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285" r:id="rId3"/>
    <p:sldId id="286" r:id="rId4"/>
    <p:sldId id="288" r:id="rId5"/>
    <p:sldId id="289" r:id="rId6"/>
    <p:sldId id="287" r:id="rId7"/>
    <p:sldId id="290" r:id="rId8"/>
    <p:sldId id="293" r:id="rId9"/>
    <p:sldId id="291" r:id="rId10"/>
    <p:sldId id="259" r:id="rId11"/>
    <p:sldId id="260" r:id="rId12"/>
    <p:sldId id="261" r:id="rId13"/>
    <p:sldId id="262" r:id="rId14"/>
    <p:sldId id="263" r:id="rId15"/>
    <p:sldId id="264" r:id="rId16"/>
    <p:sldId id="266" r:id="rId17"/>
    <p:sldId id="267" r:id="rId18"/>
    <p:sldId id="294" r:id="rId19"/>
    <p:sldId id="295" r:id="rId20"/>
    <p:sldId id="256" r:id="rId21"/>
    <p:sldId id="279" r:id="rId22"/>
    <p:sldId id="296" r:id="rId23"/>
    <p:sldId id="297" r:id="rId24"/>
    <p:sldId id="298" r:id="rId25"/>
    <p:sldId id="299" r:id="rId26"/>
    <p:sldId id="271" r:id="rId27"/>
    <p:sldId id="283" r:id="rId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FFCC00"/>
    <a:srgbClr val="F1900F"/>
    <a:srgbClr val="00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64" autoAdjust="0"/>
  </p:normalViewPr>
  <p:slideViewPr>
    <p:cSldViewPr>
      <p:cViewPr>
        <p:scale>
          <a:sx n="100" d="100"/>
          <a:sy n="100" d="100"/>
        </p:scale>
        <p:origin x="30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07F169-5CEE-49A3-AE43-3BECB7E93E54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3E5F77-BCAF-4DEB-B4D4-D2740142B7BF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A16E11-4EB8-4A47-86C8-E51F6713511C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1828B0-12CA-461B-9C5C-DC2C25651490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7289C9-B00B-4B3F-AA94-E6D2C6A22123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7BDF49-9D00-4493-8607-045E71EB8ED4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B4ABE8-4814-40C2-8201-83A8E9A4DB15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2D4599-EE89-43A9-BF6C-76A06010F6FF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0CB3D3-FD17-4B42-815A-D11A03C51CDC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7B4932-C342-452C-8F7F-1BAB34BE24D4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276C2F-E1E4-4001-9D8A-5004F1D6BBFE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CBCCD97E-755C-4D9B-A05F-8D5A64029DDB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upload.wikimedia.org/wikipedia/commons/3/3e/Byzantinischer_Mosaizist_um_1000_002.jp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4191000" y="1905000"/>
            <a:ext cx="4495800" cy="2762250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Byzantine &amp; Russian Empires</a:t>
            </a:r>
          </a:p>
        </p:txBody>
      </p:sp>
      <p:pic>
        <p:nvPicPr>
          <p:cNvPr id="2052" name="Picture 2" descr="http://www.byzantios.net/SiteCollectionImages/JustinianTheodoraN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76400"/>
            <a:ext cx="3581400" cy="430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agia Sophia-gener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9688"/>
            <a:ext cx="9144000" cy="658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agia sophia-west nav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3300" y="0"/>
            <a:ext cx="45989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208_255_hagia_soph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228600"/>
            <a:ext cx="434975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agia Sophia interior dom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7663"/>
            <a:ext cx="9144000" cy="615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agia Sophia-interi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04800"/>
            <a:ext cx="40386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 descr="hagia sophia-interi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54600" y="228600"/>
            <a:ext cx="4089400" cy="609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210_258_hagia_soph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14313"/>
            <a:ext cx="8610600" cy="637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hrist_Mary_John the Baptis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04800"/>
            <a:ext cx="8839200" cy="550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228600" y="5988050"/>
            <a:ext cx="8686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i="1">
                <a:solidFill>
                  <a:schemeClr val="bg1"/>
                </a:solidFill>
                <a:latin typeface="Architect" pitchFamily="34" charset="0"/>
              </a:rPr>
              <a:t>The Deesis, 13</a:t>
            </a:r>
            <a:r>
              <a:rPr lang="en-US" b="1" i="1" baseline="30000">
                <a:solidFill>
                  <a:schemeClr val="bg1"/>
                </a:solidFill>
                <a:latin typeface="Architect" pitchFamily="34" charset="0"/>
              </a:rPr>
              <a:t>th</a:t>
            </a:r>
            <a:r>
              <a:rPr lang="en-US" b="1" i="1">
                <a:solidFill>
                  <a:schemeClr val="bg1"/>
                </a:solidFill>
                <a:latin typeface="Architect" pitchFamily="34" charset="0"/>
              </a:rPr>
              <a:t> century A.D. </a:t>
            </a:r>
          </a:p>
          <a:p>
            <a:pPr algn="ctr"/>
            <a:r>
              <a:rPr lang="en-US" b="1" i="1">
                <a:solidFill>
                  <a:schemeClr val="bg1"/>
                </a:solidFill>
                <a:latin typeface="Architect" pitchFamily="34" charset="0"/>
              </a:rPr>
              <a:t>Hagia Sophia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3"/>
          <p:cNvSpPr txBox="1">
            <a:spLocks noChangeArrowheads="1"/>
          </p:cNvSpPr>
          <p:nvPr/>
        </p:nvSpPr>
        <p:spPr bwMode="auto">
          <a:xfrm>
            <a:off x="152400" y="5410200"/>
            <a:ext cx="8382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400" i="1">
                <a:solidFill>
                  <a:schemeClr val="bg1"/>
                </a:solidFill>
                <a:latin typeface="Architect" pitchFamily="34" charset="0"/>
              </a:rPr>
              <a:t>Christ with Emperors Justinian and Constantine</a:t>
            </a:r>
          </a:p>
          <a:p>
            <a:pPr algn="ctr" eaLnBrk="0" hangingPunct="0"/>
            <a:r>
              <a:rPr lang="en-US" sz="2400">
                <a:solidFill>
                  <a:schemeClr val="bg1"/>
                </a:solidFill>
                <a:latin typeface="Architect" pitchFamily="34" charset="0"/>
              </a:rPr>
              <a:t>Hagia Sophia</a:t>
            </a:r>
          </a:p>
        </p:txBody>
      </p:sp>
      <p:pic>
        <p:nvPicPr>
          <p:cNvPr id="18435" name="Picture 5" descr="http://www.graysinmotion.com/photos/24Oct/ayasofyarestoredjes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381000"/>
            <a:ext cx="58928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3000000" algn="ctr" rotWithShape="0">
              <a:srgbClr val="CC3300"/>
            </a:outerShdw>
          </a:effectLst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chitect" pitchFamily="34" charset="0"/>
              </a:rPr>
              <a:t>Byzantine Culture and Economy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72000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dirty="0" smtClean="0">
                <a:solidFill>
                  <a:schemeClr val="bg1"/>
                </a:solidFill>
                <a:latin typeface="Architect" pitchFamily="34" charset="0"/>
              </a:rPr>
              <a:t>Preserved Greco-Roman Culture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dirty="0" smtClean="0">
                <a:solidFill>
                  <a:schemeClr val="bg1"/>
                </a:solidFill>
                <a:latin typeface="Architect" pitchFamily="34" charset="0"/>
              </a:rPr>
              <a:t>Greek instead of Latin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dirty="0" smtClean="0">
                <a:solidFill>
                  <a:schemeClr val="bg1"/>
                </a:solidFill>
                <a:latin typeface="Architect" pitchFamily="34" charset="0"/>
              </a:rPr>
              <a:t>Religious Art: icons, illustrated manuscripts, mosaics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dirty="0" smtClean="0">
                <a:solidFill>
                  <a:schemeClr val="bg1"/>
                </a:solidFill>
                <a:latin typeface="Architect" pitchFamily="34" charset="0"/>
              </a:rPr>
              <a:t>Missionaries spread Christianity &amp; Byzantine culture to Slavs &amp; Russians</a:t>
            </a:r>
          </a:p>
          <a:p>
            <a:pPr lvl="1" eaLnBrk="1" hangingPunct="1">
              <a:spcBef>
                <a:spcPct val="50000"/>
              </a:spcBef>
              <a:defRPr/>
            </a:pPr>
            <a:r>
              <a:rPr lang="en-US" dirty="0" smtClean="0">
                <a:solidFill>
                  <a:schemeClr val="bg1"/>
                </a:solidFill>
                <a:latin typeface="Architect" pitchFamily="34" charset="0"/>
              </a:rPr>
              <a:t>Cyril &amp; Methodius Alphabet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dirty="0" smtClean="0">
                <a:solidFill>
                  <a:schemeClr val="bg1"/>
                </a:solidFill>
                <a:latin typeface="Architect" pitchFamily="34" charset="0"/>
              </a:rPr>
              <a:t>Women confined/ </a:t>
            </a:r>
            <a:r>
              <a:rPr lang="en-US" dirty="0" err="1" smtClean="0">
                <a:solidFill>
                  <a:schemeClr val="bg1"/>
                </a:solidFill>
                <a:latin typeface="Architect" pitchFamily="34" charset="0"/>
              </a:rPr>
              <a:t>vailed</a:t>
            </a:r>
            <a:endParaRPr lang="en-US" dirty="0" smtClean="0">
              <a:solidFill>
                <a:schemeClr val="bg1"/>
              </a:solidFill>
              <a:latin typeface="Architect" pitchFamily="34" charset="0"/>
            </a:endParaRPr>
          </a:p>
          <a:p>
            <a:pPr eaLnBrk="1" hangingPunct="1">
              <a:defRPr/>
            </a:pPr>
            <a:endParaRPr lang="en-US" dirty="0" smtClean="0">
              <a:solidFill>
                <a:schemeClr val="bg1"/>
              </a:solidFill>
              <a:latin typeface="Architect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  <a:latin typeface="Architect" pitchFamily="34" charset="0"/>
              </a:rPr>
              <a:t>Economy: </a:t>
            </a:r>
          </a:p>
          <a:p>
            <a:pPr lvl="1" eaLnBrk="1" hangingPunct="1"/>
            <a:r>
              <a:rPr lang="en-US" smtClean="0">
                <a:solidFill>
                  <a:schemeClr val="bg1"/>
                </a:solidFill>
                <a:latin typeface="Architect" pitchFamily="34" charset="0"/>
              </a:rPr>
              <a:t>Crossroads between East &amp; West</a:t>
            </a:r>
          </a:p>
          <a:p>
            <a:pPr lvl="2" eaLnBrk="1" hangingPunct="1"/>
            <a:r>
              <a:rPr lang="en-US" smtClean="0">
                <a:solidFill>
                  <a:schemeClr val="bg1"/>
                </a:solidFill>
                <a:latin typeface="Architect" pitchFamily="34" charset="0"/>
              </a:rPr>
              <a:t>Diverse cultures </a:t>
            </a:r>
          </a:p>
          <a:p>
            <a:pPr lvl="1" eaLnBrk="1" hangingPunct="1"/>
            <a:r>
              <a:rPr lang="en-US" smtClean="0">
                <a:solidFill>
                  <a:schemeClr val="bg1"/>
                </a:solidFill>
                <a:latin typeface="Architect" pitchFamily="34" charset="0"/>
              </a:rPr>
              <a:t>Emperors controlled prices &amp; industries</a:t>
            </a:r>
          </a:p>
          <a:p>
            <a:pPr lvl="1" eaLnBrk="1" hangingPunct="1"/>
            <a:r>
              <a:rPr lang="en-US" smtClean="0">
                <a:solidFill>
                  <a:schemeClr val="bg1"/>
                </a:solidFill>
                <a:latin typeface="Architect" pitchFamily="34" charset="0"/>
              </a:rPr>
              <a:t> Stole silk worms from China </a:t>
            </a:r>
          </a:p>
          <a:p>
            <a:pPr lvl="1" eaLnBrk="1" hangingPunct="1"/>
            <a:r>
              <a:rPr lang="en-US" smtClean="0">
                <a:solidFill>
                  <a:schemeClr val="bg1"/>
                </a:solidFill>
                <a:latin typeface="Architect" pitchFamily="34" charset="0"/>
              </a:rPr>
              <a:t>rural economy</a:t>
            </a:r>
          </a:p>
          <a:p>
            <a:pPr lvl="2" eaLnBrk="1" hangingPunct="1">
              <a:buFontTx/>
              <a:buNone/>
            </a:pPr>
            <a:r>
              <a:rPr lang="en-US" smtClean="0">
                <a:solidFill>
                  <a:schemeClr val="bg1"/>
                </a:solidFill>
                <a:latin typeface="Architect" pitchFamily="34" charset="0"/>
              </a:rPr>
              <a:t>-farmers still used slow oxcart/plow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3000000" algn="ctr" rotWithShape="0">
              <a:srgbClr val="FF0000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chitect" pitchFamily="34" charset="0"/>
              </a:rPr>
              <a:t>Collapse of Byzantine Empire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5638800" cy="5105400"/>
          </a:xfrm>
        </p:spPr>
        <p:txBody>
          <a:bodyPr>
            <a:no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000" dirty="0" smtClean="0">
                <a:solidFill>
                  <a:schemeClr val="bg1"/>
                </a:solidFill>
                <a:latin typeface="Architect" pitchFamily="34" charset="0"/>
              </a:rPr>
              <a:t>Frequent Invasions: </a:t>
            </a:r>
          </a:p>
          <a:p>
            <a:pPr lvl="1" eaLnBrk="1" hangingPunct="1">
              <a:spcBef>
                <a:spcPct val="50000"/>
              </a:spcBef>
              <a:defRPr/>
            </a:pPr>
            <a:r>
              <a:rPr lang="en-US" sz="2000" b="1" dirty="0" smtClean="0">
                <a:solidFill>
                  <a:schemeClr val="bg1"/>
                </a:solidFill>
                <a:latin typeface="Architect" pitchFamily="34" charset="0"/>
              </a:rPr>
              <a:t>Germans</a:t>
            </a:r>
            <a:r>
              <a:rPr lang="en-US" sz="2000" dirty="0" smtClean="0">
                <a:solidFill>
                  <a:schemeClr val="bg1"/>
                </a:solidFill>
                <a:latin typeface="Architect" pitchFamily="34" charset="0"/>
              </a:rPr>
              <a:t>: Italy, Sp, North Africa, </a:t>
            </a:r>
          </a:p>
          <a:p>
            <a:pPr lvl="1" eaLnBrk="1" hangingPunct="1">
              <a:spcBef>
                <a:spcPct val="50000"/>
              </a:spcBef>
              <a:defRPr/>
            </a:pPr>
            <a:r>
              <a:rPr lang="en-US" sz="2000" b="1" dirty="0" smtClean="0">
                <a:solidFill>
                  <a:schemeClr val="bg1"/>
                </a:solidFill>
                <a:latin typeface="Architect" pitchFamily="34" charset="0"/>
              </a:rPr>
              <a:t>Arabs</a:t>
            </a:r>
            <a:r>
              <a:rPr lang="en-US" sz="2000" dirty="0" smtClean="0">
                <a:solidFill>
                  <a:schemeClr val="bg1"/>
                </a:solidFill>
                <a:latin typeface="Architect" pitchFamily="34" charset="0"/>
              </a:rPr>
              <a:t>: North Africa, </a:t>
            </a:r>
          </a:p>
          <a:p>
            <a:pPr lvl="1" eaLnBrk="1" hangingPunct="1">
              <a:spcBef>
                <a:spcPct val="50000"/>
              </a:spcBef>
              <a:defRPr/>
            </a:pPr>
            <a:r>
              <a:rPr lang="en-US" sz="2000" b="1" dirty="0" smtClean="0">
                <a:solidFill>
                  <a:schemeClr val="bg1"/>
                </a:solidFill>
                <a:latin typeface="Architect" pitchFamily="34" charset="0"/>
              </a:rPr>
              <a:t>Seljuk Turks</a:t>
            </a:r>
            <a:r>
              <a:rPr lang="en-US" sz="2000" dirty="0" smtClean="0">
                <a:solidFill>
                  <a:schemeClr val="bg1"/>
                </a:solidFill>
                <a:latin typeface="Architect" pitchFamily="34" charset="0"/>
              </a:rPr>
              <a:t>: much 		         of Anatolia, &amp; Fertile 			    Crescent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2000" dirty="0" smtClean="0">
                <a:solidFill>
                  <a:schemeClr val="bg1"/>
                </a:solidFill>
                <a:latin typeface="Architect" pitchFamily="34" charset="0"/>
              </a:rPr>
              <a:t>Plagues every 8-12 years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2000" dirty="0" smtClean="0">
                <a:solidFill>
                  <a:schemeClr val="bg1"/>
                </a:solidFill>
                <a:latin typeface="Architect" pitchFamily="34" charset="0"/>
              </a:rPr>
              <a:t>Inefficient emperors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2000" dirty="0" smtClean="0">
                <a:solidFill>
                  <a:schemeClr val="bg1"/>
                </a:solidFill>
                <a:latin typeface="Architect" pitchFamily="34" charset="0"/>
              </a:rPr>
              <a:t>Crusaders-1204-57 		    Latin Empire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2000" dirty="0" smtClean="0">
                <a:solidFill>
                  <a:schemeClr val="bg1"/>
                </a:solidFill>
                <a:latin typeface="Architect" pitchFamily="34" charset="0"/>
              </a:rPr>
              <a:t>Mongol invasions of 		            Russia—trade weakened</a:t>
            </a:r>
          </a:p>
          <a:p>
            <a:pPr marL="342900" lvl="1" indent="-342900" eaLnBrk="1" hangingPunct="1">
              <a:buFontTx/>
              <a:buChar char="•"/>
              <a:defRPr/>
            </a:pPr>
            <a:r>
              <a:rPr lang="en-US" sz="2000" dirty="0" smtClean="0">
                <a:solidFill>
                  <a:schemeClr val="bg1"/>
                </a:solidFill>
                <a:latin typeface="Architect" pitchFamily="34" charset="0"/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  <a:latin typeface="Architect" pitchFamily="34" charset="0"/>
              </a:rPr>
              <a:t>Ottoman </a:t>
            </a:r>
            <a:r>
              <a:rPr lang="en-US" sz="2000" dirty="0" smtClean="0">
                <a:solidFill>
                  <a:schemeClr val="bg1"/>
                </a:solidFill>
                <a:latin typeface="Architect" pitchFamily="34" charset="0"/>
              </a:rPr>
              <a:t>Turks—Conquered Byzantine Empire in 1453</a:t>
            </a:r>
          </a:p>
        </p:txBody>
      </p:sp>
      <p:pic>
        <p:nvPicPr>
          <p:cNvPr id="20484" name="Picture 2" descr="http://media.maps.com/magellan/Images/WRLH058-H.gif"/>
          <p:cNvPicPr>
            <a:picLocks noChangeAspect="1" noChangeArrowheads="1"/>
          </p:cNvPicPr>
          <p:nvPr/>
        </p:nvPicPr>
        <p:blipFill>
          <a:blip r:embed="rId2" cstate="print"/>
          <a:srcRect t="4211" b="3159"/>
          <a:stretch>
            <a:fillRect/>
          </a:stretch>
        </p:blipFill>
        <p:spPr bwMode="auto">
          <a:xfrm>
            <a:off x="3733800" y="2209800"/>
            <a:ext cx="523875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  <a:effectLst>
            <a:outerShdw blurRad="50800" dist="38100" dir="3000000" algn="ctr" rotWithShape="0">
              <a:srgbClr val="CC3300"/>
            </a:outerShdw>
          </a:effectLst>
        </p:spPr>
        <p:txBody>
          <a:bodyPr/>
          <a:lstStyle/>
          <a:p>
            <a:pPr eaLnBrk="1" hangingPunct="1"/>
            <a:r>
              <a:rPr lang="en-US" sz="4000" b="1" dirty="0" smtClean="0">
                <a:solidFill>
                  <a:srgbClr val="FFCC00"/>
                </a:solidFill>
                <a:latin typeface="Architect" pitchFamily="34" charset="0"/>
              </a:rPr>
              <a:t>The Roman Empire </a:t>
            </a:r>
            <a:r>
              <a:rPr lang="en-US" sz="4000" b="1" dirty="0" smtClean="0">
                <a:solidFill>
                  <a:srgbClr val="FFCC00"/>
                </a:solidFill>
                <a:latin typeface="Architect" pitchFamily="34" charset="0"/>
              </a:rPr>
              <a:t>divided </a:t>
            </a:r>
            <a:r>
              <a:rPr lang="en-US" sz="4000" b="1" dirty="0" smtClean="0">
                <a:solidFill>
                  <a:srgbClr val="FFCC00"/>
                </a:solidFill>
                <a:latin typeface="Architect" pitchFamily="34" charset="0"/>
              </a:rPr>
              <a:t>in 294</a:t>
            </a:r>
            <a:endParaRPr lang="en-US" sz="4000" dirty="0" smtClean="0">
              <a:solidFill>
                <a:srgbClr val="FFCC00"/>
              </a:solidFill>
            </a:endParaRPr>
          </a:p>
        </p:txBody>
      </p:sp>
      <p:pic>
        <p:nvPicPr>
          <p:cNvPr id="3075" name="Picture 8" descr="map-Diocletian's Empire Split-29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6000" contrast="12000"/>
          </a:blip>
          <a:srcRect/>
          <a:stretch>
            <a:fillRect/>
          </a:stretch>
        </p:blipFill>
        <p:spPr>
          <a:xfrm>
            <a:off x="990600" y="990600"/>
            <a:ext cx="7399959" cy="5638800"/>
          </a:xfrm>
          <a:noFill/>
          <a:ln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Schism in the Christian Churc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0"/>
            <a:ext cx="5943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Freeform 7"/>
          <p:cNvSpPr>
            <a:spLocks/>
          </p:cNvSpPr>
          <p:nvPr/>
        </p:nvSpPr>
        <p:spPr bwMode="auto">
          <a:xfrm>
            <a:off x="4267200" y="533400"/>
            <a:ext cx="317500" cy="6027738"/>
          </a:xfrm>
          <a:custGeom>
            <a:avLst/>
            <a:gdLst>
              <a:gd name="T0" fmla="*/ 93 w 150"/>
              <a:gd name="T1" fmla="*/ 6 h 5062"/>
              <a:gd name="T2" fmla="*/ 26 w 150"/>
              <a:gd name="T3" fmla="*/ 18 h 5062"/>
              <a:gd name="T4" fmla="*/ 37 w 150"/>
              <a:gd name="T5" fmla="*/ 74 h 5062"/>
              <a:gd name="T6" fmla="*/ 60 w 150"/>
              <a:gd name="T7" fmla="*/ 176 h 5062"/>
              <a:gd name="T8" fmla="*/ 93 w 150"/>
              <a:gd name="T9" fmla="*/ 198 h 5062"/>
              <a:gd name="T10" fmla="*/ 127 w 150"/>
              <a:gd name="T11" fmla="*/ 345 h 5062"/>
              <a:gd name="T12" fmla="*/ 60 w 150"/>
              <a:gd name="T13" fmla="*/ 436 h 5062"/>
              <a:gd name="T14" fmla="*/ 71 w 150"/>
              <a:gd name="T15" fmla="*/ 481 h 5062"/>
              <a:gd name="T16" fmla="*/ 93 w 150"/>
              <a:gd name="T17" fmla="*/ 515 h 5062"/>
              <a:gd name="T18" fmla="*/ 60 w 150"/>
              <a:gd name="T19" fmla="*/ 537 h 5062"/>
              <a:gd name="T20" fmla="*/ 82 w 150"/>
              <a:gd name="T21" fmla="*/ 808 h 5062"/>
              <a:gd name="T22" fmla="*/ 93 w 150"/>
              <a:gd name="T23" fmla="*/ 1102 h 5062"/>
              <a:gd name="T24" fmla="*/ 82 w 150"/>
              <a:gd name="T25" fmla="*/ 1260 h 5062"/>
              <a:gd name="T26" fmla="*/ 26 w 150"/>
              <a:gd name="T27" fmla="*/ 1576 h 5062"/>
              <a:gd name="T28" fmla="*/ 37 w 150"/>
              <a:gd name="T29" fmla="*/ 1723 h 5062"/>
              <a:gd name="T30" fmla="*/ 48 w 150"/>
              <a:gd name="T31" fmla="*/ 1780 h 5062"/>
              <a:gd name="T32" fmla="*/ 37 w 150"/>
              <a:gd name="T33" fmla="*/ 1938 h 5062"/>
              <a:gd name="T34" fmla="*/ 48 w 150"/>
              <a:gd name="T35" fmla="*/ 2039 h 5062"/>
              <a:gd name="T36" fmla="*/ 93 w 150"/>
              <a:gd name="T37" fmla="*/ 2107 h 5062"/>
              <a:gd name="T38" fmla="*/ 60 w 150"/>
              <a:gd name="T39" fmla="*/ 2423 h 5062"/>
              <a:gd name="T40" fmla="*/ 71 w 150"/>
              <a:gd name="T41" fmla="*/ 2536 h 5062"/>
              <a:gd name="T42" fmla="*/ 93 w 150"/>
              <a:gd name="T43" fmla="*/ 2717 h 5062"/>
              <a:gd name="T44" fmla="*/ 105 w 150"/>
              <a:gd name="T45" fmla="*/ 2819 h 5062"/>
              <a:gd name="T46" fmla="*/ 93 w 150"/>
              <a:gd name="T47" fmla="*/ 3078 h 5062"/>
              <a:gd name="T48" fmla="*/ 82 w 150"/>
              <a:gd name="T49" fmla="*/ 3316 h 5062"/>
              <a:gd name="T50" fmla="*/ 127 w 150"/>
              <a:gd name="T51" fmla="*/ 3485 h 5062"/>
              <a:gd name="T52" fmla="*/ 82 w 150"/>
              <a:gd name="T53" fmla="*/ 3564 h 5062"/>
              <a:gd name="T54" fmla="*/ 105 w 150"/>
              <a:gd name="T55" fmla="*/ 3666 h 5062"/>
              <a:gd name="T56" fmla="*/ 93 w 150"/>
              <a:gd name="T57" fmla="*/ 3903 h 5062"/>
              <a:gd name="T58" fmla="*/ 116 w 150"/>
              <a:gd name="T59" fmla="*/ 4038 h 5062"/>
              <a:gd name="T60" fmla="*/ 71 w 150"/>
              <a:gd name="T61" fmla="*/ 4050 h 5062"/>
              <a:gd name="T62" fmla="*/ 116 w 150"/>
              <a:gd name="T63" fmla="*/ 4242 h 5062"/>
              <a:gd name="T64" fmla="*/ 105 w 150"/>
              <a:gd name="T65" fmla="*/ 4276 h 5062"/>
              <a:gd name="T66" fmla="*/ 127 w 150"/>
              <a:gd name="T67" fmla="*/ 4309 h 5062"/>
              <a:gd name="T68" fmla="*/ 105 w 150"/>
              <a:gd name="T69" fmla="*/ 4343 h 5062"/>
              <a:gd name="T70" fmla="*/ 93 w 150"/>
              <a:gd name="T71" fmla="*/ 4671 h 5062"/>
              <a:gd name="T72" fmla="*/ 127 w 150"/>
              <a:gd name="T73" fmla="*/ 4682 h 5062"/>
              <a:gd name="T74" fmla="*/ 71 w 150"/>
              <a:gd name="T75" fmla="*/ 4693 h 5062"/>
              <a:gd name="T76" fmla="*/ 150 w 150"/>
              <a:gd name="T77" fmla="*/ 4773 h 5062"/>
              <a:gd name="T78" fmla="*/ 71 w 150"/>
              <a:gd name="T79" fmla="*/ 4919 h 5062"/>
              <a:gd name="T80" fmla="*/ 37 w 150"/>
              <a:gd name="T81" fmla="*/ 5021 h 5062"/>
              <a:gd name="T82" fmla="*/ 14 w 150"/>
              <a:gd name="T83" fmla="*/ 5055 h 5062"/>
              <a:gd name="T84" fmla="*/ 60 w 150"/>
              <a:gd name="T85" fmla="*/ 5032 h 5062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50"/>
              <a:gd name="T130" fmla="*/ 0 h 5062"/>
              <a:gd name="T131" fmla="*/ 150 w 150"/>
              <a:gd name="T132" fmla="*/ 5062 h 5062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50" h="5062">
                <a:moveTo>
                  <a:pt x="93" y="6"/>
                </a:moveTo>
                <a:cubicBezTo>
                  <a:pt x="71" y="10"/>
                  <a:pt x="40" y="0"/>
                  <a:pt x="26" y="18"/>
                </a:cubicBezTo>
                <a:cubicBezTo>
                  <a:pt x="14" y="33"/>
                  <a:pt x="32" y="56"/>
                  <a:pt x="37" y="74"/>
                </a:cubicBezTo>
                <a:cubicBezTo>
                  <a:pt x="45" y="108"/>
                  <a:pt x="44" y="145"/>
                  <a:pt x="60" y="176"/>
                </a:cubicBezTo>
                <a:cubicBezTo>
                  <a:pt x="66" y="188"/>
                  <a:pt x="82" y="191"/>
                  <a:pt x="93" y="198"/>
                </a:cubicBezTo>
                <a:cubicBezTo>
                  <a:pt x="79" y="258"/>
                  <a:pt x="51" y="320"/>
                  <a:pt x="127" y="345"/>
                </a:cubicBezTo>
                <a:cubicBezTo>
                  <a:pt x="100" y="387"/>
                  <a:pt x="75" y="388"/>
                  <a:pt x="60" y="436"/>
                </a:cubicBezTo>
                <a:cubicBezTo>
                  <a:pt x="64" y="451"/>
                  <a:pt x="65" y="467"/>
                  <a:pt x="71" y="481"/>
                </a:cubicBezTo>
                <a:cubicBezTo>
                  <a:pt x="76" y="493"/>
                  <a:pt x="96" y="502"/>
                  <a:pt x="93" y="515"/>
                </a:cubicBezTo>
                <a:cubicBezTo>
                  <a:pt x="90" y="528"/>
                  <a:pt x="71" y="530"/>
                  <a:pt x="60" y="537"/>
                </a:cubicBezTo>
                <a:cubicBezTo>
                  <a:pt x="53" y="633"/>
                  <a:pt x="28" y="724"/>
                  <a:pt x="82" y="808"/>
                </a:cubicBezTo>
                <a:cubicBezTo>
                  <a:pt x="50" y="906"/>
                  <a:pt x="36" y="1014"/>
                  <a:pt x="93" y="1102"/>
                </a:cubicBezTo>
                <a:cubicBezTo>
                  <a:pt x="62" y="1199"/>
                  <a:pt x="68" y="1146"/>
                  <a:pt x="82" y="1260"/>
                </a:cubicBezTo>
                <a:cubicBezTo>
                  <a:pt x="61" y="1366"/>
                  <a:pt x="142" y="1538"/>
                  <a:pt x="26" y="1576"/>
                </a:cubicBezTo>
                <a:cubicBezTo>
                  <a:pt x="30" y="1625"/>
                  <a:pt x="24" y="1675"/>
                  <a:pt x="37" y="1723"/>
                </a:cubicBezTo>
                <a:cubicBezTo>
                  <a:pt x="56" y="1793"/>
                  <a:pt x="105" y="1695"/>
                  <a:pt x="48" y="1780"/>
                </a:cubicBezTo>
                <a:cubicBezTo>
                  <a:pt x="59" y="1844"/>
                  <a:pt x="57" y="1877"/>
                  <a:pt x="37" y="1938"/>
                </a:cubicBezTo>
                <a:cubicBezTo>
                  <a:pt x="41" y="1972"/>
                  <a:pt x="37" y="2007"/>
                  <a:pt x="48" y="2039"/>
                </a:cubicBezTo>
                <a:cubicBezTo>
                  <a:pt x="57" y="2065"/>
                  <a:pt x="93" y="2107"/>
                  <a:pt x="93" y="2107"/>
                </a:cubicBezTo>
                <a:cubicBezTo>
                  <a:pt x="84" y="2230"/>
                  <a:pt x="97" y="2308"/>
                  <a:pt x="60" y="2423"/>
                </a:cubicBezTo>
                <a:cubicBezTo>
                  <a:pt x="71" y="2469"/>
                  <a:pt x="85" y="2491"/>
                  <a:pt x="71" y="2536"/>
                </a:cubicBezTo>
                <a:cubicBezTo>
                  <a:pt x="62" y="2621"/>
                  <a:pt x="50" y="2650"/>
                  <a:pt x="93" y="2717"/>
                </a:cubicBezTo>
                <a:cubicBezTo>
                  <a:pt x="59" y="2769"/>
                  <a:pt x="72" y="2770"/>
                  <a:pt x="105" y="2819"/>
                </a:cubicBezTo>
                <a:cubicBezTo>
                  <a:pt x="0" y="2853"/>
                  <a:pt x="72" y="2992"/>
                  <a:pt x="93" y="3078"/>
                </a:cubicBezTo>
                <a:cubicBezTo>
                  <a:pt x="88" y="3148"/>
                  <a:pt x="65" y="3244"/>
                  <a:pt x="82" y="3316"/>
                </a:cubicBezTo>
                <a:cubicBezTo>
                  <a:pt x="33" y="3389"/>
                  <a:pt x="75" y="3433"/>
                  <a:pt x="127" y="3485"/>
                </a:cubicBezTo>
                <a:cubicBezTo>
                  <a:pt x="74" y="3502"/>
                  <a:pt x="64" y="3509"/>
                  <a:pt x="82" y="3564"/>
                </a:cubicBezTo>
                <a:cubicBezTo>
                  <a:pt x="67" y="3611"/>
                  <a:pt x="78" y="3626"/>
                  <a:pt x="105" y="3666"/>
                </a:cubicBezTo>
                <a:cubicBezTo>
                  <a:pt x="64" y="3787"/>
                  <a:pt x="80" y="3709"/>
                  <a:pt x="93" y="3903"/>
                </a:cubicBezTo>
                <a:cubicBezTo>
                  <a:pt x="81" y="3964"/>
                  <a:pt x="81" y="3988"/>
                  <a:pt x="116" y="4038"/>
                </a:cubicBezTo>
                <a:cubicBezTo>
                  <a:pt x="101" y="4042"/>
                  <a:pt x="74" y="4035"/>
                  <a:pt x="71" y="4050"/>
                </a:cubicBezTo>
                <a:cubicBezTo>
                  <a:pt x="42" y="4205"/>
                  <a:pt x="45" y="4194"/>
                  <a:pt x="116" y="4242"/>
                </a:cubicBezTo>
                <a:cubicBezTo>
                  <a:pt x="112" y="4253"/>
                  <a:pt x="103" y="4264"/>
                  <a:pt x="105" y="4276"/>
                </a:cubicBezTo>
                <a:cubicBezTo>
                  <a:pt x="107" y="4289"/>
                  <a:pt x="127" y="4296"/>
                  <a:pt x="127" y="4309"/>
                </a:cubicBezTo>
                <a:cubicBezTo>
                  <a:pt x="127" y="4322"/>
                  <a:pt x="112" y="4332"/>
                  <a:pt x="105" y="4343"/>
                </a:cubicBezTo>
                <a:cubicBezTo>
                  <a:pt x="94" y="4428"/>
                  <a:pt x="45" y="4611"/>
                  <a:pt x="93" y="4671"/>
                </a:cubicBezTo>
                <a:cubicBezTo>
                  <a:pt x="100" y="4680"/>
                  <a:pt x="116" y="4678"/>
                  <a:pt x="127" y="4682"/>
                </a:cubicBezTo>
                <a:cubicBezTo>
                  <a:pt x="108" y="4686"/>
                  <a:pt x="83" y="4678"/>
                  <a:pt x="71" y="4693"/>
                </a:cubicBezTo>
                <a:cubicBezTo>
                  <a:pt x="37" y="4736"/>
                  <a:pt x="131" y="4766"/>
                  <a:pt x="150" y="4773"/>
                </a:cubicBezTo>
                <a:cubicBezTo>
                  <a:pt x="34" y="4792"/>
                  <a:pt x="58" y="4798"/>
                  <a:pt x="71" y="4919"/>
                </a:cubicBezTo>
                <a:cubicBezTo>
                  <a:pt x="44" y="4998"/>
                  <a:pt x="55" y="4964"/>
                  <a:pt x="37" y="5021"/>
                </a:cubicBezTo>
                <a:cubicBezTo>
                  <a:pt x="33" y="5034"/>
                  <a:pt x="2" y="5049"/>
                  <a:pt x="14" y="5055"/>
                </a:cubicBezTo>
                <a:cubicBezTo>
                  <a:pt x="29" y="5062"/>
                  <a:pt x="60" y="5032"/>
                  <a:pt x="60" y="5032"/>
                </a:cubicBezTo>
              </a:path>
            </a:pathLst>
          </a:custGeom>
          <a:noFill/>
          <a:ln w="38100" cmpd="sng">
            <a:solidFill>
              <a:srgbClr val="000066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0" y="990600"/>
            <a:ext cx="4267200" cy="93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dirty="0"/>
              <a:t>Head:  Pope</a:t>
            </a:r>
          </a:p>
          <a:p>
            <a:pPr>
              <a:spcBef>
                <a:spcPct val="50000"/>
              </a:spcBef>
            </a:pPr>
            <a:r>
              <a:rPr lang="en-US" sz="2200" dirty="0"/>
              <a:t>HQ:  Rome/ Vatican</a:t>
            </a:r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5410200" y="1066800"/>
            <a:ext cx="3276600" cy="846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0"/>
              </a:spcBef>
            </a:pPr>
            <a:r>
              <a:rPr lang="en-US" sz="2200" dirty="0"/>
              <a:t>Head:  Patriarch</a:t>
            </a:r>
          </a:p>
          <a:p>
            <a:pPr>
              <a:spcBef>
                <a:spcPts val="600"/>
              </a:spcBef>
            </a:pPr>
            <a:r>
              <a:rPr lang="en-US" sz="2200" dirty="0"/>
              <a:t>HQ:  Constantinople</a:t>
            </a:r>
          </a:p>
        </p:txBody>
      </p:sp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101600" y="2808288"/>
            <a:ext cx="4064000" cy="3508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b="1" dirty="0"/>
              <a:t>Language</a:t>
            </a:r>
            <a:r>
              <a:rPr lang="en-US" sz="2200" dirty="0"/>
              <a:t>:  Latin</a:t>
            </a:r>
          </a:p>
          <a:p>
            <a:pPr>
              <a:spcBef>
                <a:spcPts val="600"/>
              </a:spcBef>
            </a:pPr>
            <a:r>
              <a:rPr lang="en-US" sz="2200" b="1" dirty="0"/>
              <a:t>Power</a:t>
            </a:r>
            <a:r>
              <a:rPr lang="en-US" sz="2200" dirty="0"/>
              <a:t>: Pope’s authority over all church matters &amp; all kings and emperors</a:t>
            </a:r>
          </a:p>
          <a:p>
            <a:pPr>
              <a:spcBef>
                <a:spcPts val="600"/>
              </a:spcBef>
            </a:pPr>
            <a:r>
              <a:rPr lang="en-US" sz="2200" b="1" dirty="0"/>
              <a:t>Priests</a:t>
            </a:r>
            <a:r>
              <a:rPr lang="en-US" sz="2200" dirty="0"/>
              <a:t>:  may NOT marry</a:t>
            </a:r>
          </a:p>
          <a:p>
            <a:pPr>
              <a:spcBef>
                <a:spcPct val="50000"/>
              </a:spcBef>
            </a:pPr>
            <a:r>
              <a:rPr lang="en-US" sz="2200" dirty="0"/>
              <a:t>Divorce:  NOT permitted</a:t>
            </a:r>
          </a:p>
          <a:p>
            <a:pPr>
              <a:spcBef>
                <a:spcPts val="600"/>
              </a:spcBef>
            </a:pPr>
            <a:r>
              <a:rPr lang="en-US" sz="2200" dirty="0"/>
              <a:t>Icons:  permitted </a:t>
            </a:r>
          </a:p>
          <a:p>
            <a:pPr>
              <a:spcBef>
                <a:spcPts val="2400"/>
              </a:spcBef>
            </a:pPr>
            <a:r>
              <a:rPr lang="en-US" sz="2200" dirty="0"/>
              <a:t>Bible:  “Western Bible</a:t>
            </a:r>
            <a:r>
              <a:rPr lang="en-US" sz="2200" dirty="0" smtClean="0"/>
              <a:t>”</a:t>
            </a:r>
            <a:endParaRPr lang="en-US" sz="2200" dirty="0"/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4724400" y="2819400"/>
            <a:ext cx="4419600" cy="3559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dirty="0"/>
              <a:t>Greek / Vernacular</a:t>
            </a:r>
          </a:p>
          <a:p>
            <a:pPr>
              <a:spcBef>
                <a:spcPts val="600"/>
              </a:spcBef>
            </a:pPr>
            <a:r>
              <a:rPr lang="en-US" sz="2200" dirty="0"/>
              <a:t>Patriarch shares power with other clergy—no power over emperors</a:t>
            </a:r>
          </a:p>
          <a:p>
            <a:pPr>
              <a:spcBef>
                <a:spcPts val="2800"/>
              </a:spcBef>
            </a:pPr>
            <a:r>
              <a:rPr lang="en-US" sz="2200" dirty="0"/>
              <a:t>May marry</a:t>
            </a:r>
          </a:p>
          <a:p>
            <a:pPr>
              <a:spcBef>
                <a:spcPct val="50000"/>
              </a:spcBef>
            </a:pPr>
            <a:r>
              <a:rPr lang="en-US" sz="2200" dirty="0"/>
              <a:t>Divorce: Permitted</a:t>
            </a:r>
          </a:p>
          <a:p>
            <a:pPr>
              <a:spcBef>
                <a:spcPts val="600"/>
              </a:spcBef>
            </a:pPr>
            <a:r>
              <a:rPr lang="en-US" sz="2200" dirty="0"/>
              <a:t>Icons at 1</a:t>
            </a:r>
            <a:r>
              <a:rPr lang="en-US" sz="2200" baseline="30000" dirty="0"/>
              <a:t>st</a:t>
            </a:r>
            <a:r>
              <a:rPr lang="en-US" sz="2200" dirty="0"/>
              <a:t> seen as </a:t>
            </a:r>
            <a:r>
              <a:rPr lang="en-US" sz="2200" dirty="0" smtClean="0"/>
              <a:t>idolatry, </a:t>
            </a:r>
            <a:r>
              <a:rPr lang="en-US" sz="2200" dirty="0"/>
              <a:t>later allowed</a:t>
            </a:r>
          </a:p>
          <a:p>
            <a:pPr>
              <a:spcBef>
                <a:spcPts val="600"/>
              </a:spcBef>
            </a:pPr>
            <a:r>
              <a:rPr lang="en-US" sz="2200" dirty="0" err="1"/>
              <a:t>Add’l</a:t>
            </a:r>
            <a:r>
              <a:rPr lang="en-US" sz="2200" dirty="0"/>
              <a:t> books to Western </a:t>
            </a:r>
            <a:r>
              <a:rPr lang="en-US" sz="2200" dirty="0" smtClean="0"/>
              <a:t>Bible</a:t>
            </a: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2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2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2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2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2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20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2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 l="31250" t="22917" r="28125" b="10417"/>
          <a:stretch>
            <a:fillRect/>
          </a:stretch>
        </p:blipFill>
        <p:spPr bwMode="auto">
          <a:xfrm>
            <a:off x="381000" y="1447800"/>
            <a:ext cx="4086225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Title 4"/>
          <p:cNvSpPr>
            <a:spLocks noGrp="1"/>
          </p:cNvSpPr>
          <p:nvPr>
            <p:ph type="title"/>
          </p:nvPr>
        </p:nvSpPr>
        <p:spPr>
          <a:effectLst>
            <a:outerShdw dist="38100" dir="3000000" algn="ctr" rotWithShape="0">
              <a:srgbClr val="CC3300"/>
            </a:outerShdw>
          </a:effectLst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chitect" pitchFamily="34" charset="0"/>
              </a:rPr>
              <a:t>Rise of Russia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5410200"/>
          </a:xfrm>
        </p:spPr>
        <p:txBody>
          <a:bodyPr/>
          <a:lstStyle/>
          <a:p>
            <a:pPr marL="0" indent="0" eaLnBrk="1" hangingPunct="1">
              <a:spcBef>
                <a:spcPct val="50000"/>
              </a:spcBef>
              <a:defRPr/>
            </a:pPr>
            <a:r>
              <a:rPr lang="en-US" sz="1700" kern="1200" dirty="0" smtClean="0">
                <a:solidFill>
                  <a:schemeClr val="bg1"/>
                </a:solidFill>
                <a:latin typeface="Architect" pitchFamily="34" charset="0"/>
              </a:rPr>
              <a:t> </a:t>
            </a:r>
            <a:r>
              <a:rPr lang="en-US" kern="1200" dirty="0" smtClean="0">
                <a:solidFill>
                  <a:schemeClr val="bg1"/>
                </a:solidFill>
                <a:latin typeface="Architect" pitchFamily="34" charset="0"/>
              </a:rPr>
              <a:t>Three cultures laid the foundation for Russia</a:t>
            </a:r>
          </a:p>
          <a:p>
            <a:pPr marL="400050" lvl="1" indent="0" eaLnBrk="1" hangingPunct="1">
              <a:spcBef>
                <a:spcPct val="50000"/>
              </a:spcBef>
              <a:defRPr/>
            </a:pPr>
            <a:r>
              <a:rPr lang="en-US" kern="1200" dirty="0" smtClean="0">
                <a:solidFill>
                  <a:schemeClr val="bg1"/>
                </a:solidFill>
                <a:latin typeface="Architect" pitchFamily="34" charset="0"/>
              </a:rPr>
              <a:t>People=Slavs</a:t>
            </a:r>
          </a:p>
          <a:p>
            <a:pPr marL="400050" lvl="1" indent="0" eaLnBrk="1" hangingPunct="1">
              <a:spcBef>
                <a:spcPct val="50000"/>
              </a:spcBef>
              <a:defRPr/>
            </a:pPr>
            <a:r>
              <a:rPr lang="en-US" kern="1200" dirty="0" smtClean="0">
                <a:solidFill>
                  <a:schemeClr val="bg1"/>
                </a:solidFill>
                <a:latin typeface="Architect" pitchFamily="34" charset="0"/>
              </a:rPr>
              <a:t>Ideas from Greeks/Byzantine </a:t>
            </a:r>
          </a:p>
          <a:p>
            <a:pPr marL="800100" lvl="2" indent="0" eaLnBrk="1" hangingPunct="1">
              <a:spcBef>
                <a:spcPct val="50000"/>
              </a:spcBef>
              <a:defRPr/>
            </a:pPr>
            <a:r>
              <a:rPr lang="en-US" kern="1200" dirty="0" smtClean="0">
                <a:solidFill>
                  <a:schemeClr val="bg1"/>
                </a:solidFill>
                <a:latin typeface="Architect" pitchFamily="34" charset="0"/>
              </a:rPr>
              <a:t> Christianity</a:t>
            </a:r>
          </a:p>
          <a:p>
            <a:pPr marL="800100" lvl="2" indent="0" eaLnBrk="1" hangingPunct="1">
              <a:spcBef>
                <a:spcPct val="50000"/>
              </a:spcBef>
              <a:defRPr/>
            </a:pPr>
            <a:r>
              <a:rPr lang="en-US" kern="1200" dirty="0" smtClean="0">
                <a:solidFill>
                  <a:schemeClr val="bg1"/>
                </a:solidFill>
                <a:latin typeface="Architect" pitchFamily="34" charset="0"/>
              </a:rPr>
              <a:t> art/arch</a:t>
            </a:r>
          </a:p>
          <a:p>
            <a:pPr marL="400050" lvl="1" indent="0" eaLnBrk="1" hangingPunct="1">
              <a:spcBef>
                <a:spcPct val="50000"/>
              </a:spcBef>
              <a:defRPr/>
            </a:pPr>
            <a:r>
              <a:rPr lang="en-US" kern="1200" dirty="0" smtClean="0">
                <a:solidFill>
                  <a:schemeClr val="bg1"/>
                </a:solidFill>
                <a:latin typeface="Architect" pitchFamily="34" charset="0"/>
              </a:rPr>
              <a:t>Vikings conquered</a:t>
            </a:r>
          </a:p>
          <a:p>
            <a:pPr marL="800100" lvl="2" indent="0" eaLnBrk="1" hangingPunct="1">
              <a:spcBef>
                <a:spcPct val="50000"/>
              </a:spcBef>
              <a:defRPr/>
            </a:pPr>
            <a:r>
              <a:rPr lang="en-US" kern="1200" dirty="0" smtClean="0">
                <a:solidFill>
                  <a:schemeClr val="bg1"/>
                </a:solidFill>
                <a:latin typeface="Architect" pitchFamily="34" charset="0"/>
              </a:rPr>
              <a:t>Rurik the </a:t>
            </a:r>
            <a:r>
              <a:rPr lang="en-US" kern="1200" dirty="0" err="1" smtClean="0">
                <a:solidFill>
                  <a:schemeClr val="bg1"/>
                </a:solidFill>
                <a:latin typeface="Architect" pitchFamily="34" charset="0"/>
              </a:rPr>
              <a:t>Rus</a:t>
            </a:r>
            <a:r>
              <a:rPr lang="en-US" kern="1200" dirty="0" smtClean="0">
                <a:solidFill>
                  <a:schemeClr val="bg1"/>
                </a:solidFill>
                <a:latin typeface="Architect" pitchFamily="34" charset="0"/>
              </a:rPr>
              <a:t> invited to rule Kiev</a:t>
            </a:r>
          </a:p>
          <a:p>
            <a:pPr marL="800100" lvl="2" indent="0" eaLnBrk="1" hangingPunct="1">
              <a:spcBef>
                <a:spcPct val="50000"/>
              </a:spcBef>
              <a:defRPr/>
            </a:pPr>
            <a:r>
              <a:rPr lang="en-US" kern="1200" dirty="0" smtClean="0">
                <a:solidFill>
                  <a:schemeClr val="bg1"/>
                </a:solidFill>
                <a:latin typeface="Architect" pitchFamily="34" charset="0"/>
              </a:rPr>
              <a:t>Russia named for tribe</a:t>
            </a:r>
          </a:p>
          <a:p>
            <a:pPr marL="800100" lvl="2" indent="0" eaLnBrk="1" hangingPunct="1">
              <a:spcBef>
                <a:spcPct val="50000"/>
              </a:spcBef>
              <a:defRPr/>
            </a:pPr>
            <a:endParaRPr lang="en-US" kern="1200" dirty="0" smtClean="0">
              <a:solidFill>
                <a:schemeClr val="bg1"/>
              </a:solidFill>
              <a:latin typeface="Architect" pitchFamily="34" charset="0"/>
            </a:endParaRPr>
          </a:p>
          <a:p>
            <a:pPr marL="457200" lvl="1" indent="0" eaLnBrk="1" hangingPunct="1">
              <a:spcBef>
                <a:spcPct val="50000"/>
              </a:spcBef>
              <a:buFontTx/>
              <a:buNone/>
              <a:defRPr/>
            </a:pPr>
            <a:endParaRPr lang="en-US" kern="1200" dirty="0" smtClean="0">
              <a:solidFill>
                <a:schemeClr val="bg1"/>
              </a:solidFill>
              <a:latin typeface="Architect" pitchFamily="34" charset="0"/>
              <a:ea typeface="+mn-ea"/>
              <a:cs typeface="+mn-cs"/>
            </a:endParaRPr>
          </a:p>
          <a:p>
            <a:pPr eaLnBrk="1" hangingPunct="1">
              <a:defRPr/>
            </a:pPr>
            <a:endParaRPr lang="en-US" dirty="0" smtClean="0">
              <a:solidFill>
                <a:schemeClr val="bg1"/>
              </a:solidFill>
              <a:latin typeface="Archite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  <a:effectLst>
            <a:outerShdw dist="38100" dir="3000000" algn="ctr" rotWithShape="0">
              <a:srgbClr val="CC3300"/>
            </a:outerShdw>
          </a:effectLst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FFCC00"/>
                </a:solidFill>
                <a:latin typeface="Architect" pitchFamily="34" charset="0"/>
              </a:rPr>
              <a:t>Kiev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267200" cy="4800600"/>
          </a:xfrm>
        </p:spPr>
        <p:txBody>
          <a:bodyPr>
            <a:normAutofit lnSpcReduction="10000"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400" dirty="0" smtClean="0">
                <a:solidFill>
                  <a:schemeClr val="bg1"/>
                </a:solidFill>
                <a:latin typeface="Architect" pitchFamily="34" charset="0"/>
              </a:rPr>
              <a:t>Located along the </a:t>
            </a:r>
            <a:r>
              <a:rPr lang="en-US" sz="2400" dirty="0" err="1" smtClean="0">
                <a:solidFill>
                  <a:schemeClr val="bg1"/>
                </a:solidFill>
                <a:latin typeface="Architect" pitchFamily="34" charset="0"/>
              </a:rPr>
              <a:t>Dneiper</a:t>
            </a:r>
            <a:r>
              <a:rPr lang="en-US" sz="2400" dirty="0" smtClean="0">
                <a:solidFill>
                  <a:schemeClr val="bg1"/>
                </a:solidFill>
                <a:latin typeface="Architect" pitchFamily="34" charset="0"/>
              </a:rPr>
              <a:t> R—good for trade (Constantinople)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2400" dirty="0" smtClean="0">
                <a:solidFill>
                  <a:schemeClr val="bg1"/>
                </a:solidFill>
                <a:latin typeface="Architect" pitchFamily="34" charset="0"/>
              </a:rPr>
              <a:t>Vladimir converted to Christianity (EOC) 988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2400" dirty="0" err="1" smtClean="0">
                <a:solidFill>
                  <a:schemeClr val="bg1"/>
                </a:solidFill>
                <a:latin typeface="Architect" pitchFamily="34" charset="0"/>
              </a:rPr>
              <a:t>Yaroslav</a:t>
            </a:r>
            <a:r>
              <a:rPr lang="en-US" sz="2400" dirty="0" smtClean="0">
                <a:solidFill>
                  <a:schemeClr val="bg1"/>
                </a:solidFill>
                <a:latin typeface="Architect" pitchFamily="34" charset="0"/>
              </a:rPr>
              <a:t> the Wise  -- Golden Age 1019</a:t>
            </a: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sz="2400" dirty="0" smtClean="0">
                <a:solidFill>
                  <a:schemeClr val="bg1"/>
                </a:solidFill>
                <a:latin typeface="Architect" pitchFamily="34" charset="0"/>
              </a:rPr>
              <a:t>	-Married female relatives off to expand empire</a:t>
            </a: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sz="2400" dirty="0" smtClean="0">
                <a:solidFill>
                  <a:schemeClr val="bg1"/>
                </a:solidFill>
                <a:latin typeface="Architect" pitchFamily="34" charset="0"/>
              </a:rPr>
              <a:t>	-Legal code (similar to ___)</a:t>
            </a: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sz="2400" dirty="0" smtClean="0">
                <a:solidFill>
                  <a:schemeClr val="bg1"/>
                </a:solidFill>
                <a:latin typeface="Architect" pitchFamily="34" charset="0"/>
              </a:rPr>
              <a:t>	-Split empire between sons</a:t>
            </a:r>
          </a:p>
          <a:p>
            <a:pPr eaLnBrk="1" hangingPunct="1">
              <a:defRPr/>
            </a:pPr>
            <a:endParaRPr lang="en-US" sz="2400" dirty="0" smtClean="0">
              <a:solidFill>
                <a:schemeClr val="bg1"/>
              </a:solidFill>
              <a:latin typeface="Architect" pitchFamily="34" charset="0"/>
            </a:endParaRPr>
          </a:p>
        </p:txBody>
      </p:sp>
      <p:pic>
        <p:nvPicPr>
          <p:cNvPr id="56322" name="Picture 2" descr="http://3.bp.blogspot.com/_qpE5hNwi618/TGwtyweFyFI/AAAAAAAAI8w/wWeM59mVBiQ/s400/Yaroslav+the+Wise+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1447800"/>
            <a:ext cx="3849289" cy="4648200"/>
          </a:xfrm>
          <a:prstGeom prst="rect">
            <a:avLst/>
          </a:prstGeom>
          <a:noFill/>
          <a:ln>
            <a:solidFill>
              <a:srgbClr val="FFC000"/>
            </a:solidFill>
          </a:ln>
          <a:scene3d>
            <a:camera prst="perspectiveLef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F190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chitect" pitchFamily="34" charset="0"/>
              </a:rPr>
              <a:t>Moscow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981200"/>
            <a:ext cx="3962400" cy="4419600"/>
          </a:xfrm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US" sz="2400" smtClean="0">
                <a:solidFill>
                  <a:schemeClr val="bg1"/>
                </a:solidFill>
                <a:latin typeface="Architect" pitchFamily="34" charset="0"/>
              </a:rPr>
              <a:t>Located around 3 rivers—trade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 smtClean="0">
                <a:solidFill>
                  <a:schemeClr val="bg1"/>
                </a:solidFill>
                <a:latin typeface="Architect" pitchFamily="34" charset="0"/>
              </a:rPr>
              <a:t>Principality of Muscovy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 smtClean="0">
                <a:solidFill>
                  <a:schemeClr val="bg1"/>
                </a:solidFill>
                <a:latin typeface="Architect" pitchFamily="34" charset="0"/>
              </a:rPr>
              <a:t>Cooperated with Mongols</a:t>
            </a:r>
          </a:p>
          <a:p>
            <a:pPr lvl="1" eaLnBrk="1" hangingPunct="1">
              <a:spcBef>
                <a:spcPct val="50000"/>
              </a:spcBef>
            </a:pPr>
            <a:r>
              <a:rPr lang="en-US" smtClean="0">
                <a:solidFill>
                  <a:schemeClr val="bg1"/>
                </a:solidFill>
                <a:latin typeface="Architect" pitchFamily="34" charset="0"/>
              </a:rPr>
              <a:t>Alexander Nevsky </a:t>
            </a:r>
          </a:p>
          <a:p>
            <a:pPr lvl="1" eaLnBrk="1" hangingPunct="1">
              <a:spcBef>
                <a:spcPct val="50000"/>
              </a:spcBef>
            </a:pPr>
            <a:r>
              <a:rPr lang="en-US" smtClean="0">
                <a:solidFill>
                  <a:schemeClr val="bg1"/>
                </a:solidFill>
                <a:latin typeface="Architect" pitchFamily="34" charset="0"/>
              </a:rPr>
              <a:t>Ivan I—The Moneybags</a:t>
            </a:r>
          </a:p>
          <a:p>
            <a:pPr lvl="2" eaLnBrk="1" hangingPunct="1">
              <a:spcBef>
                <a:spcPct val="50000"/>
              </a:spcBef>
            </a:pPr>
            <a:r>
              <a:rPr lang="en-US" sz="2400" smtClean="0">
                <a:solidFill>
                  <a:schemeClr val="bg1"/>
                </a:solidFill>
                <a:latin typeface="Architect" pitchFamily="34" charset="0"/>
              </a:rPr>
              <a:t>Collected taxes for the Mongols</a:t>
            </a:r>
          </a:p>
          <a:p>
            <a:pPr eaLnBrk="1" hangingPunct="1"/>
            <a:endParaRPr lang="en-US" smtClean="0">
              <a:solidFill>
                <a:schemeClr val="bg1"/>
              </a:solidFill>
              <a:latin typeface="Architect" pitchFamily="34" charset="0"/>
            </a:endParaRPr>
          </a:p>
        </p:txBody>
      </p:sp>
      <p:pic>
        <p:nvPicPr>
          <p:cNvPr id="24580" name="Picture 12" descr="http://xenohistorian.faithweb.com/russia/Muscov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295400"/>
            <a:ext cx="4267200" cy="534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F190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chitect" pitchFamily="34" charset="0"/>
              </a:rPr>
              <a:t>Ivan III </a:t>
            </a:r>
            <a:r>
              <a:rPr lang="en-US" sz="2400" b="1" dirty="0" smtClean="0">
                <a:solidFill>
                  <a:srgbClr val="F190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chitect" pitchFamily="34" charset="0"/>
              </a:rPr>
              <a:t>(r. 1440-1505)</a:t>
            </a:r>
          </a:p>
        </p:txBody>
      </p:sp>
      <p:sp>
        <p:nvSpPr>
          <p:cNvPr id="25603" name="Content Placeholder 10"/>
          <p:cNvSpPr>
            <a:spLocks noGrp="1"/>
          </p:cNvSpPr>
          <p:nvPr>
            <p:ph idx="1"/>
          </p:nvPr>
        </p:nvSpPr>
        <p:spPr>
          <a:xfrm>
            <a:off x="6477000" y="1676400"/>
            <a:ext cx="2209800" cy="4449763"/>
          </a:xfrm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US" sz="2400" smtClean="0">
                <a:solidFill>
                  <a:schemeClr val="bg1"/>
                </a:solidFill>
                <a:latin typeface="Architect" pitchFamily="34" charset="0"/>
              </a:rPr>
              <a:t>Ivan the Great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 smtClean="0">
                <a:solidFill>
                  <a:schemeClr val="bg1"/>
                </a:solidFill>
                <a:latin typeface="Architect" pitchFamily="34" charset="0"/>
              </a:rPr>
              <a:t>Defeated Mongols, 1472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 smtClean="0">
                <a:solidFill>
                  <a:schemeClr val="bg1"/>
                </a:solidFill>
                <a:latin typeface="Architect" pitchFamily="34" charset="0"/>
              </a:rPr>
              <a:t>Creates Russia’s 1</a:t>
            </a:r>
            <a:r>
              <a:rPr lang="en-US" sz="2400" baseline="30000" smtClean="0">
                <a:solidFill>
                  <a:schemeClr val="bg1"/>
                </a:solidFill>
                <a:latin typeface="Architect" pitchFamily="34" charset="0"/>
              </a:rPr>
              <a:t>st</a:t>
            </a:r>
            <a:r>
              <a:rPr lang="en-US" sz="2400" smtClean="0">
                <a:solidFill>
                  <a:schemeClr val="bg1"/>
                </a:solidFill>
                <a:latin typeface="Architect" pitchFamily="34" charset="0"/>
              </a:rPr>
              <a:t> empire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 smtClean="0">
                <a:solidFill>
                  <a:schemeClr val="bg1"/>
                </a:solidFill>
                <a:latin typeface="Architect" pitchFamily="34" charset="0"/>
              </a:rPr>
              <a:t>Takes title “Czar” </a:t>
            </a:r>
          </a:p>
          <a:p>
            <a:pPr eaLnBrk="1" hangingPunct="1"/>
            <a:endParaRPr lang="en-US" sz="2400" smtClean="0">
              <a:solidFill>
                <a:schemeClr val="bg1"/>
              </a:solidFill>
              <a:latin typeface="Architect" pitchFamily="34" charset="0"/>
            </a:endParaRPr>
          </a:p>
        </p:txBody>
      </p:sp>
      <p:pic>
        <p:nvPicPr>
          <p:cNvPr id="58370" name="Picture 2" descr="http://upload.wikimedia.org/wikipedia/commons/2/2b/Ivan_vs_kh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752600"/>
            <a:ext cx="5867399" cy="4162187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</p:pic>
      <p:sp>
        <p:nvSpPr>
          <p:cNvPr id="25605" name="TextBox 11"/>
          <p:cNvSpPr txBox="1">
            <a:spLocks noChangeArrowheads="1"/>
          </p:cNvSpPr>
          <p:nvPr/>
        </p:nvSpPr>
        <p:spPr bwMode="auto">
          <a:xfrm>
            <a:off x="304800" y="6096000"/>
            <a:ext cx="5943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Architect" pitchFamily="34" charset="0"/>
              </a:rPr>
              <a:t>1480:Ivan reject the diplomatic gestures of the Khan, refuses to continue to pay tribute.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F190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chitect" pitchFamily="34" charset="0"/>
              </a:rPr>
              <a:t>Ivan IV </a:t>
            </a:r>
            <a:r>
              <a:rPr lang="en-US" sz="3200" dirty="0" smtClean="0">
                <a:solidFill>
                  <a:srgbClr val="F1900F"/>
                </a:solidFill>
                <a:latin typeface="Architect" pitchFamily="34" charset="0"/>
              </a:rPr>
              <a:t>(r. 1530-1584)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486400" cy="4648200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bg1"/>
                </a:solidFill>
                <a:latin typeface="Architect" pitchFamily="34" charset="0"/>
              </a:rPr>
              <a:t>Age 4 when became king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chemeClr val="bg1"/>
                </a:solidFill>
                <a:latin typeface="Architect" pitchFamily="34" charset="0"/>
              </a:rPr>
              <a:t>Regency of Boyars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chemeClr val="bg1"/>
                </a:solidFill>
                <a:latin typeface="Architect" pitchFamily="34" charset="0"/>
              </a:rPr>
              <a:t>16 </a:t>
            </a:r>
            <a:r>
              <a:rPr lang="en-US" dirty="0" smtClean="0">
                <a:solidFill>
                  <a:schemeClr val="bg1"/>
                </a:solidFill>
                <a:latin typeface="Architect" pitchFamily="34" charset="0"/>
                <a:sym typeface="Wingdings" pitchFamily="2" charset="2"/>
              </a:rPr>
              <a:t> claimed throne for self  crowned czar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chemeClr val="bg1"/>
                </a:solidFill>
                <a:latin typeface="Architect" pitchFamily="34" charset="0"/>
                <a:sym typeface="Wingdings" pitchFamily="2" charset="2"/>
              </a:rPr>
              <a:t>Continues to push Mongols east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chemeClr val="bg1"/>
                </a:solidFill>
                <a:latin typeface="Architect" pitchFamily="34" charset="0"/>
                <a:sym typeface="Wingdings" pitchFamily="2" charset="2"/>
              </a:rPr>
              <a:t>Builds St. Basil’s Cathedral to commemorate victories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chemeClr val="bg1"/>
                </a:solidFill>
                <a:latin typeface="Architect" pitchFamily="34" charset="0"/>
                <a:sym typeface="Wingdings" pitchFamily="2" charset="2"/>
              </a:rPr>
              <a:t>Goes mad  paranoid schizophrenic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chemeClr val="bg1"/>
                </a:solidFill>
                <a:latin typeface="Architect" pitchFamily="34" charset="0"/>
                <a:sym typeface="Wingdings" pitchFamily="2" charset="2"/>
              </a:rPr>
              <a:t>Kills boyars (including son)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chemeClr val="bg1"/>
                </a:solidFill>
                <a:latin typeface="Architect" pitchFamily="34" charset="0"/>
                <a:sym typeface="Wingdings" pitchFamily="2" charset="2"/>
              </a:rPr>
              <a:t>Treats peasants poorly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chemeClr val="bg1"/>
                </a:solidFill>
                <a:latin typeface="Architect" pitchFamily="34" charset="0"/>
                <a:sym typeface="Wingdings" pitchFamily="2" charset="2"/>
              </a:rPr>
              <a:t>Becomes known as Ivan the Terrible</a:t>
            </a:r>
          </a:p>
        </p:txBody>
      </p:sp>
      <p:pic>
        <p:nvPicPr>
          <p:cNvPr id="4" name="Picture 2" descr="http://t0.gstatic.com/images?q=tbn:ANd9GcSD-TvYFbIYLjRBb7vzc4qIXTh41knH0RtOQGsJB_bR6yWaHII&amp;t=1&amp;usg=__COxaSc6_pkSA7wtk_8BiixynwzE=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1752600"/>
            <a:ext cx="2320252" cy="4343400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3"/>
          <p:cNvSpPr txBox="1">
            <a:spLocks noChangeArrowheads="1"/>
          </p:cNvSpPr>
          <p:nvPr/>
        </p:nvSpPr>
        <p:spPr bwMode="auto">
          <a:xfrm>
            <a:off x="5562600" y="2362200"/>
            <a:ext cx="3276600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solidFill>
                  <a:schemeClr val="bg1"/>
                </a:solidFill>
                <a:latin typeface="Architect" pitchFamily="34" charset="0"/>
              </a:rPr>
              <a:t>St. Basil’s Cathedral in Moscow—commemorates the victories over the Mongols</a:t>
            </a:r>
          </a:p>
        </p:txBody>
      </p:sp>
      <p:pic>
        <p:nvPicPr>
          <p:cNvPr id="27651" name="Picture 5" descr="http://www.joyofjello.com/wp-content/uploads/2010/04/Russi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609600"/>
            <a:ext cx="4572000" cy="576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/>
          <p:cNvPicPr>
            <a:picLocks noChangeAspect="1" noChangeArrowheads="1"/>
          </p:cNvPicPr>
          <p:nvPr/>
        </p:nvPicPr>
        <p:blipFill>
          <a:blip r:embed="rId2" cstate="print"/>
          <a:srcRect l="30469" t="22917" r="29688" b="9375"/>
          <a:stretch>
            <a:fillRect/>
          </a:stretch>
        </p:blipFill>
        <p:spPr bwMode="auto">
          <a:xfrm>
            <a:off x="4572000" y="1066800"/>
            <a:ext cx="4484688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190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chitect" pitchFamily="34" charset="0"/>
              </a:rPr>
              <a:t>Mongol Invasions – Genghis Khan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04800" y="1066800"/>
            <a:ext cx="4114800" cy="578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000">
                <a:solidFill>
                  <a:schemeClr val="bg1"/>
                </a:solidFill>
                <a:latin typeface="Architect" pitchFamily="34" charset="0"/>
              </a:rPr>
              <a:t>Enslaved, killed pillaged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>
                <a:solidFill>
                  <a:schemeClr val="bg1"/>
                </a:solidFill>
                <a:latin typeface="Architect" pitchFamily="34" charset="0"/>
              </a:rPr>
              <a:t>Fair ruler 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sz="2000">
                <a:solidFill>
                  <a:schemeClr val="bg1"/>
                </a:solidFill>
                <a:latin typeface="Architect" pitchFamily="34" charset="0"/>
              </a:rPr>
              <a:t>Obey few laws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sz="2000">
                <a:solidFill>
                  <a:schemeClr val="bg1"/>
                </a:solidFill>
                <a:latin typeface="Architect" pitchFamily="34" charset="0"/>
              </a:rPr>
              <a:t>Pay tribute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>
                <a:solidFill>
                  <a:schemeClr val="bg1"/>
                </a:solidFill>
                <a:latin typeface="Architect" pitchFamily="34" charset="0"/>
              </a:rPr>
              <a:t> Conquest hurt Byzantine  Empire when Kiev was conquered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sz="2000">
                <a:solidFill>
                  <a:schemeClr val="bg1"/>
                </a:solidFill>
                <a:latin typeface="Architect" pitchFamily="34" charset="0"/>
              </a:rPr>
              <a:t>trade cut off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sz="2000">
                <a:solidFill>
                  <a:schemeClr val="bg1"/>
                </a:solidFill>
                <a:latin typeface="Architect" pitchFamily="34" charset="0"/>
              </a:rPr>
              <a:t>Silk Road became unused for a time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>
                <a:solidFill>
                  <a:schemeClr val="bg1"/>
                </a:solidFill>
                <a:latin typeface="Architect" pitchFamily="34" charset="0"/>
              </a:rPr>
              <a:t>Conquest hurt Russia by isolating them from Western Europe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sz="2000">
                <a:solidFill>
                  <a:schemeClr val="bg1"/>
                </a:solidFill>
                <a:latin typeface="Architect" pitchFamily="34" charset="0"/>
              </a:rPr>
              <a:t>became stagnant– no Renaissance/Scientific Revolution</a:t>
            </a:r>
          </a:p>
          <a:p>
            <a:pPr lvl="1">
              <a:spcBef>
                <a:spcPct val="50000"/>
              </a:spcBef>
            </a:pPr>
            <a:endParaRPr lang="en-US" sz="2000">
              <a:solidFill>
                <a:schemeClr val="bg1"/>
              </a:solidFill>
              <a:latin typeface="Archite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Text Box 2"/>
          <p:cNvSpPr txBox="1">
            <a:spLocks noChangeArrowheads="1"/>
          </p:cNvSpPr>
          <p:nvPr/>
        </p:nvSpPr>
        <p:spPr bwMode="auto">
          <a:xfrm>
            <a:off x="304800" y="228600"/>
            <a:ext cx="86868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3000000" algn="ctr" rotWithShape="0">
              <a:srgbClr val="CC330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chitect" pitchFamily="34" charset="0"/>
              </a:rPr>
              <a:t>Constantine’s </a:t>
            </a:r>
            <a:r>
              <a:rPr lang="en-US" sz="4400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chitect" pitchFamily="34" charset="0"/>
              </a:rPr>
              <a:t>City </a:t>
            </a:r>
            <a:r>
              <a:rPr lang="en-US" sz="4400" b="1" i="1" dirty="0" err="1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chitect" pitchFamily="34" charset="0"/>
              </a:rPr>
              <a:t>Constantinopolis</a:t>
            </a:r>
            <a:endParaRPr lang="en-US" sz="3600" b="1" i="1" dirty="0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chitect" pitchFamily="34" charset="0"/>
            </a:endParaRPr>
          </a:p>
        </p:txBody>
      </p:sp>
      <p:pic>
        <p:nvPicPr>
          <p:cNvPr id="4099" name="Picture 5" descr="constantinehea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828800"/>
            <a:ext cx="2924175" cy="48006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4100" name="Picture 7" descr="MapRom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2076450"/>
            <a:ext cx="4886325" cy="28765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6" name="Text Box 2"/>
          <p:cNvSpPr txBox="1">
            <a:spLocks noChangeArrowheads="1"/>
          </p:cNvSpPr>
          <p:nvPr/>
        </p:nvSpPr>
        <p:spPr bwMode="auto">
          <a:xfrm>
            <a:off x="457200" y="228600"/>
            <a:ext cx="83820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0800" dir="3000000" algn="ctr" rotWithShape="0">
              <a:srgbClr val="CC330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FFCC00"/>
                </a:solidFill>
                <a:latin typeface="Architect" pitchFamily="34" charset="0"/>
              </a:rPr>
              <a:t>Constantinople:  A Greek City</a:t>
            </a:r>
            <a:br>
              <a:rPr lang="en-US" sz="4400" b="1" dirty="0">
                <a:solidFill>
                  <a:srgbClr val="FFCC00"/>
                </a:solidFill>
                <a:latin typeface="Architect" pitchFamily="34" charset="0"/>
              </a:rPr>
            </a:br>
            <a:r>
              <a:rPr lang="en-US" sz="4400" b="1" dirty="0">
                <a:solidFill>
                  <a:srgbClr val="FFCC00"/>
                </a:solidFill>
                <a:latin typeface="Architect" pitchFamily="34" charset="0"/>
              </a:rPr>
              <a:t>(Istanbul Today)</a:t>
            </a:r>
            <a:endParaRPr lang="en-US" sz="3600" b="1" i="1" dirty="0">
              <a:solidFill>
                <a:srgbClr val="FFCC00"/>
              </a:solidFill>
              <a:latin typeface="Architect" pitchFamily="34" charset="0"/>
            </a:endParaRPr>
          </a:p>
        </p:txBody>
      </p:sp>
      <p:pic>
        <p:nvPicPr>
          <p:cNvPr id="5123" name="Picture 4" descr="map-Constantinople During Justinian"/>
          <p:cNvPicPr>
            <a:picLocks noChangeAspect="1" noChangeArrowheads="1"/>
          </p:cNvPicPr>
          <p:nvPr/>
        </p:nvPicPr>
        <p:blipFill>
          <a:blip r:embed="rId2" cstate="print">
            <a:lum bright="-6000" contrast="6000"/>
          </a:blip>
          <a:srcRect/>
          <a:stretch>
            <a:fillRect/>
          </a:stretch>
        </p:blipFill>
        <p:spPr bwMode="auto">
          <a:xfrm>
            <a:off x="533400" y="1924050"/>
            <a:ext cx="3841750" cy="36385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5124" name="Picture 5" descr="map-Constantinople city plan"/>
          <p:cNvPicPr>
            <a:picLocks noChangeAspect="1" noChangeArrowheads="1"/>
          </p:cNvPicPr>
          <p:nvPr/>
        </p:nvPicPr>
        <p:blipFill>
          <a:blip r:embed="rId3" cstate="print">
            <a:lum bright="-6000" contrast="6000"/>
          </a:blip>
          <a:srcRect/>
          <a:stretch>
            <a:fillRect/>
          </a:stretch>
        </p:blipFill>
        <p:spPr bwMode="auto">
          <a:xfrm>
            <a:off x="4648200" y="2819400"/>
            <a:ext cx="4114800" cy="355441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effectLst>
            <a:outerShdw dist="38100" dir="3000000" algn="ctr" rotWithShape="0">
              <a:srgbClr val="CC3300"/>
            </a:outerShdw>
          </a:effectLst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FFCC00"/>
                </a:solidFill>
                <a:latin typeface="Architect" pitchFamily="34" charset="0"/>
              </a:rPr>
              <a:t>Schisms in the Christian Church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572000" cy="5029200"/>
          </a:xfrm>
        </p:spPr>
        <p:txBody>
          <a:bodyPr>
            <a:normAutofit fontScale="70000" lnSpcReduction="20000"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dirty="0" smtClean="0">
                <a:solidFill>
                  <a:schemeClr val="bg1"/>
                </a:solidFill>
                <a:latin typeface="Architect" pitchFamily="34" charset="0"/>
              </a:rPr>
              <a:t>Council of Nicaea</a:t>
            </a:r>
          </a:p>
          <a:p>
            <a:pPr lvl="1" eaLnBrk="1" hangingPunct="1">
              <a:spcBef>
                <a:spcPct val="50000"/>
              </a:spcBef>
              <a:defRPr/>
            </a:pPr>
            <a:r>
              <a:rPr lang="en-US" dirty="0" smtClean="0">
                <a:solidFill>
                  <a:schemeClr val="bg1"/>
                </a:solidFill>
                <a:latin typeface="Architect" pitchFamily="34" charset="0"/>
              </a:rPr>
              <a:t>Called by Constantine 325</a:t>
            </a:r>
          </a:p>
          <a:p>
            <a:pPr lvl="1" eaLnBrk="1" hangingPunct="1">
              <a:spcBef>
                <a:spcPct val="50000"/>
              </a:spcBef>
              <a:defRPr/>
            </a:pPr>
            <a:r>
              <a:rPr lang="en-US" dirty="0" smtClean="0">
                <a:solidFill>
                  <a:schemeClr val="bg1"/>
                </a:solidFill>
                <a:latin typeface="Architect" pitchFamily="34" charset="0"/>
              </a:rPr>
              <a:t>Settle disputes over doctrine</a:t>
            </a:r>
          </a:p>
          <a:p>
            <a:pPr lvl="1" eaLnBrk="1" hangingPunct="1">
              <a:spcBef>
                <a:spcPct val="50000"/>
              </a:spcBef>
              <a:defRPr/>
            </a:pPr>
            <a:r>
              <a:rPr lang="en-US" dirty="0" smtClean="0">
                <a:solidFill>
                  <a:schemeClr val="bg1"/>
                </a:solidFill>
                <a:latin typeface="Architect" pitchFamily="34" charset="0"/>
              </a:rPr>
              <a:t>Question on nature of Jesus (human </a:t>
            </a:r>
            <a:r>
              <a:rPr lang="en-US" dirty="0" smtClean="0">
                <a:solidFill>
                  <a:schemeClr val="bg1"/>
                </a:solidFill>
                <a:latin typeface="Architect" pitchFamily="34" charset="0"/>
                <a:sym typeface="Wingdings" pitchFamily="2" charset="2"/>
              </a:rPr>
              <a:t> divine or just divine)</a:t>
            </a:r>
          </a:p>
          <a:p>
            <a:pPr lvl="1" eaLnBrk="1" hangingPunct="1">
              <a:spcBef>
                <a:spcPct val="50000"/>
              </a:spcBef>
              <a:defRPr/>
            </a:pPr>
            <a:r>
              <a:rPr lang="en-US" dirty="0" smtClean="0">
                <a:solidFill>
                  <a:schemeClr val="bg1"/>
                </a:solidFill>
                <a:latin typeface="Architect" pitchFamily="34" charset="0"/>
                <a:sym typeface="Wingdings" pitchFamily="2" charset="2"/>
              </a:rPr>
              <a:t>Established the  </a:t>
            </a:r>
            <a:r>
              <a:rPr lang="en-US" dirty="0" smtClean="0">
                <a:solidFill>
                  <a:schemeClr val="bg1"/>
                </a:solidFill>
                <a:latin typeface="Architect" pitchFamily="34" charset="0"/>
                <a:sym typeface="Wingdings" pitchFamily="2" charset="2"/>
              </a:rPr>
              <a:t>Holy </a:t>
            </a:r>
            <a:r>
              <a:rPr lang="en-US" dirty="0" smtClean="0">
                <a:solidFill>
                  <a:schemeClr val="bg1"/>
                </a:solidFill>
                <a:latin typeface="Architect" pitchFamily="34" charset="0"/>
                <a:sym typeface="Wingdings" pitchFamily="2" charset="2"/>
              </a:rPr>
              <a:t>Trinity</a:t>
            </a:r>
          </a:p>
          <a:p>
            <a:pPr lvl="1" eaLnBrk="1" hangingPunct="1">
              <a:spcBef>
                <a:spcPct val="50000"/>
              </a:spcBef>
              <a:defRPr/>
            </a:pPr>
            <a:r>
              <a:rPr lang="en-US" dirty="0" smtClean="0">
                <a:solidFill>
                  <a:schemeClr val="bg1"/>
                </a:solidFill>
                <a:latin typeface="Architect" pitchFamily="34" charset="0"/>
                <a:sym typeface="Wingdings" pitchFamily="2" charset="2"/>
              </a:rPr>
              <a:t>Schism between Roman &amp; Egyptian Bishops (Coptic)</a:t>
            </a:r>
          </a:p>
          <a:p>
            <a:pPr lvl="1" eaLnBrk="1" hangingPunct="1">
              <a:spcBef>
                <a:spcPct val="50000"/>
              </a:spcBef>
              <a:defRPr/>
            </a:pPr>
            <a:r>
              <a:rPr lang="en-US" dirty="0" smtClean="0">
                <a:solidFill>
                  <a:schemeClr val="bg1"/>
                </a:solidFill>
                <a:latin typeface="Architect" pitchFamily="34" charset="0"/>
                <a:sym typeface="Wingdings" pitchFamily="2" charset="2"/>
              </a:rPr>
              <a:t>Evaluated role of Mary &amp; Mary Magdalene (prostitute)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dirty="0" smtClean="0">
                <a:solidFill>
                  <a:schemeClr val="bg1"/>
                </a:solidFill>
                <a:latin typeface="Architect" pitchFamily="34" charset="0"/>
                <a:sym typeface="Wingdings" pitchFamily="2" charset="2"/>
              </a:rPr>
              <a:t>392 Olympics banned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dirty="0" smtClean="0">
                <a:solidFill>
                  <a:schemeClr val="bg1"/>
                </a:solidFill>
                <a:latin typeface="Architect" pitchFamily="34" charset="0"/>
                <a:sym typeface="Wingdings" pitchFamily="2" charset="2"/>
              </a:rPr>
              <a:t>730—Iconoclasts—Leo III—back 843</a:t>
            </a:r>
          </a:p>
          <a:p>
            <a:pPr eaLnBrk="1" hangingPunct="1">
              <a:defRPr/>
            </a:pPr>
            <a:endParaRPr lang="en-US" dirty="0" smtClean="0">
              <a:solidFill>
                <a:schemeClr val="bg1"/>
              </a:solidFill>
              <a:latin typeface="Architect" pitchFamily="34" charset="0"/>
            </a:endParaRPr>
          </a:p>
        </p:txBody>
      </p:sp>
      <p:pic>
        <p:nvPicPr>
          <p:cNvPr id="32770" name="Picture 2" descr="File:Byzantinischer Mosaizist um 1000 00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9399" y="1752600"/>
            <a:ext cx="3082601" cy="3962400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Text Box 2"/>
          <p:cNvSpPr txBox="1">
            <a:spLocks noChangeArrowheads="1"/>
          </p:cNvSpPr>
          <p:nvPr/>
        </p:nvSpPr>
        <p:spPr bwMode="auto">
          <a:xfrm>
            <a:off x="304800" y="268288"/>
            <a:ext cx="8686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0800" dir="3000000" algn="ctr" rotWithShape="0">
              <a:srgbClr val="CC330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b="1" dirty="0">
                <a:solidFill>
                  <a:srgbClr val="FFCC00"/>
                </a:solidFill>
                <a:latin typeface="Architect" pitchFamily="34" charset="0"/>
              </a:rPr>
              <a:t>Barbarian Invasions of the Roman Empire</a:t>
            </a:r>
            <a:endParaRPr lang="en-US" sz="3600" b="1" i="1" dirty="0">
              <a:solidFill>
                <a:srgbClr val="FFCC00"/>
              </a:solidFill>
              <a:latin typeface="Architect" pitchFamily="34" charset="0"/>
            </a:endParaRPr>
          </a:p>
        </p:txBody>
      </p:sp>
      <p:pic>
        <p:nvPicPr>
          <p:cNvPr id="7171" name="Picture 6" descr="map-Germanic Invasions of Rome-4c-5c"/>
          <p:cNvPicPr>
            <a:picLocks noChangeAspect="1" noChangeArrowheads="1"/>
          </p:cNvPicPr>
          <p:nvPr/>
        </p:nvPicPr>
        <p:blipFill>
          <a:blip r:embed="rId2" cstate="print">
            <a:lum bright="-24000" contrast="36000"/>
          </a:blip>
          <a:srcRect/>
          <a:stretch>
            <a:fillRect/>
          </a:stretch>
        </p:blipFill>
        <p:spPr bwMode="auto">
          <a:xfrm>
            <a:off x="1219200" y="1463675"/>
            <a:ext cx="6858000" cy="53943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Text Box 2"/>
          <p:cNvSpPr txBox="1">
            <a:spLocks noChangeArrowheads="1"/>
          </p:cNvSpPr>
          <p:nvPr/>
        </p:nvSpPr>
        <p:spPr bwMode="auto">
          <a:xfrm>
            <a:off x="457200" y="228600"/>
            <a:ext cx="838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3000000" algn="ctr" rotWithShape="0">
              <a:srgbClr val="CC330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FFCC00"/>
                </a:solidFill>
                <a:latin typeface="Architect" pitchFamily="34" charset="0"/>
              </a:rPr>
              <a:t>Emperor Justinian </a:t>
            </a:r>
            <a:r>
              <a:rPr lang="en-US" sz="3200" b="1" dirty="0">
                <a:solidFill>
                  <a:srgbClr val="FFCC00"/>
                </a:solidFill>
                <a:latin typeface="Architect" pitchFamily="34" charset="0"/>
              </a:rPr>
              <a:t>[r. 527-564]</a:t>
            </a:r>
            <a:endParaRPr lang="en-US" sz="3200" b="1" baseline="30000" dirty="0">
              <a:solidFill>
                <a:srgbClr val="FFCC00"/>
              </a:solidFill>
              <a:latin typeface="Architect" pitchFamily="34" charset="0"/>
            </a:endParaRPr>
          </a:p>
        </p:txBody>
      </p:sp>
      <p:pic>
        <p:nvPicPr>
          <p:cNvPr id="8195" name="Picture 3" descr="justinian"/>
          <p:cNvPicPr>
            <a:picLocks noChangeAspect="1" noChangeArrowheads="1"/>
          </p:cNvPicPr>
          <p:nvPr/>
        </p:nvPicPr>
        <p:blipFill>
          <a:blip r:embed="rId2" cstate="print">
            <a:lum bright="6000" contrast="12000"/>
          </a:blip>
          <a:srcRect/>
          <a:stretch>
            <a:fillRect/>
          </a:stretch>
        </p:blipFill>
        <p:spPr bwMode="auto">
          <a:xfrm>
            <a:off x="1219200" y="1143000"/>
            <a:ext cx="7010400" cy="49403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8196" name="Rectangle 3"/>
          <p:cNvSpPr>
            <a:spLocks noChangeArrowheads="1"/>
          </p:cNvSpPr>
          <p:nvPr/>
        </p:nvSpPr>
        <p:spPr bwMode="auto">
          <a:xfrm>
            <a:off x="533400" y="6135688"/>
            <a:ext cx="83058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  <a:latin typeface="Architect" pitchFamily="34" charset="0"/>
              </a:rPr>
              <a:t>Mosaic of </a:t>
            </a:r>
            <a:r>
              <a:rPr lang="en-US" b="1" i="1">
                <a:solidFill>
                  <a:schemeClr val="bg1"/>
                </a:solidFill>
                <a:latin typeface="Architect" pitchFamily="34" charset="0"/>
              </a:rPr>
              <a:t>Emperor Justinian and his Attendants</a:t>
            </a:r>
            <a:r>
              <a:rPr lang="en-US" b="1">
                <a:solidFill>
                  <a:schemeClr val="bg1"/>
                </a:solidFill>
                <a:latin typeface="Architect" pitchFamily="34" charset="0"/>
              </a:rPr>
              <a:t> </a:t>
            </a:r>
          </a:p>
          <a:p>
            <a:pPr algn="ctr"/>
            <a:r>
              <a:rPr lang="en-US" b="1">
                <a:solidFill>
                  <a:schemeClr val="bg1"/>
                </a:solidFill>
                <a:latin typeface="Architect" pitchFamily="34" charset="0"/>
              </a:rPr>
              <a:t> San Vitale in Ravenna, Italy </a:t>
            </a:r>
            <a:r>
              <a:rPr lang="en-US">
                <a:solidFill>
                  <a:schemeClr val="bg1"/>
                </a:solidFill>
                <a:latin typeface="Architect" pitchFamily="34" charset="0"/>
              </a:rPr>
              <a:t> </a:t>
            </a:r>
            <a:r>
              <a:rPr lang="en-US" b="1">
                <a:solidFill>
                  <a:schemeClr val="bg1"/>
                </a:solidFill>
                <a:latin typeface="Architect" pitchFamily="34" charset="0"/>
              </a:rPr>
              <a:t>ca. 547 A.D.</a:t>
            </a:r>
            <a:endParaRPr lang="en-US">
              <a:solidFill>
                <a:schemeClr val="bg1"/>
              </a:solidFill>
              <a:latin typeface="Archite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3000000" algn="ctr" rotWithShape="0">
              <a:srgbClr val="CC3300"/>
            </a:outerShdw>
          </a:effectLst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FFCC00"/>
                </a:solidFill>
                <a:latin typeface="Architect" pitchFamily="34" charset="0"/>
              </a:rPr>
              <a:t>Byzantine Golden Age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1447800"/>
            <a:ext cx="3657600" cy="51054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400" dirty="0" smtClean="0">
                <a:solidFill>
                  <a:schemeClr val="bg1"/>
                </a:solidFill>
                <a:latin typeface="Architect" pitchFamily="34" charset="0"/>
              </a:rPr>
              <a:t>Justinian’s Code 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  <a:defRPr/>
            </a:pPr>
            <a:r>
              <a:rPr lang="en-US" sz="2400" dirty="0" smtClean="0">
                <a:solidFill>
                  <a:schemeClr val="bg1"/>
                </a:solidFill>
                <a:latin typeface="Architect" pitchFamily="34" charset="0"/>
              </a:rPr>
              <a:t>Women/slaves ordinary people protected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  <a:defRPr/>
            </a:pPr>
            <a:r>
              <a:rPr lang="en-US" sz="2400" dirty="0" smtClean="0">
                <a:solidFill>
                  <a:schemeClr val="bg1"/>
                </a:solidFill>
                <a:latin typeface="Architect" pitchFamily="34" charset="0"/>
              </a:rPr>
              <a:t>Civil laws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2400" dirty="0" smtClean="0">
                <a:solidFill>
                  <a:schemeClr val="bg1"/>
                </a:solidFill>
                <a:latin typeface="Architect" pitchFamily="34" charset="0"/>
              </a:rPr>
              <a:t>Heavy taxes to rebuild Constantinople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2400" dirty="0" err="1" smtClean="0">
                <a:solidFill>
                  <a:schemeClr val="bg1"/>
                </a:solidFill>
                <a:latin typeface="Architect" pitchFamily="34" charset="0"/>
              </a:rPr>
              <a:t>Hagia</a:t>
            </a:r>
            <a:r>
              <a:rPr lang="en-US" sz="2400" dirty="0" smtClean="0">
                <a:solidFill>
                  <a:schemeClr val="bg1"/>
                </a:solidFill>
                <a:latin typeface="Architect" pitchFamily="34" charset="0"/>
              </a:rPr>
              <a:t> Sophia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2400" dirty="0" smtClean="0">
                <a:solidFill>
                  <a:schemeClr val="bg1"/>
                </a:solidFill>
                <a:latin typeface="Architect" pitchFamily="34" charset="0"/>
              </a:rPr>
              <a:t>Belisarius </a:t>
            </a:r>
            <a:r>
              <a:rPr lang="en-US" sz="2400" dirty="0" smtClean="0">
                <a:solidFill>
                  <a:schemeClr val="bg1"/>
                </a:solidFill>
                <a:latin typeface="Architect" pitchFamily="34" charset="0"/>
                <a:sym typeface="Wingdings" pitchFamily="2" charset="2"/>
              </a:rPr>
              <a:t> </a:t>
            </a:r>
            <a:r>
              <a:rPr lang="en-US" sz="2400" dirty="0" err="1" smtClean="0">
                <a:solidFill>
                  <a:schemeClr val="bg1"/>
                </a:solidFill>
                <a:latin typeface="Architect" pitchFamily="34" charset="0"/>
              </a:rPr>
              <a:t>Reconquered</a:t>
            </a:r>
            <a:r>
              <a:rPr lang="en-US" sz="2400" dirty="0" smtClean="0">
                <a:solidFill>
                  <a:schemeClr val="bg1"/>
                </a:solidFill>
                <a:latin typeface="Architect" pitchFamily="34" charset="0"/>
              </a:rPr>
              <a:t> much of old Roman Empire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2400" dirty="0" smtClean="0">
                <a:solidFill>
                  <a:schemeClr val="bg1"/>
                </a:solidFill>
                <a:latin typeface="Architect" pitchFamily="34" charset="0"/>
              </a:rPr>
              <a:t>Theodora set precedent-women rule with husband</a:t>
            </a:r>
          </a:p>
          <a:p>
            <a:pPr eaLnBrk="1" hangingPunct="1">
              <a:buFontTx/>
              <a:buNone/>
              <a:defRPr/>
            </a:pPr>
            <a:endParaRPr lang="en-US" dirty="0" smtClean="0"/>
          </a:p>
        </p:txBody>
      </p:sp>
      <p:pic>
        <p:nvPicPr>
          <p:cNvPr id="9220" name="Picture 8" descr="map-Byz Empire-565"/>
          <p:cNvPicPr>
            <a:picLocks noChangeAspect="1" noChangeArrowheads="1"/>
          </p:cNvPicPr>
          <p:nvPr/>
        </p:nvPicPr>
        <p:blipFill>
          <a:blip r:embed="rId2" cstate="print">
            <a:lum bright="-6000" contrast="12000"/>
          </a:blip>
          <a:srcRect/>
          <a:stretch>
            <a:fillRect/>
          </a:stretch>
        </p:blipFill>
        <p:spPr bwMode="auto">
          <a:xfrm>
            <a:off x="4114800" y="1828800"/>
            <a:ext cx="4800600" cy="36004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9221" name="TextBox 5"/>
          <p:cNvSpPr txBox="1">
            <a:spLocks noChangeArrowheads="1"/>
          </p:cNvSpPr>
          <p:nvPr/>
        </p:nvSpPr>
        <p:spPr bwMode="auto">
          <a:xfrm>
            <a:off x="7924800" y="6324600"/>
            <a:ext cx="76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Play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2" name="Text Box 2"/>
          <p:cNvSpPr txBox="1">
            <a:spLocks noChangeArrowheads="1"/>
          </p:cNvSpPr>
          <p:nvPr/>
        </p:nvSpPr>
        <p:spPr bwMode="auto">
          <a:xfrm>
            <a:off x="457200" y="228600"/>
            <a:ext cx="838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3000000" algn="ctr" rotWithShape="0">
              <a:srgbClr val="CC330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FFCC00"/>
                </a:solidFill>
                <a:latin typeface="Architect" pitchFamily="34" charset="0"/>
              </a:rPr>
              <a:t>Empress Theodora</a:t>
            </a:r>
            <a:endParaRPr lang="en-US" sz="3200" b="1" baseline="30000" dirty="0">
              <a:solidFill>
                <a:srgbClr val="FFCC00"/>
              </a:solidFill>
              <a:latin typeface="Architect" pitchFamily="34" charset="0"/>
            </a:endParaRPr>
          </a:p>
        </p:txBody>
      </p:sp>
      <p:pic>
        <p:nvPicPr>
          <p:cNvPr id="10243" name="Picture 4" descr="theodora"/>
          <p:cNvPicPr>
            <a:picLocks noChangeAspect="1" noChangeArrowheads="1"/>
          </p:cNvPicPr>
          <p:nvPr/>
        </p:nvPicPr>
        <p:blipFill>
          <a:blip r:embed="rId2" cstate="print">
            <a:lum bright="-6000" contrast="12000"/>
          </a:blip>
          <a:srcRect/>
          <a:stretch>
            <a:fillRect/>
          </a:stretch>
        </p:blipFill>
        <p:spPr bwMode="auto">
          <a:xfrm>
            <a:off x="1143000" y="1066800"/>
            <a:ext cx="6858000" cy="48196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0244" name="Rectangle 3"/>
          <p:cNvSpPr>
            <a:spLocks noChangeArrowheads="1"/>
          </p:cNvSpPr>
          <p:nvPr/>
        </p:nvSpPr>
        <p:spPr bwMode="auto">
          <a:xfrm>
            <a:off x="381000" y="6096000"/>
            <a:ext cx="8534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  <a:latin typeface="Architect" pitchFamily="34" charset="0"/>
              </a:rPr>
              <a:t>Mosaic of </a:t>
            </a:r>
            <a:r>
              <a:rPr lang="en-US" b="1" i="1">
                <a:solidFill>
                  <a:schemeClr val="bg1"/>
                </a:solidFill>
                <a:latin typeface="Architect" pitchFamily="34" charset="0"/>
              </a:rPr>
              <a:t>Empress Theodora and her Attendants</a:t>
            </a:r>
            <a:r>
              <a:rPr lang="en-US" b="1">
                <a:solidFill>
                  <a:schemeClr val="bg1"/>
                </a:solidFill>
                <a:latin typeface="Architect" pitchFamily="34" charset="0"/>
              </a:rPr>
              <a:t> </a:t>
            </a:r>
          </a:p>
          <a:p>
            <a:pPr algn="ctr"/>
            <a:r>
              <a:rPr lang="en-US" b="1">
                <a:solidFill>
                  <a:schemeClr val="bg1"/>
                </a:solidFill>
                <a:latin typeface="Architect" pitchFamily="34" charset="0"/>
              </a:rPr>
              <a:t> San Vitale in Ravenna, Italy </a:t>
            </a:r>
            <a:r>
              <a:rPr lang="en-US">
                <a:solidFill>
                  <a:schemeClr val="bg1"/>
                </a:solidFill>
                <a:latin typeface="Architect" pitchFamily="34" charset="0"/>
              </a:rPr>
              <a:t> </a:t>
            </a:r>
            <a:r>
              <a:rPr lang="en-US" b="1">
                <a:solidFill>
                  <a:schemeClr val="bg1"/>
                </a:solidFill>
                <a:latin typeface="Architect" pitchFamily="34" charset="0"/>
              </a:rPr>
              <a:t>ca. 547 A.D.</a:t>
            </a:r>
            <a:endParaRPr lang="en-US">
              <a:solidFill>
                <a:schemeClr val="bg1"/>
              </a:solidFill>
              <a:latin typeface="Archite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412</TotalTime>
  <Words>585</Words>
  <Application>Microsoft Office PowerPoint</Application>
  <PresentationFormat>Presentazione su schermo (4:3)</PresentationFormat>
  <Paragraphs>125</Paragraphs>
  <Slides>27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27</vt:i4>
      </vt:variant>
    </vt:vector>
  </HeadingPairs>
  <TitlesOfParts>
    <vt:vector size="32" baseType="lpstr">
      <vt:lpstr>Arial</vt:lpstr>
      <vt:lpstr>Calibri</vt:lpstr>
      <vt:lpstr>Architect</vt:lpstr>
      <vt:lpstr>Wingdings</vt:lpstr>
      <vt:lpstr>Default Design</vt:lpstr>
      <vt:lpstr>Byzantine &amp; Russian Empires</vt:lpstr>
      <vt:lpstr>The Roman Empire divided in 294</vt:lpstr>
      <vt:lpstr>Diapositiva 3</vt:lpstr>
      <vt:lpstr>Diapositiva 4</vt:lpstr>
      <vt:lpstr>Schisms in the Christian Church</vt:lpstr>
      <vt:lpstr>Diapositiva 6</vt:lpstr>
      <vt:lpstr>Diapositiva 7</vt:lpstr>
      <vt:lpstr>Byzantine Golden Age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Byzantine Culture and Economy</vt:lpstr>
      <vt:lpstr>Collapse of Byzantine Empire</vt:lpstr>
      <vt:lpstr>Diapositiva 20</vt:lpstr>
      <vt:lpstr>Rise of Russia</vt:lpstr>
      <vt:lpstr>Kiev</vt:lpstr>
      <vt:lpstr>Moscow</vt:lpstr>
      <vt:lpstr>Ivan III (r. 1440-1505)</vt:lpstr>
      <vt:lpstr>Ivan IV (r. 1530-1584)</vt:lpstr>
      <vt:lpstr>Diapositiva 26</vt:lpstr>
      <vt:lpstr>Mongol Invasions – Genghis Khan</vt:lpstr>
    </vt:vector>
  </TitlesOfParts>
  <Company>Brantley County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local_user</dc:creator>
  <cp:lastModifiedBy>Mario</cp:lastModifiedBy>
  <cp:revision>36</cp:revision>
  <dcterms:created xsi:type="dcterms:W3CDTF">2008-10-23T15:17:39Z</dcterms:created>
  <dcterms:modified xsi:type="dcterms:W3CDTF">2014-08-23T15:40:13Z</dcterms:modified>
</cp:coreProperties>
</file>