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5"/>
  </p:handoutMasterIdLst>
  <p:sldIdLst>
    <p:sldId id="256" r:id="rId2"/>
    <p:sldId id="258" r:id="rId3"/>
    <p:sldId id="259" r:id="rId4"/>
    <p:sldId id="266" r:id="rId5"/>
    <p:sldId id="261" r:id="rId6"/>
    <p:sldId id="285" r:id="rId7"/>
    <p:sldId id="267" r:id="rId8"/>
    <p:sldId id="265" r:id="rId9"/>
    <p:sldId id="268" r:id="rId10"/>
    <p:sldId id="263" r:id="rId11"/>
    <p:sldId id="271" r:id="rId12"/>
    <p:sldId id="291" r:id="rId13"/>
    <p:sldId id="273" r:id="rId14"/>
    <p:sldId id="272" r:id="rId15"/>
    <p:sldId id="274" r:id="rId16"/>
    <p:sldId id="275" r:id="rId17"/>
    <p:sldId id="289" r:id="rId18"/>
    <p:sldId id="262" r:id="rId19"/>
    <p:sldId id="290" r:id="rId20"/>
    <p:sldId id="281" r:id="rId21"/>
    <p:sldId id="283" r:id="rId22"/>
    <p:sldId id="260" r:id="rId23"/>
    <p:sldId id="264" r:id="rId24"/>
  </p:sldIdLst>
  <p:sldSz cx="9144000" cy="6858000" type="screen4x3"/>
  <p:notesSz cx="6858000" cy="9144000"/>
  <p:custDataLst>
    <p:tags r:id="rId26"/>
  </p:custDataLst>
  <p:defaultTextStyle>
    <a:defPPr>
      <a:defRPr lang="it-IT"/>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showPr>
  <p:clrMru>
    <a:srgbClr val="006600"/>
    <a:srgbClr val="663300"/>
    <a:srgbClr val="FF0000"/>
    <a:srgbClr val="005E55"/>
    <a:srgbClr val="A31530"/>
    <a:srgbClr val="4B5B5C"/>
    <a:srgbClr val="96C661"/>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9" autoAdjust="0"/>
    <p:restoredTop sz="94634" autoAdjust="0"/>
  </p:normalViewPr>
  <p:slideViewPr>
    <p:cSldViewPr snapToGrid="0" snapToObjects="1">
      <p:cViewPr>
        <p:scale>
          <a:sx n="90" d="100"/>
          <a:sy n="90" d="100"/>
        </p:scale>
        <p:origin x="-972"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it-IT"/>
          </a:p>
        </p:txBody>
      </p:sp>
      <p:sp>
        <p:nvSpPr>
          <p:cNvPr id="368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7D63E6D2-4E85-4D18-846F-D9D8436050E3}" type="datetimeFigureOut">
              <a:rPr lang="it-IT"/>
              <a:pPr>
                <a:defRPr/>
              </a:pPr>
              <a:t>09/04/2015</a:t>
            </a:fld>
            <a:endParaRPr lang="it-IT"/>
          </a:p>
        </p:txBody>
      </p:sp>
      <p:sp>
        <p:nvSpPr>
          <p:cNvPr id="368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it-IT"/>
          </a:p>
        </p:txBody>
      </p:sp>
      <p:sp>
        <p:nvSpPr>
          <p:cNvPr id="368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7987EAEC-72CF-4C80-82EC-5C09840A9756}"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CC35B5F5-6EA6-4A0C-89BE-F2960DFDA8E6}" type="datetimeFigureOut">
              <a:rPr lang="it-IT"/>
              <a:pPr>
                <a:defRPr/>
              </a:pPr>
              <a:t>09/04/2015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A9CAD6A-1702-4E3B-B7B8-9249022D667C}"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E31D1FB-D859-4F79-B7CE-24C3CEE598DA}" type="datetimeFigureOut">
              <a:rPr lang="it-IT"/>
              <a:pPr>
                <a:defRPr/>
              </a:pPr>
              <a:t>09/04/2015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A3F578E-59E9-4CD0-A6D4-2ED4CFACD8A5}"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F2D1795-D463-4A53-A7DF-5DB688B1B909}" type="datetimeFigureOut">
              <a:rPr lang="it-IT"/>
              <a:pPr>
                <a:defRPr/>
              </a:pPr>
              <a:t>09/04/2015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D6892CA-9BA5-455E-9DC7-D7A060BCBB5F}"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3568A9E-14BC-4612-B63B-F9FE1DF934DD}" type="datetimeFigureOut">
              <a:rPr lang="it-IT"/>
              <a:pPr>
                <a:defRPr/>
              </a:pPr>
              <a:t>09/04/2015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E810144-91E1-49BD-832B-34A70B6F281B}"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4E1C35C1-F8F4-4050-8B78-57DE421D154C}" type="datetimeFigureOut">
              <a:rPr lang="it-IT"/>
              <a:pPr>
                <a:defRPr/>
              </a:pPr>
              <a:t>09/04/2015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A2AE716-8CDE-4F91-85FF-BE996A2A4CB2}"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98A016B7-70AA-4E0C-B0D1-6CEF3A9ABDFF}" type="datetimeFigureOut">
              <a:rPr lang="it-IT"/>
              <a:pPr>
                <a:defRPr/>
              </a:pPr>
              <a:t>09/04/2015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06E7A51-12D1-431D-B85B-5E825893722C}"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F8FFDA18-EAD2-4FE8-8B16-EABEC721B4AB}" type="datetimeFigureOut">
              <a:rPr lang="it-IT"/>
              <a:pPr>
                <a:defRPr/>
              </a:pPr>
              <a:t>09/04/2015</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2856C9C6-F50B-427C-8247-1E74DC8954F2}"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pPr>
              <a:defRPr/>
            </a:pPr>
            <a:fld id="{AF02D6A4-AFF3-48DE-B2DD-3CDB82C02BBF}" type="datetimeFigureOut">
              <a:rPr lang="it-IT"/>
              <a:pPr>
                <a:defRPr/>
              </a:pPr>
              <a:t>09/04/2015</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15AD4B9E-E20D-43DB-B541-746489F2877C}"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93529B0D-328E-42C6-A89B-969359C5A86B}" type="datetimeFigureOut">
              <a:rPr lang="it-IT"/>
              <a:pPr>
                <a:defRPr/>
              </a:pPr>
              <a:t>09/04/2015</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B5B0F3AA-F4FE-4228-A285-5D4389DF49CC}"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B7DE5606-1441-4EBB-B0DA-4514E3471F7C}" type="datetimeFigureOut">
              <a:rPr lang="it-IT"/>
              <a:pPr>
                <a:defRPr/>
              </a:pPr>
              <a:t>09/04/2015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7B2A599-2703-40E9-8FCA-8E7255EE9773}"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2B44EB45-9714-4EC0-A9A8-C55C9B2F1746}" type="datetimeFigureOut">
              <a:rPr lang="it-IT"/>
              <a:pPr>
                <a:defRPr/>
              </a:pPr>
              <a:t>09/04/2015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0600A67-4C0D-4467-A24F-0DD826650D1B}"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426FE35-D282-4A72-96AE-D6F834B212DB}" type="datetimeFigureOut">
              <a:rPr lang="it-IT"/>
              <a:pPr>
                <a:defRPr/>
              </a:pPr>
              <a:t>09/04/2015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0CECE6B-D6D4-4118-992D-7CA9A3AFB06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www.lettere.unipd.it/cdl/discant/lezione2_chavarria.pdf" TargetMode="External"/><Relationship Id="rId7" Type="http://schemas.openxmlformats.org/officeDocument/2006/relationships/image" Target="../media/image16.jpeg"/><Relationship Id="rId2" Type="http://schemas.openxmlformats.org/officeDocument/2006/relationships/hyperlink" Target="http://www.sapere.it/enciclopedia/geograf%C3%ACa.html" TargetMode="External"/><Relationship Id="rId1" Type="http://schemas.openxmlformats.org/officeDocument/2006/relationships/slideLayout" Target="../slideLayouts/slideLayout1.xml"/><Relationship Id="rId6" Type="http://schemas.openxmlformats.org/officeDocument/2006/relationships/hyperlink" Target="http://www.arsbellica.it/pagine/mappe/mappe02.htm#monachesimo" TargetMode="External"/><Relationship Id="rId5" Type="http://schemas.openxmlformats.org/officeDocument/2006/relationships/hyperlink" Target="http://www.archeofortificazioni.org/cenni_di_storia_e_archeologia_sullincastellamento.html" TargetMode="External"/><Relationship Id="rId4" Type="http://schemas.openxmlformats.org/officeDocument/2006/relationships/hyperlink" Target="it.wikipedia.org/wiki/Urbanistica_medievale" TargetMode="Externa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problemistics.org/campagna.citta/alto.medioevo.html" TargetMode="Externa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win.storiain.net/arret/num110/artic4.asp" TargetMode="External"/><Relationship Id="rId7" Type="http://schemas.openxmlformats.org/officeDocument/2006/relationships/hyperlink" Target="http://www.sapere.it/sapere/strumenti/studiafacile/storia/Il-medioevo/Il-feudalesimo/Strutture-del-sistema-feudale.html" TargetMode="External"/><Relationship Id="rId2" Type="http://schemas.openxmlformats.org/officeDocument/2006/relationships/hyperlink" Target="http://www.treccani.it/enciclopedia/sistema-curtense/" TargetMode="External"/><Relationship Id="rId1" Type="http://schemas.openxmlformats.org/officeDocument/2006/relationships/slideLayout" Target="../slideLayouts/slideLayout1.xml"/><Relationship Id="rId6" Type="http://schemas.openxmlformats.org/officeDocument/2006/relationships/hyperlink" Target="win.storiain.net/arret/num110/mostra_immagine.asp?image=big\cort1104.jpg" TargetMode="External"/><Relationship Id="rId5" Type="http://schemas.openxmlformats.org/officeDocument/2006/relationships/hyperlink" Target="http://win.storiain.net/arret/num110/mostra_immagine.asp?image=big/cort1103.jpg" TargetMode="External"/><Relationship Id="rId4" Type="http://schemas.openxmlformats.org/officeDocument/2006/relationships/hyperlink" Target="http://win.storiain.net/arret/num110/mostra_immagine.asp?image=big/cort1101.jpg" TargetMode="Externa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commons.wikimedia.org/wiki/File:Frankish_Empire_481_to_814-en.svg" TargetMode="External"/><Relationship Id="rId7" Type="http://schemas.openxmlformats.org/officeDocument/2006/relationships/image" Target="../media/image21.png"/><Relationship Id="rId2" Type="http://schemas.openxmlformats.org/officeDocument/2006/relationships/hyperlink" Target="http://www.bibliolab.it/CarloMagnoAnim/Carlo/CARLO%20MAGNO%20E%20IL%20MEDIOEVO.htm" TargetMode="Externa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hyperlink" Target="http://it.wikipedia.org/wiki/Diocesi_(impero_romano)" TargetMode="External"/><Relationship Id="rId4" Type="http://schemas.openxmlformats.org/officeDocument/2006/relationships/hyperlink" Target="http://terradinessuno.files.wordpress.com/2010/09/diocesi-metropolite-dellimpero-franco-e-sigillo-di-carlo-magno-aquisgrana-sec-ix.jp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treccani.it/enciclopedia/impero-bizantino/" TargetMode="External"/><Relationship Id="rId2" Type="http://schemas.openxmlformats.org/officeDocument/2006/relationships/hyperlink" Target="http://www.oilproject.org/lezione/riassunto-confronto-impero-romano-d-occidente-sacro-romano-impero-schema-2499.html" TargetMode="Externa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2.jpeg"/><Relationship Id="rId4" Type="http://schemas.openxmlformats.org/officeDocument/2006/relationships/hyperlink" Target="http://www.romanoimpero.com/2010/06/limpero-bizantino.html"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tuttocina.it/Tuttocina/Storia/Storcomp.htm" TargetMode="External"/><Relationship Id="rId7" Type="http://schemas.openxmlformats.org/officeDocument/2006/relationships/image" Target="../media/image21.png"/><Relationship Id="rId2" Type="http://schemas.openxmlformats.org/officeDocument/2006/relationships/hyperlink" Target="http://www.tuttocina.it/cina-tour/vds/vds_map.htm" TargetMode="Externa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d-maps.com/carte.php?lib=mondo_centrato_oceano_pacifico_cartina&amp;num_car=3236&amp;lang=it" TargetMode="External"/><Relationship Id="rId4" Type="http://schemas.openxmlformats.org/officeDocument/2006/relationships/hyperlink" Target="http://temi.repubblica.it/limes/il-grande-tibet-tra-il-vii-e-il-ix-secolo/654"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guidaindia.com/index.php?option=com_content&amp;view=article&amp;id=112:lepoca-Gupta" TargetMode="External"/><Relationship Id="rId2" Type="http://schemas.openxmlformats.org/officeDocument/2006/relationships/hyperlink" Target="http://it.wikipedia.org/wiki/Impero_Gupta" TargetMode="Externa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studiamo.it/pages/societa-le-funzioni-della-bce-e-la-crisi-finanziaria-dei-mercati" TargetMode="External"/><Relationship Id="rId7" Type="http://schemas.openxmlformats.org/officeDocument/2006/relationships/image" Target="../media/image8.png"/><Relationship Id="rId2" Type="http://schemas.openxmlformats.org/officeDocument/2006/relationships/hyperlink" Target="http://europa.eu/pol/singl/index_it.htm" TargetMode="Externa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hyperlink" Target="http://www.timerime.com/" TargetMode="External"/><Relationship Id="rId4" Type="http://schemas.openxmlformats.org/officeDocument/2006/relationships/hyperlink" Target="http://www.ecb.int/ecb/educational/movies/html/index.it.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temi.repubblica.it/UserFiles/limes/File/611_debito_usa_800.jpg" TargetMode="External"/><Relationship Id="rId7" Type="http://schemas.openxmlformats.org/officeDocument/2006/relationships/image" Target="../media/image6.png"/><Relationship Id="rId2" Type="http://schemas.openxmlformats.org/officeDocument/2006/relationships/hyperlink" Target="http://italian.irib.ir/analisi/commenti/item/111427-" TargetMode="Externa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7.jpeg"/><Relationship Id="rId4" Type="http://schemas.openxmlformats.org/officeDocument/2006/relationships/hyperlink" Target="http://www.loccidentale.it/node/60207"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mediamente.rai.it/articoli/20020502a.asp" TargetMode="External"/><Relationship Id="rId3" Type="http://schemas.openxmlformats.org/officeDocument/2006/relationships/hyperlink" Target="http://www.lavoce.info/articoli/pagina1003149.html" TargetMode="External"/><Relationship Id="rId7" Type="http://schemas.openxmlformats.org/officeDocument/2006/relationships/hyperlink" Target="http://web.tiscalinet.it/mattacchione/1sito/coppia/libri/gulliver.htm" TargetMode="External"/><Relationship Id="rId2" Type="http://schemas.openxmlformats.org/officeDocument/2006/relationships/hyperlink" Target="http://www.lavoce.info/lavocepuntoinfo/autori/pagina631.html" TargetMode="External"/><Relationship Id="rId1" Type="http://schemas.openxmlformats.org/officeDocument/2006/relationships/slideLayout" Target="../slideLayouts/slideLayout1.xml"/><Relationship Id="rId6" Type="http://schemas.openxmlformats.org/officeDocument/2006/relationships/hyperlink" Target="http://it.wikipedia.org/wiki/Politica_dell%27India" TargetMode="External"/><Relationship Id="rId11" Type="http://schemas.openxmlformats.org/officeDocument/2006/relationships/image" Target="../media/image6.png"/><Relationship Id="rId5" Type="http://schemas.openxmlformats.org/officeDocument/2006/relationships/hyperlink" Target="http://www.viaggicina.info/politica-2429-423.htm" TargetMode="External"/><Relationship Id="rId10" Type="http://schemas.openxmlformats.org/officeDocument/2006/relationships/image" Target="../media/image28.jpeg"/><Relationship Id="rId4" Type="http://schemas.openxmlformats.org/officeDocument/2006/relationships/hyperlink" Target="http://it.wikipedia.org/wiki/Sistema_politico_degli_Stati_Uniti_d'America" TargetMode="External"/><Relationship Id="rId9" Type="http://schemas.openxmlformats.org/officeDocument/2006/relationships/hyperlink" Target="http://it.wikipedia.org/wiki/Alex_Zanotelli"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ilsole24ore.com/" TargetMode="External"/><Relationship Id="rId13" Type="http://schemas.openxmlformats.org/officeDocument/2006/relationships/hyperlink" Target="http://www.islamistica.com/" TargetMode="External"/><Relationship Id="rId3" Type="http://schemas.openxmlformats.org/officeDocument/2006/relationships/hyperlink" Target="http://www.ispionline.it/" TargetMode="External"/><Relationship Id="rId7" Type="http://schemas.openxmlformats.org/officeDocument/2006/relationships/hyperlink" Target="http://www.lavoce.info/" TargetMode="External"/><Relationship Id="rId12" Type="http://schemas.openxmlformats.org/officeDocument/2006/relationships/hyperlink" Target="http://temi.repubblica.it/limes/" TargetMode="External"/><Relationship Id="rId2" Type="http://schemas.openxmlformats.org/officeDocument/2006/relationships/hyperlink" Target="NULL" TargetMode="External"/><Relationship Id="rId1" Type="http://schemas.openxmlformats.org/officeDocument/2006/relationships/slideLayout" Target="../slideLayouts/slideLayout1.xml"/><Relationship Id="rId6" Type="http://schemas.openxmlformats.org/officeDocument/2006/relationships/hyperlink" Target="http://www.monde-diplomatique.it/" TargetMode="External"/><Relationship Id="rId11" Type="http://schemas.openxmlformats.org/officeDocument/2006/relationships/hyperlink" Target="http://www.pbmstoria.it/" TargetMode="External"/><Relationship Id="rId5" Type="http://schemas.openxmlformats.org/officeDocument/2006/relationships/hyperlink" Target="http://europa.eu/index_it.htm" TargetMode="External"/><Relationship Id="rId10" Type="http://schemas.openxmlformats.org/officeDocument/2006/relationships/hyperlink" Target="http://www.storiain.net/" TargetMode="External"/><Relationship Id="rId4" Type="http://schemas.openxmlformats.org/officeDocument/2006/relationships/hyperlink" Target="http://www.bancaditalia.it/" TargetMode="External"/><Relationship Id="rId9" Type="http://schemas.openxmlformats.org/officeDocument/2006/relationships/hyperlink" Target="http://www.tuttocina.it/"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wikipedia.it/" TargetMode="External"/><Relationship Id="rId3" Type="http://schemas.openxmlformats.org/officeDocument/2006/relationships/hyperlink" Target="NULL" TargetMode="External"/><Relationship Id="rId7" Type="http://schemas.openxmlformats.org/officeDocument/2006/relationships/hyperlink" Target="http://www.sapere.it/" TargetMode="External"/><Relationship Id="rId2" Type="http://schemas.openxmlformats.org/officeDocument/2006/relationships/hyperlink" Target="http://www.worldmapper.org/" TargetMode="External"/><Relationship Id="rId1" Type="http://schemas.openxmlformats.org/officeDocument/2006/relationships/slideLayout" Target="../slideLayouts/slideLayout1.xml"/><Relationship Id="rId6" Type="http://schemas.openxmlformats.org/officeDocument/2006/relationships/hyperlink" Target="http://www.timerime.com/" TargetMode="External"/><Relationship Id="rId5" Type="http://schemas.openxmlformats.org/officeDocument/2006/relationships/hyperlink" Target="http://www.exploratree.org.uk/" TargetMode="External"/><Relationship Id="rId4" Type="http://schemas.openxmlformats.org/officeDocument/2006/relationships/hyperlink" Target="http://d-maps.com/" TargetMode="External"/><Relationship Id="rId9" Type="http://schemas.openxmlformats.org/officeDocument/2006/relationships/hyperlink" Target="http://www.treccani.i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temi.repubblica.it/limes/le-potenze-nella-crisi/6608" TargetMode="External"/><Relationship Id="rId2" Type="http://schemas.openxmlformats.org/officeDocument/2006/relationships/hyperlink" Target="http://cultura.panorama.it/libri/I-nuovi-imperi-La-mappa-geopolitica-del-XXI-secolo"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www.exploratree.org.uk/" TargetMode="External"/><Relationship Id="rId2" Type="http://schemas.openxmlformats.org/officeDocument/2006/relationships/hyperlink" Target="http://www.worldmapper.org/" TargetMode="Externa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worldmapper.org/display.php?selected=197"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temi.repubblica.it/limes/gli-stati-uniti-tra-declino-e-declinismo/26454" TargetMode="External"/><Relationship Id="rId2" Type="http://schemas.openxmlformats.org/officeDocument/2006/relationships/hyperlink" Target="http://www.monde-diplomatique.it/LeMonde-archivio/Gennaio-2012/pagina.php?cosa=1201lm10.01.html" TargetMode="Externa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www.all-wall-street.com/editoriali/0603-cindia/india-4/default.html" TargetMode="External"/><Relationship Id="rId7" Type="http://schemas.openxmlformats.org/officeDocument/2006/relationships/hyperlink" Target="http://ispinews.ispionline.it/?p=894" TargetMode="External"/><Relationship Id="rId2" Type="http://schemas.openxmlformats.org/officeDocument/2006/relationships/hyperlink" Target="http://www.all-wall-street.com/editoriali/0603-cindia/india-3/default.html" TargetMode="External"/><Relationship Id="rId1" Type="http://schemas.openxmlformats.org/officeDocument/2006/relationships/slideLayout" Target="../slideLayouts/slideLayout1.xml"/><Relationship Id="rId6" Type="http://schemas.openxmlformats.org/officeDocument/2006/relationships/hyperlink" Target="http://it.peacereporter.net/articolo/30914/Il+modello+cinese+oltre+l'economia" TargetMode="External"/><Relationship Id="rId5" Type="http://schemas.openxmlformats.org/officeDocument/2006/relationships/hyperlink" Target="http://it.wikipedia.org/wiki/Guangdong" TargetMode="External"/><Relationship Id="rId4" Type="http://schemas.openxmlformats.org/officeDocument/2006/relationships/hyperlink" Target="http://www.repubblica.it/2005/e/sezioni/economia/nostrolusso/nostrolusso/nostrolusso.html" TargetMode="Externa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7ksQb1xkicY" TargetMode="External"/><Relationship Id="rId7" Type="http://schemas.openxmlformats.org/officeDocument/2006/relationships/image" Target="../media/image6.png"/><Relationship Id="rId2" Type="http://schemas.openxmlformats.org/officeDocument/2006/relationships/hyperlink" Target="http://www.economist.com/content/global_debt_clock" TargetMode="Externa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www.tuttocina.it/editoria/limperodicindia.ht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temi.repubblica.it/limes-heartland/chinaindia-cooperation-and-competition/889" TargetMode="External"/><Relationship Id="rId7" Type="http://schemas.openxmlformats.org/officeDocument/2006/relationships/image" Target="../media/image14.png"/><Relationship Id="rId2" Type="http://schemas.openxmlformats.org/officeDocument/2006/relationships/hyperlink" Target="http://www.altd.it/2012/01/12/cina-stati-uniti-pacifico-india/" TargetMode="External"/><Relationship Id="rId1" Type="http://schemas.openxmlformats.org/officeDocument/2006/relationships/slideLayout" Target="../slideLayouts/slideLayout1.xml"/><Relationship Id="rId6" Type="http://schemas.openxmlformats.org/officeDocument/2006/relationships/hyperlink" Target="http://www.worldmapper.org/posters/worldmapper_map11_ver5.pdf" TargetMode="External"/><Relationship Id="rId5" Type="http://schemas.openxmlformats.org/officeDocument/2006/relationships/hyperlink" Target="http://temi.repubblica.it/limes/il-nucleare-della-cina-entra-in-borsa/36136" TargetMode="External"/><Relationship Id="rId4" Type="http://schemas.openxmlformats.org/officeDocument/2006/relationships/hyperlink" Target="http://temi.repubblica.it/limes/il-mare-nostrum-cinese-tensioni-e-conflitti-per-lenergia/58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2051" name="Titolo 1"/>
          <p:cNvSpPr>
            <a:spLocks noGrp="1"/>
          </p:cNvSpPr>
          <p:nvPr>
            <p:ph type="ctrTitle"/>
          </p:nvPr>
        </p:nvSpPr>
        <p:spPr>
          <a:xfrm>
            <a:off x="2519363" y="720725"/>
            <a:ext cx="6624637" cy="1573213"/>
          </a:xfrm>
        </p:spPr>
        <p:txBody>
          <a:bodyPr/>
          <a:lstStyle/>
          <a:p>
            <a:pPr eaLnBrk="1" hangingPunct="1"/>
            <a:r>
              <a:rPr lang="it-IT" sz="4000" b="1" smtClean="0">
                <a:latin typeface="Simoncini Garamond"/>
                <a:ea typeface="Garamond Premr Pro"/>
                <a:cs typeface="Garamond Premr Pro"/>
              </a:rPr>
              <a:t>Le organizzazioni politiche del mondo</a:t>
            </a:r>
          </a:p>
        </p:txBody>
      </p:sp>
      <p:sp>
        <p:nvSpPr>
          <p:cNvPr id="17" name="Rettangolo 1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8" name="Rettangolo 17"/>
          <p:cNvSpPr/>
          <p:nvPr/>
        </p:nvSpPr>
        <p:spPr>
          <a:xfrm flipH="1">
            <a:off x="2519363" y="0"/>
            <a:ext cx="6624637"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9" name="Connettore 18"/>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1" name="Unisci 20"/>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2056" name="CasellaDiTesto 21"/>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1</a:t>
            </a:r>
          </a:p>
        </p:txBody>
      </p:sp>
      <p:pic>
        <p:nvPicPr>
          <p:cNvPr id="2057" name="Immagine 2"/>
          <p:cNvPicPr>
            <a:picLocks noChangeAspect="1"/>
          </p:cNvPicPr>
          <p:nvPr/>
        </p:nvPicPr>
        <p:blipFill>
          <a:blip r:embed="rId2"/>
          <a:srcRect/>
          <a:stretch>
            <a:fillRect/>
          </a:stretch>
        </p:blipFill>
        <p:spPr bwMode="auto">
          <a:xfrm>
            <a:off x="3286125" y="2274888"/>
            <a:ext cx="3390900" cy="2132012"/>
          </a:xfrm>
          <a:prstGeom prst="rect">
            <a:avLst/>
          </a:prstGeom>
          <a:noFill/>
          <a:ln w="9525">
            <a:noFill/>
            <a:miter lim="800000"/>
            <a:headEnd/>
            <a:tailEnd/>
          </a:ln>
        </p:spPr>
      </p:pic>
      <p:pic>
        <p:nvPicPr>
          <p:cNvPr id="2058" name="Immagine 5"/>
          <p:cNvPicPr>
            <a:picLocks noChangeAspect="1"/>
          </p:cNvPicPr>
          <p:nvPr/>
        </p:nvPicPr>
        <p:blipFill>
          <a:blip r:embed="rId3"/>
          <a:srcRect/>
          <a:stretch>
            <a:fillRect/>
          </a:stretch>
        </p:blipFill>
        <p:spPr bwMode="auto">
          <a:xfrm>
            <a:off x="3286125" y="4021138"/>
            <a:ext cx="3390900" cy="2176462"/>
          </a:xfrm>
          <a:prstGeom prst="rect">
            <a:avLst/>
          </a:prstGeom>
          <a:noFill/>
          <a:ln w="9525">
            <a:noFill/>
            <a:miter lim="800000"/>
            <a:headEnd/>
            <a:tailEnd/>
          </a:ln>
        </p:spPr>
      </p:pic>
      <p:pic>
        <p:nvPicPr>
          <p:cNvPr id="2059" name="Immagine 6"/>
          <p:cNvPicPr>
            <a:picLocks noChangeAspect="1"/>
          </p:cNvPicPr>
          <p:nvPr/>
        </p:nvPicPr>
        <p:blipFill>
          <a:blip r:embed="rId4"/>
          <a:srcRect/>
          <a:stretch>
            <a:fillRect/>
          </a:stretch>
        </p:blipFill>
        <p:spPr bwMode="auto">
          <a:xfrm>
            <a:off x="6677025" y="2274888"/>
            <a:ext cx="2108200" cy="3922712"/>
          </a:xfrm>
          <a:prstGeom prst="rect">
            <a:avLst/>
          </a:prstGeom>
          <a:noFill/>
          <a:ln w="9525">
            <a:noFill/>
            <a:miter lim="800000"/>
            <a:headEnd/>
            <a:tailEnd/>
          </a:ln>
        </p:spPr>
      </p:pic>
      <p:sp>
        <p:nvSpPr>
          <p:cNvPr id="2060" name="CasellaDiTesto 13"/>
          <p:cNvSpPr txBox="1">
            <a:spLocks noChangeArrowheads="1"/>
          </p:cNvSpPr>
          <p:nvPr/>
        </p:nvSpPr>
        <p:spPr bwMode="auto">
          <a:xfrm>
            <a:off x="0" y="720725"/>
            <a:ext cx="2519363" cy="1616075"/>
          </a:xfrm>
          <a:prstGeom prst="rect">
            <a:avLst/>
          </a:prstGeom>
          <a:noFill/>
          <a:ln w="9525">
            <a:noFill/>
            <a:miter lim="800000"/>
            <a:headEnd/>
            <a:tailEnd/>
          </a:ln>
        </p:spPr>
        <p:txBody>
          <a:bodyPr>
            <a:spAutoFit/>
          </a:bodyPr>
          <a:lstStyle/>
          <a:p>
            <a:r>
              <a:rPr lang="it-IT" sz="3000" i="1">
                <a:solidFill>
                  <a:srgbClr val="A31530"/>
                </a:solidFill>
                <a:latin typeface="Garamond Premr Pro"/>
                <a:ea typeface="Garamond Premr Pro"/>
                <a:cs typeface="Garamond Premr Pro"/>
              </a:rPr>
              <a:t>Uda </a:t>
            </a:r>
            <a:r>
              <a:rPr lang="it-IT" sz="10000" i="1">
                <a:solidFill>
                  <a:srgbClr val="A31530"/>
                </a:solidFill>
                <a:latin typeface="Garamond Premr Pro"/>
                <a:ea typeface="Garamond Premr Pro"/>
                <a:cs typeface="Garamond Premr Pro"/>
              </a:rPr>
              <a:t>9</a:t>
            </a:r>
          </a:p>
        </p:txBody>
      </p:sp>
      <p:sp>
        <p:nvSpPr>
          <p:cNvPr id="2061" name="Sottotitolo 2"/>
          <p:cNvSpPr>
            <a:spLocks/>
          </p:cNvSpPr>
          <p:nvPr/>
        </p:nvSpPr>
        <p:spPr bwMode="auto">
          <a:xfrm>
            <a:off x="258763" y="2644775"/>
            <a:ext cx="2260600" cy="3268663"/>
          </a:xfrm>
          <a:prstGeom prst="rect">
            <a:avLst/>
          </a:prstGeom>
          <a:noFill/>
          <a:ln w="9525">
            <a:noFill/>
            <a:miter lim="800000"/>
            <a:headEnd/>
            <a:tailEnd/>
          </a:ln>
        </p:spPr>
        <p:txBody>
          <a:bodyPr/>
          <a:lstStyle/>
          <a:p>
            <a:pPr algn="ctr">
              <a:lnSpc>
                <a:spcPct val="90000"/>
              </a:lnSpc>
              <a:spcBef>
                <a:spcPct val="20000"/>
              </a:spcBef>
              <a:buFont typeface="Arial" pitchFamily="34" charset="0"/>
              <a:buNone/>
            </a:pPr>
            <a:r>
              <a:rPr lang="it-IT" sz="2000">
                <a:solidFill>
                  <a:srgbClr val="A31530"/>
                </a:solidFill>
                <a:latin typeface="Abadi MT Condensed Extra Bold"/>
                <a:ea typeface="Abadi MT Condensed Extra Bold"/>
                <a:cs typeface="Abadi MT Condensed Extra Bold"/>
              </a:rPr>
              <a:t>Laboratorio multimediale</a:t>
            </a:r>
          </a:p>
          <a:p>
            <a:pPr algn="ctr">
              <a:lnSpc>
                <a:spcPct val="90000"/>
              </a:lnSpc>
              <a:spcBef>
                <a:spcPct val="20000"/>
              </a:spcBef>
              <a:buFont typeface="Arial" pitchFamily="34" charset="0"/>
              <a:buNone/>
            </a:pPr>
            <a:r>
              <a:rPr lang="it-IT" sz="2800">
                <a:solidFill>
                  <a:srgbClr val="A31530"/>
                </a:solidFill>
                <a:latin typeface="Abadi MT Condensed Extra Bold"/>
                <a:ea typeface="Abadi MT Condensed Extra Bold"/>
                <a:cs typeface="Abadi MT Condensed Extra Bold"/>
              </a:rPr>
              <a:t> </a:t>
            </a:r>
          </a:p>
          <a:p>
            <a:pPr algn="just">
              <a:lnSpc>
                <a:spcPct val="90000"/>
              </a:lnSpc>
              <a:spcBef>
                <a:spcPct val="20000"/>
              </a:spcBef>
              <a:buFont typeface="Arial" pitchFamily="34" charset="0"/>
              <a:buNone/>
            </a:pPr>
            <a:r>
              <a:rPr lang="it-IT" sz="1500">
                <a:solidFill>
                  <a:srgbClr val="898989"/>
                </a:solidFill>
                <a:latin typeface="Simoncini Garamond"/>
                <a:ea typeface="Simoncini Garamond"/>
                <a:cs typeface="Simoncini Garamond"/>
              </a:rPr>
              <a:t>Attività di geostoria in ambiente digitale per la verifica e il recupero delle competenze nel primo biennio della scuola secondaria superiore</a:t>
            </a:r>
          </a:p>
          <a:p>
            <a:pPr algn="just">
              <a:lnSpc>
                <a:spcPct val="90000"/>
              </a:lnSpc>
              <a:spcBef>
                <a:spcPct val="20000"/>
              </a:spcBef>
              <a:buFont typeface="Arial" pitchFamily="34" charset="0"/>
              <a:buNone/>
            </a:pPr>
            <a:endParaRPr lang="it-IT" sz="1500">
              <a:solidFill>
                <a:srgbClr val="898989"/>
              </a:solidFill>
              <a:latin typeface="Simoncini Garamond"/>
              <a:ea typeface="Simoncini Garamond"/>
              <a:cs typeface="Simoncini Garamond"/>
            </a:endParaRPr>
          </a:p>
          <a:p>
            <a:pPr algn="just">
              <a:lnSpc>
                <a:spcPct val="90000"/>
              </a:lnSpc>
              <a:spcBef>
                <a:spcPct val="20000"/>
              </a:spcBef>
              <a:buFont typeface="Arial" pitchFamily="34" charset="0"/>
              <a:buNone/>
            </a:pPr>
            <a:endParaRPr lang="it-IT" sz="1500">
              <a:solidFill>
                <a:srgbClr val="898989"/>
              </a:solidFill>
              <a:latin typeface="Simoncini Garamond"/>
              <a:ea typeface="Simoncini Garamond"/>
              <a:cs typeface="Simoncini Garamon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5" descr="exultet_montecassino_xii-secolo-mater-ecclesia-e1342699930867"/>
          <p:cNvPicPr>
            <a:picLocks noChangeAspect="1" noChangeArrowheads="1"/>
          </p:cNvPicPr>
          <p:nvPr/>
        </p:nvPicPr>
        <p:blipFill>
          <a:blip r:embed="rId2"/>
          <a:srcRect/>
          <a:stretch>
            <a:fillRect/>
          </a:stretch>
        </p:blipFill>
        <p:spPr bwMode="auto">
          <a:xfrm>
            <a:off x="0" y="720725"/>
            <a:ext cx="9144000" cy="5584825"/>
          </a:xfrm>
          <a:prstGeom prst="rect">
            <a:avLst/>
          </a:prstGeom>
          <a:noFill/>
          <a:ln w="9525">
            <a:noFill/>
            <a:miter lim="800000"/>
            <a:headEnd/>
            <a:tailEnd/>
          </a:ln>
        </p:spPr>
      </p:pic>
      <p:sp>
        <p:nvSpPr>
          <p:cNvPr id="11267" name="Rectangle 16"/>
          <p:cNvSpPr>
            <a:spLocks noChangeArrowheads="1"/>
          </p:cNvSpPr>
          <p:nvPr/>
        </p:nvSpPr>
        <p:spPr bwMode="auto">
          <a:xfrm>
            <a:off x="0" y="720725"/>
            <a:ext cx="9144000" cy="5580063"/>
          </a:xfrm>
          <a:prstGeom prst="rect">
            <a:avLst/>
          </a:prstGeom>
          <a:solidFill>
            <a:schemeClr val="bg1">
              <a:alpha val="49019"/>
            </a:schemeClr>
          </a:solidFill>
          <a:ln w="9525">
            <a:solidFill>
              <a:schemeClr val="tx1"/>
            </a:solidFill>
            <a:miter lim="800000"/>
            <a:headEnd/>
            <a:tailEnd/>
          </a:ln>
        </p:spPr>
        <p:txBody>
          <a:bodyPr wrap="none" anchor="ctr"/>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1270" name="Titolo 1"/>
          <p:cNvSpPr>
            <a:spLocks noGrp="1"/>
          </p:cNvSpPr>
          <p:nvPr>
            <p:ph type="ctrTitle"/>
          </p:nvPr>
        </p:nvSpPr>
        <p:spPr>
          <a:xfrm>
            <a:off x="2519363" y="0"/>
            <a:ext cx="6624637" cy="720725"/>
          </a:xfrm>
        </p:spPr>
        <p:txBody>
          <a:bodyPr/>
          <a:lstStyle/>
          <a:p>
            <a:pPr algn="l" eaLnBrk="1" hangingPunct="1"/>
            <a:r>
              <a:rPr lang="it-IT" sz="3000" b="1" smtClean="0">
                <a:ea typeface="MetaPlusBlack"/>
                <a:cs typeface="MetaPlusBlack"/>
              </a:rPr>
              <a:t>Il </a:t>
            </a:r>
            <a:r>
              <a:rPr lang="it-IT" sz="2400" b="1" smtClean="0">
                <a:latin typeface="Simoncini Garamond"/>
                <a:ea typeface="MetaPlusBlack"/>
                <a:cs typeface="MetaPlusBlack"/>
              </a:rPr>
              <a:t>passato</a:t>
            </a:r>
          </a:p>
        </p:txBody>
      </p:sp>
      <p:sp>
        <p:nvSpPr>
          <p:cNvPr id="11271" name="Line 2"/>
          <p:cNvSpPr>
            <a:spLocks noChangeShapeType="1"/>
          </p:cNvSpPr>
          <p:nvPr/>
        </p:nvSpPr>
        <p:spPr bwMode="auto">
          <a:xfrm flipV="1">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11272" name="Segnaposto contenuto 2"/>
          <p:cNvSpPr txBox="1">
            <a:spLocks/>
          </p:cNvSpPr>
          <p:nvPr/>
        </p:nvSpPr>
        <p:spPr bwMode="auto">
          <a:xfrm>
            <a:off x="0" y="1643063"/>
            <a:ext cx="9144000" cy="4479925"/>
          </a:xfrm>
          <a:prstGeom prst="rect">
            <a:avLst/>
          </a:prstGeom>
          <a:solidFill>
            <a:srgbClr val="96C661">
              <a:alpha val="10196"/>
            </a:srgbClr>
          </a:solidFill>
          <a:ln w="9525">
            <a:noFill/>
            <a:miter lim="800000"/>
            <a:headEnd/>
            <a:tailEnd/>
          </a:ln>
        </p:spPr>
        <p:txBody>
          <a:bodyPr/>
          <a:lstStyle/>
          <a:p>
            <a:pPr algn="just">
              <a:spcBef>
                <a:spcPts val="375"/>
              </a:spcBef>
            </a:pPr>
            <a:r>
              <a:rPr lang="it-IT" sz="1600">
                <a:solidFill>
                  <a:srgbClr val="663300"/>
                </a:solidFill>
                <a:latin typeface="Simoncini Garamond"/>
                <a:ea typeface="MS PGothic" pitchFamily="34" charset="-128"/>
              </a:rPr>
              <a:t>Ripercorrerai le tappe del processo di affermazione dell’impero carolingio nell’Europa centro occidentale e la riflessione sul ruolo economico e politico dell’estremo oriente nei secoli VII-IX.</a:t>
            </a:r>
          </a:p>
          <a:p>
            <a:pPr algn="just">
              <a:spcBef>
                <a:spcPts val="375"/>
              </a:spcBef>
            </a:pPr>
            <a:endParaRPr lang="it-IT" sz="1600">
              <a:solidFill>
                <a:srgbClr val="663300"/>
              </a:solidFill>
              <a:latin typeface="Simoncini Garamond"/>
              <a:ea typeface="MS PGothic" pitchFamily="34" charset="-128"/>
            </a:endParaRPr>
          </a:p>
          <a:p>
            <a:pPr algn="just">
              <a:spcBef>
                <a:spcPts val="375"/>
              </a:spcBef>
            </a:pPr>
            <a:r>
              <a:rPr lang="it-IT" sz="1600">
                <a:solidFill>
                  <a:srgbClr val="663300"/>
                </a:solidFill>
                <a:latin typeface="Simoncini Garamond"/>
                <a:ea typeface="MS PGothic" pitchFamily="34" charset="-128"/>
              </a:rPr>
              <a:t>Le domande che ti guideranno sono le seguenti: </a:t>
            </a:r>
          </a:p>
          <a:p>
            <a:pPr>
              <a:spcBef>
                <a:spcPts val="375"/>
              </a:spcBef>
            </a:pPr>
            <a:endParaRPr lang="it-IT" sz="1600">
              <a:solidFill>
                <a:srgbClr val="663300"/>
              </a:solidFill>
              <a:latin typeface="Simoncini Garamond"/>
              <a:ea typeface="MS PGothic" pitchFamily="34" charset="-128"/>
            </a:endParaRPr>
          </a:p>
          <a:p>
            <a:pPr>
              <a:spcBef>
                <a:spcPts val="375"/>
              </a:spcBef>
              <a:buFont typeface="Arial" pitchFamily="34" charset="0"/>
              <a:buChar char="•"/>
            </a:pPr>
            <a:r>
              <a:rPr lang="it-IT" sz="1600">
                <a:solidFill>
                  <a:srgbClr val="663300"/>
                </a:solidFill>
                <a:latin typeface="Simoncini Garamond"/>
                <a:ea typeface="MS PGothic" pitchFamily="34" charset="-128"/>
              </a:rPr>
              <a:t> Quando si affermò e come il modello economico e politico imperiale nell’Europa altomedievale?</a:t>
            </a:r>
          </a:p>
          <a:p>
            <a:pPr>
              <a:spcBef>
                <a:spcPts val="375"/>
              </a:spcBef>
            </a:pPr>
            <a:endParaRPr lang="it-IT" sz="1600">
              <a:solidFill>
                <a:srgbClr val="663300"/>
              </a:solidFill>
              <a:latin typeface="Simoncini Garamond"/>
              <a:ea typeface="MS PGothic" pitchFamily="34" charset="-128"/>
            </a:endParaRPr>
          </a:p>
          <a:p>
            <a:pPr>
              <a:spcBef>
                <a:spcPts val="375"/>
              </a:spcBef>
              <a:buFont typeface="Arial" pitchFamily="34" charset="0"/>
              <a:buChar char="•"/>
            </a:pPr>
            <a:r>
              <a:rPr lang="it-IT" sz="1600">
                <a:solidFill>
                  <a:srgbClr val="663300"/>
                </a:solidFill>
                <a:latin typeface="Simoncini Garamond"/>
                <a:ea typeface="MS PGothic" pitchFamily="34" charset="-128"/>
              </a:rPr>
              <a:t> Come erano organizzate la Cina e l’India nei secoli dal VII al IX?</a:t>
            </a:r>
          </a:p>
          <a:p>
            <a:pPr>
              <a:spcBef>
                <a:spcPts val="375"/>
              </a:spcBef>
            </a:pPr>
            <a:endParaRPr lang="it-IT" sz="1600">
              <a:solidFill>
                <a:srgbClr val="663300"/>
              </a:solidFill>
              <a:latin typeface="Simoncini Garamond"/>
              <a:ea typeface="MS PGothic" pitchFamily="34" charset="-128"/>
            </a:endParaRPr>
          </a:p>
          <a:p>
            <a:pPr>
              <a:spcBef>
                <a:spcPts val="375"/>
              </a:spcBef>
              <a:buFont typeface="Arial" pitchFamily="34" charset="0"/>
              <a:buChar char="•"/>
            </a:pPr>
            <a:r>
              <a:rPr lang="it-IT" sz="1600">
                <a:solidFill>
                  <a:srgbClr val="663300"/>
                </a:solidFill>
                <a:latin typeface="Simoncini Garamond"/>
                <a:ea typeface="MS PGothic" pitchFamily="34" charset="-128"/>
              </a:rPr>
              <a:t> Quali erano i caratteri principali degli imperi in Occidente e in estremo Oriente durante i secoli dal VII al IX? </a:t>
            </a:r>
          </a:p>
        </p:txBody>
      </p:sp>
      <p:sp>
        <p:nvSpPr>
          <p:cNvPr id="11273" name="CasellaDiTesto 19"/>
          <p:cNvSpPr txBox="1">
            <a:spLocks noChangeArrowheads="1"/>
          </p:cNvSpPr>
          <p:nvPr/>
        </p:nvSpPr>
        <p:spPr bwMode="auto">
          <a:xfrm>
            <a:off x="0" y="720725"/>
            <a:ext cx="9144000" cy="915988"/>
          </a:xfrm>
          <a:prstGeom prst="rect">
            <a:avLst/>
          </a:prstGeom>
          <a:noFill/>
          <a:ln w="9525">
            <a:noFill/>
            <a:miter lim="800000"/>
            <a:headEnd/>
            <a:tailEnd/>
          </a:ln>
        </p:spPr>
        <p:txBody>
          <a:bodyPr>
            <a:spAutoFit/>
          </a:bodyPr>
          <a:lstStyle/>
          <a:p>
            <a:r>
              <a:rPr lang="it-IT">
                <a:solidFill>
                  <a:srgbClr val="006600"/>
                </a:solidFill>
                <a:latin typeface="Simoncini Garamond"/>
              </a:rPr>
              <a:t>Le nostre ricerche, le attività, le domande per la verifica dei tuoi apprendimenti si rivolgono, in questa sezione, al passato. Incontrerai le condizioni geostoriche che hanno visto l’affermarsi delle organizzazioni economiche e politiche nell’ Alto Medioevo.</a:t>
            </a:r>
          </a:p>
        </p:txBody>
      </p:sp>
      <p:sp>
        <p:nvSpPr>
          <p:cNvPr id="11274" name="CasellaDiTesto 10"/>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9</a:t>
            </a:r>
          </a:p>
        </p:txBody>
      </p:sp>
      <p:sp>
        <p:nvSpPr>
          <p:cNvPr id="14" name="Connettore 13"/>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8" name="Unisci 17"/>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11277" name="CasellaDiTesto 20"/>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10</a:t>
            </a:r>
          </a:p>
        </p:txBody>
      </p:sp>
      <p:sp>
        <p:nvSpPr>
          <p:cNvPr id="11278" name="Line 17"/>
          <p:cNvSpPr>
            <a:spLocks noChangeShapeType="1"/>
          </p:cNvSpPr>
          <p:nvPr/>
        </p:nvSpPr>
        <p:spPr bwMode="auto">
          <a:xfrm>
            <a:off x="0" y="1636713"/>
            <a:ext cx="9144000" cy="6350"/>
          </a:xfrm>
          <a:prstGeom prst="line">
            <a:avLst/>
          </a:prstGeom>
          <a:noFill/>
          <a:ln w="9525">
            <a:solidFill>
              <a:schemeClr val="tx1"/>
            </a:solidFill>
            <a:round/>
            <a:headEnd/>
            <a:tailEnd/>
          </a:ln>
        </p:spPr>
        <p:txBody>
          <a:bodyPr/>
          <a:lstStyle/>
          <a:p>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12292" name="CasellaDiTesto 23"/>
          <p:cNvSpPr txBox="1">
            <a:spLocks noChangeArrowheads="1"/>
          </p:cNvSpPr>
          <p:nvPr/>
        </p:nvSpPr>
        <p:spPr bwMode="auto">
          <a:xfrm>
            <a:off x="0" y="1346200"/>
            <a:ext cx="2519363" cy="4954588"/>
          </a:xfrm>
          <a:prstGeom prst="rect">
            <a:avLst/>
          </a:prstGeom>
          <a:solidFill>
            <a:srgbClr val="4B5B5C">
              <a:alpha val="20000"/>
            </a:srgbClr>
          </a:solidFill>
          <a:ln w="9525">
            <a:noFill/>
            <a:miter lim="800000"/>
            <a:headEnd/>
            <a:tailEnd/>
          </a:ln>
        </p:spPr>
        <p:txBody>
          <a:bodyPr>
            <a:spAutoFit/>
          </a:bodyPr>
          <a:lstStyle/>
          <a:p>
            <a:endParaRPr lang="it-IT">
              <a:latin typeface="Calibri" pitchFamily="34" charset="0"/>
            </a:endParaRPr>
          </a:p>
        </p:txBody>
      </p:sp>
      <p:sp>
        <p:nvSpPr>
          <p:cNvPr id="12293" name="Line 2"/>
          <p:cNvSpPr>
            <a:spLocks noChangeShapeType="1"/>
          </p:cNvSpPr>
          <p:nvPr/>
        </p:nvSpPr>
        <p:spPr bwMode="auto">
          <a:xfrm flipV="1">
            <a:off x="2519363" y="398463"/>
            <a:ext cx="0" cy="5902325"/>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2296" name="Titolo 1"/>
          <p:cNvSpPr>
            <a:spLocks noGrp="1"/>
          </p:cNvSpPr>
          <p:nvPr>
            <p:ph type="ctrTitle"/>
          </p:nvPr>
        </p:nvSpPr>
        <p:spPr>
          <a:xfrm>
            <a:off x="2519363" y="0"/>
            <a:ext cx="6624637" cy="720725"/>
          </a:xfrm>
        </p:spPr>
        <p:txBody>
          <a:bodyPr/>
          <a:lstStyle/>
          <a:p>
            <a:pPr algn="l" eaLnBrk="1" hangingPunct="1"/>
            <a:r>
              <a:rPr lang="it-IT" sz="2000" b="1" smtClean="0">
                <a:latin typeface="Simoncini Garamond"/>
                <a:ea typeface="MetaPlusBlack"/>
                <a:cs typeface="MetaPlusBlack"/>
              </a:rPr>
              <a:t>L’Europa medievale. Spazi geografici e tempi della trasformazione del territorio nell’Occidente.</a:t>
            </a:r>
          </a:p>
        </p:txBody>
      </p:sp>
      <p:sp>
        <p:nvSpPr>
          <p:cNvPr id="12297"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12298" name="Titolo 1"/>
          <p:cNvSpPr txBox="1">
            <a:spLocks/>
          </p:cNvSpPr>
          <p:nvPr/>
        </p:nvSpPr>
        <p:spPr bwMode="auto">
          <a:xfrm>
            <a:off x="2519363" y="3502025"/>
            <a:ext cx="6624637" cy="2746375"/>
          </a:xfrm>
          <a:prstGeom prst="rect">
            <a:avLst/>
          </a:prstGeom>
          <a:noFill/>
          <a:ln w="9525">
            <a:noFill/>
            <a:miter lim="800000"/>
            <a:headEnd/>
            <a:tailEnd/>
          </a:ln>
        </p:spPr>
        <p:txBody>
          <a:bodyPr/>
          <a:lstStyle/>
          <a:p>
            <a:pPr algn="just" defTabSz="914400" eaLnBrk="0" hangingPunct="0">
              <a:defRPr/>
            </a:pPr>
            <a:r>
              <a:rPr lang="it-IT" sz="1200" b="1" dirty="0">
                <a:latin typeface="Simoncini Garamond"/>
              </a:rPr>
              <a:t>Leggi la voce </a:t>
            </a:r>
            <a:r>
              <a:rPr lang="it-IT" sz="1200" b="1" dirty="0">
                <a:latin typeface="Simoncini Garamond"/>
                <a:hlinkClick r:id="rId2"/>
              </a:rPr>
              <a:t>geografia medievale </a:t>
            </a:r>
            <a:r>
              <a:rPr lang="it-IT" sz="1200" b="1" dirty="0">
                <a:latin typeface="Simoncini Garamond"/>
              </a:rPr>
              <a:t> </a:t>
            </a:r>
            <a:r>
              <a:rPr lang="it-IT" sz="1200" dirty="0">
                <a:latin typeface="Simoncini Garamond"/>
              </a:rPr>
              <a:t>al paragrafo cenni storici, nell’enciclopedia </a:t>
            </a:r>
            <a:r>
              <a:rPr lang="it-IT" sz="1200" b="1" dirty="0" err="1">
                <a:latin typeface="Simoncini Garamond"/>
              </a:rPr>
              <a:t>sapere.it</a:t>
            </a:r>
            <a:r>
              <a:rPr lang="it-IT" sz="1200" dirty="0">
                <a:latin typeface="Simoncini Garamond"/>
              </a:rPr>
              <a:t>: quello che devi immaginare è una dimensione degli spazi, dei luoghi e delle relazioni fra gli uomini, diversa da quella nella quale vivi oggi.</a:t>
            </a:r>
          </a:p>
          <a:p>
            <a:pPr algn="just" defTabSz="914400" eaLnBrk="0" hangingPunct="0">
              <a:defRPr/>
            </a:pPr>
            <a:r>
              <a:rPr lang="it-IT" sz="1200" b="1" dirty="0">
                <a:latin typeface="Simoncini Garamond"/>
              </a:rPr>
              <a:t>Leggi ora </a:t>
            </a:r>
            <a:r>
              <a:rPr lang="it-IT" sz="1200" dirty="0">
                <a:latin typeface="Simoncini Garamond"/>
              </a:rPr>
              <a:t>:</a:t>
            </a:r>
          </a:p>
          <a:p>
            <a:pPr algn="just" defTabSz="914400" eaLnBrk="0" hangingPunct="0">
              <a:defRPr/>
            </a:pPr>
            <a:r>
              <a:rPr lang="it-IT" sz="1200" dirty="0">
                <a:latin typeface="Simoncini Garamond"/>
              </a:rPr>
              <a:t>- </a:t>
            </a:r>
            <a:r>
              <a:rPr lang="it-IT" sz="1200" strike="sngStrike" dirty="0">
                <a:latin typeface="Simoncini Garamond"/>
              </a:rPr>
              <a:t>i paragrafi 1-7-8 dai materiali per una lezione dell’università di Padova su ‘</a:t>
            </a:r>
            <a:r>
              <a:rPr lang="it-IT" sz="1200" b="1" strike="sngStrike" dirty="0">
                <a:latin typeface="Simoncini Garamond"/>
                <a:hlinkClick r:id="rId3"/>
              </a:rPr>
              <a:t>La città tra </a:t>
            </a:r>
            <a:r>
              <a:rPr lang="it-IT" sz="1200" b="1" strike="sngStrike" dirty="0" err="1">
                <a:latin typeface="Simoncini Garamond"/>
                <a:hlinkClick r:id="rId3"/>
              </a:rPr>
              <a:t>tardoantico</a:t>
            </a:r>
            <a:r>
              <a:rPr lang="it-IT" sz="1200" b="1" strike="sngStrike" dirty="0">
                <a:latin typeface="Simoncini Garamond"/>
                <a:hlinkClick r:id="rId3"/>
              </a:rPr>
              <a:t> e medioevo‘</a:t>
            </a:r>
            <a:r>
              <a:rPr lang="it-IT" sz="1200" strike="sngStrike" dirty="0">
                <a:latin typeface="Simoncini Garamond"/>
              </a:rPr>
              <a:t> a cura di </a:t>
            </a:r>
            <a:r>
              <a:rPr lang="it-IT" sz="1200" strike="sngStrike" dirty="0" err="1">
                <a:latin typeface="Simoncini Garamond"/>
              </a:rPr>
              <a:t>A.Chavarria</a:t>
            </a:r>
            <a:r>
              <a:rPr lang="it-IT" sz="1200" dirty="0">
                <a:latin typeface="Simoncini Garamond"/>
              </a:rPr>
              <a:t> la voce </a:t>
            </a:r>
            <a:r>
              <a:rPr lang="it-IT" sz="1200" b="1" dirty="0">
                <a:latin typeface="Simoncini Garamond"/>
                <a:hlinkClick r:id="rId4" action="ppaction://hlinkfile"/>
              </a:rPr>
              <a:t>urbanistica medievale</a:t>
            </a:r>
            <a:r>
              <a:rPr lang="it-IT" sz="1200" dirty="0">
                <a:latin typeface="Simoncini Garamond"/>
                <a:hlinkClick r:id="rId4" action="ppaction://hlinkfile"/>
              </a:rPr>
              <a:t> </a:t>
            </a:r>
            <a:r>
              <a:rPr lang="it-IT" sz="1200" dirty="0">
                <a:latin typeface="Simoncini Garamond"/>
              </a:rPr>
              <a:t>in </a:t>
            </a:r>
            <a:r>
              <a:rPr lang="it-IT" sz="1200" dirty="0" err="1">
                <a:latin typeface="Simoncini Garamond"/>
              </a:rPr>
              <a:t>Wikipedia</a:t>
            </a:r>
            <a:r>
              <a:rPr lang="it-IT" sz="1200" dirty="0">
                <a:latin typeface="Simoncini Garamond"/>
              </a:rPr>
              <a:t>.</a:t>
            </a:r>
            <a:endParaRPr lang="it-IT" sz="1200" strike="sngStrike" dirty="0">
              <a:latin typeface="Simoncini Garamond"/>
            </a:endParaRPr>
          </a:p>
          <a:p>
            <a:pPr algn="just" defTabSz="914400" eaLnBrk="0" hangingPunct="0">
              <a:defRPr/>
            </a:pPr>
            <a:r>
              <a:rPr lang="it-IT" sz="1200" dirty="0">
                <a:latin typeface="Simoncini Garamond"/>
              </a:rPr>
              <a:t>- questi </a:t>
            </a:r>
            <a:r>
              <a:rPr lang="it-IT" sz="1200" b="1" dirty="0">
                <a:latin typeface="Simoncini Garamond"/>
                <a:hlinkClick r:id="rId5"/>
              </a:rPr>
              <a:t>Cenni sull’incastellamento altomedievale nell’Italia del Nord</a:t>
            </a:r>
            <a:r>
              <a:rPr lang="it-IT" sz="1200" dirty="0">
                <a:latin typeface="Simoncini Garamond"/>
                <a:hlinkClick r:id="rId5"/>
              </a:rPr>
              <a:t>, </a:t>
            </a:r>
            <a:r>
              <a:rPr lang="it-IT" sz="1200" dirty="0">
                <a:latin typeface="Simoncini Garamond"/>
              </a:rPr>
              <a:t>a cura di R. </a:t>
            </a:r>
            <a:r>
              <a:rPr lang="it-IT" sz="1200" dirty="0" err="1">
                <a:latin typeface="Simoncini Garamond"/>
              </a:rPr>
              <a:t>Sconfienza</a:t>
            </a:r>
            <a:r>
              <a:rPr lang="it-IT" sz="1200" dirty="0">
                <a:latin typeface="Simoncini Garamond"/>
              </a:rPr>
              <a:t>.</a:t>
            </a:r>
          </a:p>
          <a:p>
            <a:pPr algn="just" defTabSz="914400" eaLnBrk="0" hangingPunct="0">
              <a:defRPr/>
            </a:pPr>
            <a:r>
              <a:rPr lang="it-IT" sz="1200" b="1" dirty="0">
                <a:latin typeface="Simoncini Garamond"/>
              </a:rPr>
              <a:t>Apri</a:t>
            </a:r>
            <a:r>
              <a:rPr lang="it-IT" sz="1200" dirty="0">
                <a:latin typeface="Simoncini Garamond"/>
              </a:rPr>
              <a:t> la </a:t>
            </a:r>
            <a:r>
              <a:rPr lang="it-IT" sz="1200" b="1" dirty="0">
                <a:latin typeface="Simoncini Garamond"/>
                <a:hlinkClick r:id="rId6"/>
              </a:rPr>
              <a:t>carta relativa alla distribuzione geografica dei monasteri in Occidente</a:t>
            </a:r>
            <a:endParaRPr lang="it-IT" sz="1200" b="1" dirty="0">
              <a:latin typeface="Simoncini Garamond"/>
            </a:endParaRPr>
          </a:p>
          <a:p>
            <a:pPr algn="just" defTabSz="914400" eaLnBrk="0" hangingPunct="0">
              <a:defRPr/>
            </a:pPr>
            <a:r>
              <a:rPr lang="it-IT" sz="1200" b="1" dirty="0">
                <a:latin typeface="Simoncini Garamond"/>
              </a:rPr>
              <a:t>Rispondi alla domanda</a:t>
            </a:r>
            <a:r>
              <a:rPr lang="it-IT" sz="1200" dirty="0">
                <a:latin typeface="Simoncini Garamond"/>
              </a:rPr>
              <a:t>: </a:t>
            </a:r>
            <a:r>
              <a:rPr lang="it-IT" sz="1200" i="1" dirty="0">
                <a:latin typeface="Simoncini Garamond"/>
              </a:rPr>
              <a:t>quali ragioni inducono le comunità  delle città e degli immediati dintorni a fortificare con chiusure gli spazi dove si svolge la vita sociale?</a:t>
            </a:r>
          </a:p>
          <a:p>
            <a:pPr algn="just" defTabSz="914400" eaLnBrk="0" hangingPunct="0">
              <a:defRPr/>
            </a:pPr>
            <a:r>
              <a:rPr lang="it-IT" sz="1200" b="1">
                <a:latin typeface="Simoncini Garamond"/>
              </a:rPr>
              <a:t>Costruisci</a:t>
            </a:r>
            <a:r>
              <a:rPr lang="it-IT" sz="1200" dirty="0">
                <a:latin typeface="Simoncini Garamond"/>
              </a:rPr>
              <a:t>, con le informazioni ricavate dai testi, </a:t>
            </a:r>
            <a:r>
              <a:rPr lang="it-IT" sz="1200" b="1" dirty="0">
                <a:latin typeface="Simoncini Garamond"/>
              </a:rPr>
              <a:t>una cronologia corredata da immagini </a:t>
            </a:r>
            <a:r>
              <a:rPr lang="it-IT" sz="1200" b="1">
                <a:latin typeface="Simoncini Garamond"/>
              </a:rPr>
              <a:t>e didascalie</a:t>
            </a:r>
            <a:r>
              <a:rPr lang="it-IT" sz="1200">
                <a:latin typeface="Simoncini Garamond"/>
              </a:rPr>
              <a:t>, </a:t>
            </a:r>
            <a:r>
              <a:rPr lang="it-IT" sz="1200" dirty="0">
                <a:latin typeface="Simoncini Garamond"/>
              </a:rPr>
              <a:t>sulle principali  trasformazioni urbane e suburbane  del territori dell’Occidente durante l’Alto Medioevo. </a:t>
            </a:r>
            <a:r>
              <a:rPr lang="it-IT" sz="1200" b="1" dirty="0">
                <a:latin typeface="Simoncini Garamond"/>
              </a:rPr>
              <a:t>Condividi il lavoro</a:t>
            </a:r>
            <a:r>
              <a:rPr lang="it-IT" sz="1200" dirty="0">
                <a:latin typeface="Simoncini Garamond"/>
              </a:rPr>
              <a:t> di ricerca e di costruzione con i compagni e l’insegnante.</a:t>
            </a:r>
          </a:p>
        </p:txBody>
      </p:sp>
      <p:sp>
        <p:nvSpPr>
          <p:cNvPr id="12299" name="Segnaposto testo 3"/>
          <p:cNvSpPr txBox="1">
            <a:spLocks/>
          </p:cNvSpPr>
          <p:nvPr/>
        </p:nvSpPr>
        <p:spPr bwMode="auto">
          <a:xfrm>
            <a:off x="0" y="1458913"/>
            <a:ext cx="2519363" cy="4789487"/>
          </a:xfrm>
          <a:prstGeom prst="rect">
            <a:avLst/>
          </a:prstGeom>
          <a:no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Competenze 2-3 </a:t>
            </a: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p>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 conoscere le principali procedure del lavoro geografico e storiografico e i problemi della costruzione della conoscenza geostorica</a:t>
            </a:r>
          </a:p>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-produrre ed elaborare dati e informazioni spazio-temporali intorno ad un tema rilevante per la società antica e medievale</a:t>
            </a:r>
          </a:p>
          <a:p>
            <a:pPr defTabSz="914400" eaLnBrk="0" hangingPunct="0">
              <a:spcBef>
                <a:spcPct val="20000"/>
              </a:spcBef>
              <a:spcAft>
                <a:spcPts val="1000"/>
              </a:spcAft>
              <a:buClr>
                <a:schemeClr val="accent1"/>
              </a:buClr>
              <a:buSzPct val="85000"/>
            </a:pPr>
            <a:endParaRPr lang="it-IT" sz="1600">
              <a:latin typeface="Simoncini Garamond"/>
              <a:ea typeface="MS PGothic" pitchFamily="34" charset="-128"/>
              <a:cs typeface="Simoncini Garamond"/>
            </a:endParaRPr>
          </a:p>
          <a:p>
            <a:pPr defTabSz="914400" eaLnBrk="0" hangingPunct="0">
              <a:spcBef>
                <a:spcPct val="20000"/>
              </a:spcBef>
              <a:spcAft>
                <a:spcPts val="1000"/>
              </a:spcAft>
              <a:buClr>
                <a:schemeClr val="accent1"/>
              </a:buClr>
              <a:buSzPct val="85000"/>
            </a:pPr>
            <a:endParaRPr lang="it-IT" sz="1600">
              <a:latin typeface="Simoncini Garamond"/>
              <a:ea typeface="MS PGothic" pitchFamily="34" charset="-128"/>
              <a:cs typeface="Simoncini Garamond"/>
            </a:endParaRPr>
          </a:p>
          <a:p>
            <a:pPr defTabSz="914400" eaLnBrk="0" hangingPunct="0">
              <a:spcBef>
                <a:spcPct val="20000"/>
              </a:spcBef>
              <a:spcAft>
                <a:spcPts val="1000"/>
              </a:spcAft>
              <a:buClr>
                <a:schemeClr val="accent1"/>
              </a:buClr>
              <a:buSzPct val="85000"/>
            </a:pPr>
            <a:endParaRPr lang="it-IT" sz="1600">
              <a:latin typeface="Simoncini Garamond"/>
              <a:ea typeface="MS PGothic" pitchFamily="34" charset="-128"/>
              <a:cs typeface="Simoncini Garamond"/>
            </a:endParaRPr>
          </a:p>
        </p:txBody>
      </p:sp>
      <p:sp>
        <p:nvSpPr>
          <p:cNvPr id="12300" name="CasellaDiTesto 19"/>
          <p:cNvSpPr txBox="1">
            <a:spLocks noChangeArrowheads="1"/>
          </p:cNvSpPr>
          <p:nvPr/>
        </p:nvSpPr>
        <p:spPr bwMode="auto">
          <a:xfrm>
            <a:off x="0" y="720725"/>
            <a:ext cx="2519363" cy="646113"/>
          </a:xfrm>
          <a:prstGeom prst="rect">
            <a:avLst/>
          </a:prstGeom>
          <a:solidFill>
            <a:srgbClr val="005E55"/>
          </a:solidFill>
          <a:ln w="9525">
            <a:noFill/>
            <a:miter lim="800000"/>
            <a:headEnd/>
            <a:tailEnd/>
          </a:ln>
        </p:spPr>
        <p:txBody>
          <a:bodyPr>
            <a:spAutoFit/>
          </a:bodyPr>
          <a:lstStyle/>
          <a:p>
            <a:r>
              <a:rPr lang="it-IT" sz="1200" b="1">
                <a:solidFill>
                  <a:schemeClr val="bg1"/>
                </a:solidFill>
                <a:latin typeface="Simoncini Garamond"/>
              </a:rPr>
              <a:t>Le  trasformazioni degli spazi urbani, suburbani, extra urbani:  mura, castelli, monasteri.</a:t>
            </a:r>
          </a:p>
        </p:txBody>
      </p:sp>
      <p:sp>
        <p:nvSpPr>
          <p:cNvPr id="12301"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9</a:t>
            </a:r>
          </a:p>
        </p:txBody>
      </p:sp>
      <p:sp>
        <p:nvSpPr>
          <p:cNvPr id="12302"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11</a:t>
            </a:r>
          </a:p>
        </p:txBody>
      </p:sp>
      <p:sp>
        <p:nvSpPr>
          <p:cNvPr id="12303" name="CasellaDiTesto 2"/>
          <p:cNvSpPr txBox="1">
            <a:spLocks noChangeArrowheads="1"/>
          </p:cNvSpPr>
          <p:nvPr/>
        </p:nvSpPr>
        <p:spPr bwMode="auto">
          <a:xfrm>
            <a:off x="2519363" y="720725"/>
            <a:ext cx="6624637" cy="368300"/>
          </a:xfrm>
          <a:prstGeom prst="rect">
            <a:avLst/>
          </a:prstGeom>
          <a:noFill/>
          <a:ln w="9525">
            <a:noFill/>
            <a:miter lim="800000"/>
            <a:headEnd/>
            <a:tailEnd/>
          </a:ln>
        </p:spPr>
        <p:txBody>
          <a:bodyPr>
            <a:spAutoFit/>
          </a:bodyPr>
          <a:lstStyle/>
          <a:p>
            <a:r>
              <a:rPr lang="it-IT">
                <a:latin typeface="Calibri" pitchFamily="34" charset="0"/>
              </a:rPr>
              <a:t> </a:t>
            </a:r>
            <a:endParaRPr lang="it-IT" sz="1100">
              <a:latin typeface="Simoncini Garamond"/>
            </a:endParaRPr>
          </a:p>
        </p:txBody>
      </p:sp>
      <p:pic>
        <p:nvPicPr>
          <p:cNvPr id="12304" name="Immagine 1"/>
          <p:cNvPicPr>
            <a:picLocks noChangeAspect="1"/>
          </p:cNvPicPr>
          <p:nvPr/>
        </p:nvPicPr>
        <p:blipFill>
          <a:blip r:embed="rId7"/>
          <a:srcRect/>
          <a:stretch>
            <a:fillRect/>
          </a:stretch>
        </p:blipFill>
        <p:spPr bwMode="auto">
          <a:xfrm>
            <a:off x="2519363" y="722313"/>
            <a:ext cx="2713037" cy="1971675"/>
          </a:xfrm>
          <a:prstGeom prst="rect">
            <a:avLst/>
          </a:prstGeom>
          <a:noFill/>
          <a:ln w="9525">
            <a:solidFill>
              <a:schemeClr val="tx1"/>
            </a:solidFill>
            <a:miter lim="800000"/>
            <a:headEnd/>
            <a:tailEnd/>
          </a:ln>
        </p:spPr>
      </p:pic>
      <p:pic>
        <p:nvPicPr>
          <p:cNvPr id="12305" name="Immagine 3"/>
          <p:cNvPicPr>
            <a:picLocks noChangeAspect="1"/>
          </p:cNvPicPr>
          <p:nvPr/>
        </p:nvPicPr>
        <p:blipFill>
          <a:blip r:embed="rId8"/>
          <a:srcRect/>
          <a:stretch>
            <a:fillRect/>
          </a:stretch>
        </p:blipFill>
        <p:spPr bwMode="auto">
          <a:xfrm>
            <a:off x="5232400" y="720725"/>
            <a:ext cx="3911600" cy="2781300"/>
          </a:xfrm>
          <a:prstGeom prst="rect">
            <a:avLst/>
          </a:prstGeom>
          <a:noFill/>
          <a:ln w="9525">
            <a:solidFill>
              <a:schemeClr val="tx1"/>
            </a:solidFill>
            <a:miter lim="800000"/>
            <a:headEnd/>
            <a:tailEnd/>
          </a:ln>
        </p:spPr>
      </p:pic>
      <p:sp>
        <p:nvSpPr>
          <p:cNvPr id="12306" name="CasellaDiTesto 5"/>
          <p:cNvSpPr txBox="1">
            <a:spLocks noChangeArrowheads="1"/>
          </p:cNvSpPr>
          <p:nvPr/>
        </p:nvSpPr>
        <p:spPr bwMode="auto">
          <a:xfrm>
            <a:off x="2519363" y="2794000"/>
            <a:ext cx="2713037" cy="639763"/>
          </a:xfrm>
          <a:prstGeom prst="rect">
            <a:avLst/>
          </a:prstGeom>
          <a:noFill/>
          <a:ln w="9525">
            <a:noFill/>
            <a:miter lim="800000"/>
            <a:headEnd/>
            <a:tailEnd/>
          </a:ln>
        </p:spPr>
        <p:txBody>
          <a:bodyPr>
            <a:spAutoFit/>
          </a:bodyPr>
          <a:lstStyle/>
          <a:p>
            <a:r>
              <a:rPr lang="it-IT" sz="1200">
                <a:latin typeface="Simoncini Garamond"/>
              </a:rPr>
              <a:t>Immagini delle mura medievali della Città di Cingoli nelle Marche  e di un monastero in Piemonte</a:t>
            </a:r>
          </a:p>
        </p:txBody>
      </p:sp>
      <p:pic>
        <p:nvPicPr>
          <p:cNvPr id="12307" name="Picture 18" descr="discussion%20forums"/>
          <p:cNvPicPr>
            <a:picLocks noChangeAspect="1" noChangeArrowheads="1"/>
          </p:cNvPicPr>
          <p:nvPr/>
        </p:nvPicPr>
        <p:blipFill>
          <a:blip r:embed="rId9"/>
          <a:srcRect/>
          <a:stretch>
            <a:fillRect/>
          </a:stretch>
        </p:blipFill>
        <p:spPr bwMode="auto">
          <a:xfrm>
            <a:off x="1527175" y="5294313"/>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13316" name="CasellaDiTesto 23"/>
          <p:cNvSpPr txBox="1">
            <a:spLocks noChangeArrowheads="1"/>
          </p:cNvSpPr>
          <p:nvPr/>
        </p:nvSpPr>
        <p:spPr bwMode="auto">
          <a:xfrm>
            <a:off x="0" y="1346200"/>
            <a:ext cx="2519363" cy="4954588"/>
          </a:xfrm>
          <a:prstGeom prst="rect">
            <a:avLst/>
          </a:prstGeom>
          <a:solidFill>
            <a:srgbClr val="4B5B5C">
              <a:alpha val="20000"/>
            </a:srgbClr>
          </a:solidFill>
          <a:ln w="9525">
            <a:noFill/>
            <a:miter lim="800000"/>
            <a:headEnd/>
            <a:tailEnd/>
          </a:ln>
        </p:spPr>
        <p:txBody>
          <a:bodyPr>
            <a:spAutoFit/>
          </a:bodyPr>
          <a:lstStyle/>
          <a:p>
            <a:endParaRPr lang="it-IT">
              <a:latin typeface="Calibri" pitchFamily="34" charset="0"/>
            </a:endParaRPr>
          </a:p>
        </p:txBody>
      </p:sp>
      <p:sp>
        <p:nvSpPr>
          <p:cNvPr id="13317" name="Line 2"/>
          <p:cNvSpPr>
            <a:spLocks noChangeShapeType="1"/>
          </p:cNvSpPr>
          <p:nvPr/>
        </p:nvSpPr>
        <p:spPr bwMode="auto">
          <a:xfrm flipV="1">
            <a:off x="2519363" y="398463"/>
            <a:ext cx="0" cy="5902325"/>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3320" name="Titolo 1"/>
          <p:cNvSpPr>
            <a:spLocks noGrp="1"/>
          </p:cNvSpPr>
          <p:nvPr>
            <p:ph type="ctrTitle"/>
          </p:nvPr>
        </p:nvSpPr>
        <p:spPr>
          <a:xfrm>
            <a:off x="2519363" y="0"/>
            <a:ext cx="6624637" cy="720725"/>
          </a:xfrm>
        </p:spPr>
        <p:txBody>
          <a:bodyPr/>
          <a:lstStyle/>
          <a:p>
            <a:pPr algn="l" eaLnBrk="1" hangingPunct="1"/>
            <a:r>
              <a:rPr lang="it-IT" sz="2000" b="1" smtClean="0">
                <a:latin typeface="Simoncini Garamond"/>
                <a:ea typeface="MetaPlusBlack"/>
                <a:cs typeface="MetaPlusBlack"/>
              </a:rPr>
              <a:t>Le campagne nell’Occidente dell’Alto Medioevo</a:t>
            </a:r>
          </a:p>
        </p:txBody>
      </p:sp>
      <p:sp>
        <p:nvSpPr>
          <p:cNvPr id="13321"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13322" name="Titolo 1"/>
          <p:cNvSpPr txBox="1">
            <a:spLocks/>
          </p:cNvSpPr>
          <p:nvPr/>
        </p:nvSpPr>
        <p:spPr bwMode="auto">
          <a:xfrm>
            <a:off x="2519363" y="4064000"/>
            <a:ext cx="6624637" cy="2184400"/>
          </a:xfrm>
          <a:prstGeom prst="rect">
            <a:avLst/>
          </a:prstGeom>
          <a:noFill/>
          <a:ln w="9525">
            <a:noFill/>
            <a:miter lim="800000"/>
            <a:headEnd/>
            <a:tailEnd/>
          </a:ln>
        </p:spPr>
        <p:txBody>
          <a:bodyPr/>
          <a:lstStyle/>
          <a:p>
            <a:pPr defTabSz="914400" eaLnBrk="0" hangingPunct="0"/>
            <a:endParaRPr lang="it-IT" sz="1200" b="1" dirty="0">
              <a:latin typeface="Simoncini Garamond"/>
            </a:endParaRPr>
          </a:p>
          <a:p>
            <a:pPr defTabSz="914400" eaLnBrk="0" hangingPunct="0"/>
            <a:r>
              <a:rPr lang="it-IT" sz="1200" b="1" dirty="0">
                <a:latin typeface="Simoncini Garamond"/>
              </a:rPr>
              <a:t>Leggi le voci </a:t>
            </a:r>
            <a:r>
              <a:rPr lang="it-IT" sz="1200" b="1" dirty="0">
                <a:latin typeface="Simoncini Garamond"/>
                <a:hlinkClick r:id="rId2"/>
              </a:rPr>
              <a:t>Migrazioni e nuova organizzazione dello spazio  -  La struttura economico-sociale delle campagne</a:t>
            </a:r>
            <a:r>
              <a:rPr lang="it-IT" sz="1200" dirty="0">
                <a:latin typeface="Simoncini Garamond"/>
                <a:hlinkClick r:id="rId2"/>
              </a:rPr>
              <a:t>:</a:t>
            </a:r>
            <a:r>
              <a:rPr lang="it-IT" sz="1200" dirty="0">
                <a:latin typeface="Simoncini Garamond"/>
              </a:rPr>
              <a:t> predisposta da </a:t>
            </a:r>
            <a:r>
              <a:rPr lang="it-IT" sz="1200" b="1" dirty="0" err="1" smtClean="0">
                <a:latin typeface="Simoncini Garamond"/>
              </a:rPr>
              <a:t>problemistics.org</a:t>
            </a:r>
            <a:r>
              <a:rPr lang="it-IT" sz="1200" dirty="0" smtClean="0">
                <a:latin typeface="Simoncini Garamond"/>
              </a:rPr>
              <a:t> (sono i primi 2 paragrafi)</a:t>
            </a:r>
            <a:endParaRPr lang="it-IT" sz="1200" dirty="0">
              <a:latin typeface="Simoncini Garamond"/>
            </a:endParaRPr>
          </a:p>
          <a:p>
            <a:pPr defTabSz="914400" eaLnBrk="0" hangingPunct="0"/>
            <a:endParaRPr lang="it-IT" sz="1200" dirty="0">
              <a:latin typeface="Simoncini Garamond"/>
            </a:endParaRPr>
          </a:p>
          <a:p>
            <a:pPr defTabSz="914400" eaLnBrk="0" hangingPunct="0"/>
            <a:r>
              <a:rPr lang="it-IT" sz="1200" b="1" dirty="0" smtClean="0">
                <a:latin typeface="Simoncini Garamond"/>
              </a:rPr>
              <a:t>Costruisci</a:t>
            </a:r>
            <a:r>
              <a:rPr lang="it-IT" sz="1200" dirty="0">
                <a:latin typeface="Simoncini Garamond"/>
              </a:rPr>
              <a:t>, con le informazioni ricavate dai testi, una mappa delle principali  forme di organizzazione nelle campagne  dell’Occidente durante l’</a:t>
            </a:r>
            <a:r>
              <a:rPr lang="it-IT" sz="1200" dirty="0" err="1">
                <a:latin typeface="Simoncini Garamond"/>
              </a:rPr>
              <a:t>Altomedioevo</a:t>
            </a:r>
            <a:r>
              <a:rPr lang="it-IT" sz="1200" dirty="0">
                <a:latin typeface="Simoncini Garamond"/>
              </a:rPr>
              <a:t>. </a:t>
            </a:r>
          </a:p>
          <a:p>
            <a:pPr defTabSz="914400" eaLnBrk="0" hangingPunct="0"/>
            <a:endParaRPr lang="it-IT" sz="1200" b="1" dirty="0">
              <a:latin typeface="Simoncini Garamond"/>
            </a:endParaRPr>
          </a:p>
          <a:p>
            <a:pPr defTabSz="914400" eaLnBrk="0" hangingPunct="0"/>
            <a:r>
              <a:rPr lang="it-IT" sz="1200" b="1" dirty="0">
                <a:latin typeface="Simoncini Garamond"/>
              </a:rPr>
              <a:t>Condividi il lavoro</a:t>
            </a:r>
            <a:r>
              <a:rPr lang="it-IT" sz="1200" dirty="0">
                <a:latin typeface="Simoncini Garamond"/>
              </a:rPr>
              <a:t> di ricerca e di costruzione con i compagni e l’insegnante</a:t>
            </a:r>
          </a:p>
        </p:txBody>
      </p:sp>
      <p:sp>
        <p:nvSpPr>
          <p:cNvPr id="13323" name="Segnaposto testo 3"/>
          <p:cNvSpPr txBox="1">
            <a:spLocks/>
          </p:cNvSpPr>
          <p:nvPr/>
        </p:nvSpPr>
        <p:spPr bwMode="auto">
          <a:xfrm>
            <a:off x="0" y="1790700"/>
            <a:ext cx="2519363" cy="4457700"/>
          </a:xfrm>
          <a:prstGeom prst="rect">
            <a:avLst/>
          </a:prstGeom>
          <a:no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Competenze 2-3 </a:t>
            </a: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p>
          <a:p>
            <a:pPr defTabSz="914400" eaLnBrk="0" hangingPunct="0">
              <a:spcBef>
                <a:spcPct val="20000"/>
              </a:spcBef>
              <a:spcAft>
                <a:spcPts val="200"/>
              </a:spcAft>
              <a:buClr>
                <a:schemeClr val="accent1"/>
              </a:buClr>
              <a:buSzPct val="85000"/>
            </a:pPr>
            <a:r>
              <a:rPr lang="it-IT" sz="1600">
                <a:latin typeface="Simoncini Garamond"/>
                <a:ea typeface="MS PGothic" pitchFamily="34" charset="-128"/>
                <a:cs typeface="Simoncini Garamond"/>
              </a:rPr>
              <a:t>- conoscere le principali procedure del lavoro geografico e storiografico e i problemi della costruzione della conoscenza geostorica</a:t>
            </a:r>
          </a:p>
          <a:p>
            <a:pPr defTabSz="914400" eaLnBrk="0" hangingPunct="0">
              <a:spcBef>
                <a:spcPct val="20000"/>
              </a:spcBef>
              <a:spcAft>
                <a:spcPts val="200"/>
              </a:spcAft>
              <a:buClr>
                <a:schemeClr val="accent1"/>
              </a:buClr>
              <a:buSzPct val="85000"/>
            </a:pPr>
            <a:r>
              <a:rPr lang="it-IT" sz="1600">
                <a:latin typeface="Simoncini Garamond"/>
                <a:ea typeface="MS PGothic" pitchFamily="34" charset="-128"/>
                <a:cs typeface="Simoncini Garamond"/>
              </a:rPr>
              <a:t>- produrre ed elaborare dati e informazioni spazio-temporali intorno ad un tema rilevante per la società antica e medievale</a:t>
            </a:r>
          </a:p>
          <a:p>
            <a:pPr defTabSz="914400" eaLnBrk="0" hangingPunct="0">
              <a:spcBef>
                <a:spcPct val="20000"/>
              </a:spcBef>
              <a:spcAft>
                <a:spcPts val="1000"/>
              </a:spcAft>
              <a:buClr>
                <a:schemeClr val="accent1"/>
              </a:buClr>
              <a:buSzPct val="85000"/>
            </a:pPr>
            <a:endParaRPr lang="it-IT" sz="1600">
              <a:latin typeface="Simoncini Garamond"/>
              <a:ea typeface="MS PGothic" pitchFamily="34" charset="-128"/>
              <a:cs typeface="Simoncini Garamond"/>
            </a:endParaRPr>
          </a:p>
          <a:p>
            <a:pPr defTabSz="914400" eaLnBrk="0" hangingPunct="0">
              <a:spcBef>
                <a:spcPct val="20000"/>
              </a:spcBef>
              <a:spcAft>
                <a:spcPts val="1000"/>
              </a:spcAft>
              <a:buClr>
                <a:schemeClr val="accent1"/>
              </a:buClr>
              <a:buSzPct val="85000"/>
            </a:pPr>
            <a:endParaRPr lang="it-IT" sz="1600">
              <a:latin typeface="Simoncini Garamond"/>
              <a:ea typeface="MS PGothic" pitchFamily="34" charset="-128"/>
              <a:cs typeface="Simoncini Garamond"/>
            </a:endParaRPr>
          </a:p>
          <a:p>
            <a:pPr defTabSz="914400" eaLnBrk="0" hangingPunct="0">
              <a:spcBef>
                <a:spcPct val="20000"/>
              </a:spcBef>
              <a:spcAft>
                <a:spcPts val="1000"/>
              </a:spcAft>
              <a:buClr>
                <a:schemeClr val="accent1"/>
              </a:buClr>
              <a:buSzPct val="85000"/>
            </a:pPr>
            <a:endParaRPr lang="it-IT" sz="1600">
              <a:latin typeface="Simoncini Garamond"/>
              <a:ea typeface="MS PGothic" pitchFamily="34" charset="-128"/>
              <a:cs typeface="Simoncini Garamond"/>
            </a:endParaRPr>
          </a:p>
        </p:txBody>
      </p:sp>
      <p:sp>
        <p:nvSpPr>
          <p:cNvPr id="13324" name="CasellaDiTesto 19"/>
          <p:cNvSpPr txBox="1">
            <a:spLocks noChangeArrowheads="1"/>
          </p:cNvSpPr>
          <p:nvPr/>
        </p:nvSpPr>
        <p:spPr bwMode="auto">
          <a:xfrm>
            <a:off x="0" y="720725"/>
            <a:ext cx="2519363" cy="825500"/>
          </a:xfrm>
          <a:prstGeom prst="rect">
            <a:avLst/>
          </a:prstGeom>
          <a:solidFill>
            <a:srgbClr val="005E55"/>
          </a:solidFill>
          <a:ln w="9525">
            <a:noFill/>
            <a:miter lim="800000"/>
            <a:headEnd/>
            <a:tailEnd/>
          </a:ln>
        </p:spPr>
        <p:txBody>
          <a:bodyPr>
            <a:spAutoFit/>
          </a:bodyPr>
          <a:lstStyle/>
          <a:p>
            <a:r>
              <a:rPr lang="it-IT" sz="1600">
                <a:solidFill>
                  <a:schemeClr val="bg1"/>
                </a:solidFill>
                <a:latin typeface="Simoncini Garamond"/>
              </a:rPr>
              <a:t>Le  trasformazioni delle campagne:  V-IX secolo.</a:t>
            </a:r>
          </a:p>
          <a:p>
            <a:endParaRPr lang="it-IT" sz="1600">
              <a:solidFill>
                <a:schemeClr val="bg1"/>
              </a:solidFill>
              <a:latin typeface="Simoncini Garamond"/>
            </a:endParaRPr>
          </a:p>
        </p:txBody>
      </p:sp>
      <p:sp>
        <p:nvSpPr>
          <p:cNvPr id="13325"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9</a:t>
            </a:r>
          </a:p>
        </p:txBody>
      </p:sp>
      <p:sp>
        <p:nvSpPr>
          <p:cNvPr id="13326"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12</a:t>
            </a:r>
          </a:p>
        </p:txBody>
      </p:sp>
      <p:sp>
        <p:nvSpPr>
          <p:cNvPr id="13327" name="CasellaDiTesto 2"/>
          <p:cNvSpPr txBox="1">
            <a:spLocks noChangeArrowheads="1"/>
          </p:cNvSpPr>
          <p:nvPr/>
        </p:nvSpPr>
        <p:spPr bwMode="auto">
          <a:xfrm>
            <a:off x="2519363" y="720725"/>
            <a:ext cx="6624637" cy="368300"/>
          </a:xfrm>
          <a:prstGeom prst="rect">
            <a:avLst/>
          </a:prstGeom>
          <a:noFill/>
          <a:ln w="9525">
            <a:noFill/>
            <a:miter lim="800000"/>
            <a:headEnd/>
            <a:tailEnd/>
          </a:ln>
        </p:spPr>
        <p:txBody>
          <a:bodyPr>
            <a:spAutoFit/>
          </a:bodyPr>
          <a:lstStyle/>
          <a:p>
            <a:r>
              <a:rPr lang="it-IT">
                <a:latin typeface="Calibri" pitchFamily="34" charset="0"/>
              </a:rPr>
              <a:t> </a:t>
            </a:r>
            <a:endParaRPr lang="it-IT" sz="1100">
              <a:latin typeface="Simoncini Garamond"/>
            </a:endParaRPr>
          </a:p>
        </p:txBody>
      </p:sp>
      <p:pic>
        <p:nvPicPr>
          <p:cNvPr id="13328" name="Immagine 4"/>
          <p:cNvPicPr>
            <a:picLocks noChangeAspect="1"/>
          </p:cNvPicPr>
          <p:nvPr/>
        </p:nvPicPr>
        <p:blipFill>
          <a:blip r:embed="rId3"/>
          <a:srcRect/>
          <a:stretch>
            <a:fillRect/>
          </a:stretch>
        </p:blipFill>
        <p:spPr bwMode="auto">
          <a:xfrm>
            <a:off x="2936875" y="720725"/>
            <a:ext cx="5791200" cy="3419475"/>
          </a:xfrm>
          <a:prstGeom prst="rect">
            <a:avLst/>
          </a:prstGeom>
          <a:noFill/>
          <a:ln w="9525">
            <a:noFill/>
            <a:miter lim="800000"/>
            <a:headEnd/>
            <a:tailEnd/>
          </a:ln>
        </p:spPr>
      </p:pic>
      <p:pic>
        <p:nvPicPr>
          <p:cNvPr id="13329" name="Picture 18" descr="discussion%20forums"/>
          <p:cNvPicPr>
            <a:picLocks noChangeAspect="1" noChangeArrowheads="1"/>
          </p:cNvPicPr>
          <p:nvPr/>
        </p:nvPicPr>
        <p:blipFill>
          <a:blip r:embed="rId4"/>
          <a:srcRect/>
          <a:stretch>
            <a:fillRect/>
          </a:stretch>
        </p:blipFill>
        <p:spPr bwMode="auto">
          <a:xfrm>
            <a:off x="1604963" y="5338763"/>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14340" name="CasellaDiTesto 23"/>
          <p:cNvSpPr txBox="1">
            <a:spLocks noChangeArrowheads="1"/>
          </p:cNvSpPr>
          <p:nvPr/>
        </p:nvSpPr>
        <p:spPr bwMode="auto">
          <a:xfrm>
            <a:off x="0" y="1243013"/>
            <a:ext cx="2519363" cy="5035550"/>
          </a:xfrm>
          <a:prstGeom prst="rect">
            <a:avLst/>
          </a:prstGeom>
          <a:solidFill>
            <a:srgbClr val="4B5B5C">
              <a:alpha val="20000"/>
            </a:srgbClr>
          </a:solid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Competenza 8</a:t>
            </a:r>
            <a:r>
              <a:rPr lang="it-IT" b="1">
                <a:latin typeface="Simoncini Garamond"/>
                <a:ea typeface="MS PGothic" pitchFamily="34" charset="-128"/>
                <a:cs typeface="Simoncini Garamond"/>
              </a:rPr>
              <a:t> </a:t>
            </a: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p>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 riconoscere le strutture  e i processi di trasformazione del  mondo antico</a:t>
            </a:r>
          </a:p>
          <a:p>
            <a:pPr defTabSz="914400" eaLnBrk="0" hangingPunct="0">
              <a:spcBef>
                <a:spcPct val="20000"/>
              </a:spcBef>
              <a:spcAft>
                <a:spcPts val="1000"/>
              </a:spcAft>
              <a:buClr>
                <a:schemeClr val="accent1"/>
              </a:buClr>
              <a:buSzPct val="85000"/>
              <a:buFontTx/>
              <a:buChar char="-"/>
            </a:pPr>
            <a:r>
              <a:rPr lang="it-IT" sz="1600">
                <a:latin typeface="Simoncini Garamond"/>
                <a:ea typeface="MS PGothic" pitchFamily="34" charset="-128"/>
                <a:cs typeface="Simoncini Garamond"/>
              </a:rPr>
              <a:t>comprendere le  specificità e le rotture in relazione a temi  e nodi problematici rilevanti rispetto alla ricostruzione del passato</a:t>
            </a:r>
          </a:p>
          <a:p>
            <a:pPr defTabSz="914400" eaLnBrk="0" hangingPunct="0">
              <a:spcBef>
                <a:spcPct val="20000"/>
              </a:spcBef>
              <a:spcAft>
                <a:spcPts val="1000"/>
              </a:spcAft>
              <a:buClr>
                <a:schemeClr val="accent1"/>
              </a:buClr>
              <a:buSzPct val="85000"/>
              <a:buFontTx/>
              <a:buChar char="-"/>
            </a:pPr>
            <a:endParaRPr lang="it-IT" sz="1600">
              <a:latin typeface="Calibri" pitchFamily="34" charset="0"/>
              <a:ea typeface="MS PGothic" pitchFamily="34" charset="-128"/>
              <a:cs typeface="Simoncini Garamond"/>
            </a:endParaRPr>
          </a:p>
        </p:txBody>
      </p:sp>
      <p:sp>
        <p:nvSpPr>
          <p:cNvPr id="14341" name="Line 2"/>
          <p:cNvSpPr>
            <a:spLocks noChangeShapeType="1"/>
          </p:cNvSpPr>
          <p:nvPr/>
        </p:nvSpPr>
        <p:spPr bwMode="auto">
          <a:xfrm flipV="1">
            <a:off x="2519363" y="398463"/>
            <a:ext cx="0" cy="5902325"/>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4344" name="Titolo 1"/>
          <p:cNvSpPr>
            <a:spLocks noGrp="1"/>
          </p:cNvSpPr>
          <p:nvPr>
            <p:ph type="ctrTitle"/>
          </p:nvPr>
        </p:nvSpPr>
        <p:spPr>
          <a:xfrm>
            <a:off x="2519363" y="0"/>
            <a:ext cx="6624637" cy="720725"/>
          </a:xfrm>
        </p:spPr>
        <p:txBody>
          <a:bodyPr/>
          <a:lstStyle/>
          <a:p>
            <a:pPr algn="l" eaLnBrk="1" hangingPunct="1"/>
            <a:r>
              <a:rPr lang="it-IT" sz="2000" b="1" smtClean="0">
                <a:latin typeface="Simoncini Garamond"/>
                <a:ea typeface="MetaPlusBlack"/>
                <a:cs typeface="MetaPlusBlack"/>
              </a:rPr>
              <a:t>L’ambiente europeo e i sistemi economici nell’Alto Medioevo</a:t>
            </a:r>
          </a:p>
        </p:txBody>
      </p:sp>
      <p:sp>
        <p:nvSpPr>
          <p:cNvPr id="14345" name="Titolo 1"/>
          <p:cNvSpPr txBox="1">
            <a:spLocks/>
          </p:cNvSpPr>
          <p:nvPr/>
        </p:nvSpPr>
        <p:spPr bwMode="auto">
          <a:xfrm>
            <a:off x="2532063" y="3711575"/>
            <a:ext cx="6624637" cy="2566988"/>
          </a:xfrm>
          <a:prstGeom prst="rect">
            <a:avLst/>
          </a:prstGeom>
          <a:noFill/>
          <a:ln w="9525">
            <a:noFill/>
            <a:miter lim="800000"/>
            <a:headEnd/>
            <a:tailEnd/>
          </a:ln>
        </p:spPr>
        <p:txBody>
          <a:bodyPr/>
          <a:lstStyle/>
          <a:p>
            <a:pPr defTabSz="914400" eaLnBrk="0" hangingPunct="0"/>
            <a:r>
              <a:rPr lang="it-IT" sz="1200" b="1" dirty="0">
                <a:latin typeface="Simoncini Garamond"/>
                <a:ea typeface="SimHei" pitchFamily="49" charset="-122"/>
              </a:rPr>
              <a:t>Legg</a:t>
            </a:r>
            <a:r>
              <a:rPr lang="it-IT" sz="1200" dirty="0">
                <a:latin typeface="Simoncini Garamond"/>
                <a:ea typeface="SimHei" pitchFamily="49" charset="-122"/>
              </a:rPr>
              <a:t>i dall’enciclopedia  Treccani online, la definizione di </a:t>
            </a:r>
            <a:r>
              <a:rPr lang="it-IT" sz="1200" b="1" dirty="0">
                <a:latin typeface="Simoncini Garamond"/>
                <a:ea typeface="SimHei" pitchFamily="49" charset="-122"/>
                <a:hlinkClick r:id="rId2"/>
              </a:rPr>
              <a:t>sistema curtense</a:t>
            </a:r>
            <a:r>
              <a:rPr lang="it-IT" sz="1200" dirty="0">
                <a:latin typeface="Simoncini Garamond"/>
                <a:ea typeface="SimHei" pitchFamily="49" charset="-122"/>
              </a:rPr>
              <a:t>.</a:t>
            </a:r>
          </a:p>
          <a:p>
            <a:pPr defTabSz="914400" eaLnBrk="0" hangingPunct="0"/>
            <a:endParaRPr lang="it-IT" sz="1200" dirty="0">
              <a:latin typeface="Simoncini Garamond"/>
              <a:ea typeface="SimHei" pitchFamily="49" charset="-122"/>
            </a:endParaRPr>
          </a:p>
          <a:p>
            <a:pPr defTabSz="914400" eaLnBrk="0" hangingPunct="0"/>
            <a:r>
              <a:rPr lang="it-IT" sz="1200" dirty="0">
                <a:latin typeface="Simoncini Garamond"/>
                <a:ea typeface="SimHei" pitchFamily="49" charset="-122"/>
              </a:rPr>
              <a:t>Divisa la classe in due gruppi di lavoro</a:t>
            </a:r>
            <a:r>
              <a:rPr lang="it-IT" sz="1200" b="1" dirty="0">
                <a:latin typeface="Simoncini Garamond"/>
                <a:ea typeface="SimHei" pitchFamily="49" charset="-122"/>
              </a:rPr>
              <a:t>,  raccogliete le informazioni </a:t>
            </a:r>
            <a:r>
              <a:rPr lang="it-IT" sz="1200" dirty="0">
                <a:latin typeface="Simoncini Garamond"/>
                <a:ea typeface="SimHei" pitchFamily="49" charset="-122"/>
              </a:rPr>
              <a:t>contenute in questo </a:t>
            </a:r>
            <a:r>
              <a:rPr lang="it-IT" sz="1200" b="1" dirty="0">
                <a:latin typeface="Simoncini Garamond"/>
                <a:ea typeface="SimHei" pitchFamily="49" charset="-122"/>
                <a:hlinkClick r:id="rId3"/>
              </a:rPr>
              <a:t>breve saggio</a:t>
            </a:r>
            <a:r>
              <a:rPr lang="it-IT" sz="1200" dirty="0">
                <a:latin typeface="Simoncini Garamond"/>
                <a:ea typeface="SimHei" pitchFamily="49" charset="-122"/>
                <a:hlinkClick r:id="rId3"/>
              </a:rPr>
              <a:t> </a:t>
            </a:r>
            <a:r>
              <a:rPr lang="it-IT" sz="1200" dirty="0">
                <a:latin typeface="Simoncini Garamond"/>
                <a:ea typeface="SimHei" pitchFamily="49" charset="-122"/>
              </a:rPr>
              <a:t>di Bianca Leopardi, ricercatrice e redattrice per </a:t>
            </a:r>
            <a:r>
              <a:rPr lang="it-IT" sz="1200" b="1" dirty="0" err="1">
                <a:latin typeface="Simoncini Garamond"/>
                <a:ea typeface="SimHei" pitchFamily="49" charset="-122"/>
              </a:rPr>
              <a:t>storiain.net</a:t>
            </a:r>
            <a:r>
              <a:rPr lang="it-IT" sz="1200" dirty="0">
                <a:latin typeface="Simoncini Garamond"/>
                <a:ea typeface="SimHei" pitchFamily="49" charset="-122"/>
              </a:rPr>
              <a:t>:</a:t>
            </a:r>
          </a:p>
          <a:p>
            <a:pPr defTabSz="914400" eaLnBrk="0" hangingPunct="0"/>
            <a:r>
              <a:rPr lang="it-IT" sz="1200" dirty="0">
                <a:latin typeface="Simoncini Garamond"/>
                <a:ea typeface="SimHei" pitchFamily="49" charset="-122"/>
              </a:rPr>
              <a:t>- da una parte sul sistema feudale;</a:t>
            </a:r>
          </a:p>
          <a:p>
            <a:pPr defTabSz="914400" eaLnBrk="0" hangingPunct="0"/>
            <a:r>
              <a:rPr lang="it-IT" sz="1200" dirty="0">
                <a:latin typeface="Simoncini Garamond"/>
                <a:ea typeface="SimHei" pitchFamily="49" charset="-122"/>
              </a:rPr>
              <a:t>- dall’altra sul sistema curtense.</a:t>
            </a:r>
          </a:p>
          <a:p>
            <a:pPr defTabSz="914400" eaLnBrk="0" hangingPunct="0">
              <a:buFontTx/>
              <a:buChar char="-"/>
            </a:pPr>
            <a:endParaRPr lang="it-IT" sz="1200" b="1" dirty="0">
              <a:latin typeface="Simoncini Garamond"/>
              <a:ea typeface="SimHei" pitchFamily="49" charset="-122"/>
            </a:endParaRPr>
          </a:p>
          <a:p>
            <a:pPr defTabSz="914400" eaLnBrk="0" hangingPunct="0"/>
            <a:r>
              <a:rPr lang="it-IT" sz="1200" b="1" dirty="0">
                <a:latin typeface="Simoncini Garamond"/>
                <a:ea typeface="SimHei" pitchFamily="49" charset="-122"/>
              </a:rPr>
              <a:t>Aprite anche le immagini  </a:t>
            </a:r>
            <a:r>
              <a:rPr lang="it-IT" sz="1200" dirty="0">
                <a:latin typeface="Simoncini Garamond"/>
                <a:ea typeface="SimHei" pitchFamily="49" charset="-122"/>
              </a:rPr>
              <a:t>relative alla </a:t>
            </a:r>
            <a:r>
              <a:rPr lang="it-IT" sz="1200" b="1" dirty="0">
                <a:latin typeface="Simoncini Garamond"/>
                <a:ea typeface="SimHei" pitchFamily="49" charset="-122"/>
                <a:hlinkClick r:id="rId4"/>
              </a:rPr>
              <a:t>planimetria di un sistema curtense</a:t>
            </a:r>
            <a:r>
              <a:rPr lang="it-IT" sz="1200" dirty="0">
                <a:latin typeface="Simoncini Garamond"/>
                <a:ea typeface="SimHei" pitchFamily="49" charset="-122"/>
              </a:rPr>
              <a:t>, </a:t>
            </a:r>
            <a:r>
              <a:rPr lang="it-IT" sz="1200" b="1" dirty="0">
                <a:latin typeface="Simoncini Garamond"/>
                <a:ea typeface="SimHei" pitchFamily="49" charset="-122"/>
                <a:hlinkClick r:id="rId5"/>
              </a:rPr>
              <a:t>l’agricoltura come base dell’economia curtense</a:t>
            </a:r>
            <a:r>
              <a:rPr lang="it-IT" sz="1200" dirty="0">
                <a:latin typeface="Simoncini Garamond"/>
                <a:ea typeface="SimHei" pitchFamily="49" charset="-122"/>
              </a:rPr>
              <a:t> e </a:t>
            </a:r>
            <a:r>
              <a:rPr lang="it-IT" sz="1200" b="1" dirty="0">
                <a:latin typeface="Simoncini Garamond"/>
                <a:ea typeface="SimHei" pitchFamily="49" charset="-122"/>
                <a:hlinkClick r:id="rId6" action="ppaction://hlinkfile"/>
              </a:rPr>
              <a:t>scene di vita nei campi</a:t>
            </a:r>
            <a:endParaRPr lang="it-IT" sz="1200" b="1" dirty="0">
              <a:latin typeface="Simoncini Garamond"/>
              <a:ea typeface="SimHei" pitchFamily="49" charset="-122"/>
            </a:endParaRPr>
          </a:p>
          <a:p>
            <a:pPr defTabSz="914400" eaLnBrk="0" hangingPunct="0"/>
            <a:r>
              <a:rPr lang="it-IT" sz="1200" b="1" dirty="0">
                <a:latin typeface="Simoncini Garamond"/>
                <a:ea typeface="SimHei" pitchFamily="49" charset="-122"/>
              </a:rPr>
              <a:t>Leggete l’approfondimento </a:t>
            </a:r>
            <a:r>
              <a:rPr lang="it-IT" sz="1200" dirty="0">
                <a:latin typeface="Simoncini Garamond"/>
                <a:ea typeface="SimHei" pitchFamily="49" charset="-122"/>
              </a:rPr>
              <a:t>sul </a:t>
            </a:r>
            <a:r>
              <a:rPr lang="it-IT" sz="1200" b="1" dirty="0">
                <a:latin typeface="Simoncini Garamond"/>
                <a:ea typeface="SimHei" pitchFamily="49" charset="-122"/>
                <a:hlinkClick r:id="rId7"/>
              </a:rPr>
              <a:t>sistema feudale </a:t>
            </a:r>
            <a:r>
              <a:rPr lang="it-IT" sz="1200" dirty="0">
                <a:latin typeface="Simoncini Garamond"/>
                <a:ea typeface="SimHei" pitchFamily="49" charset="-122"/>
              </a:rPr>
              <a:t> che si trova  nell’enciclopedia </a:t>
            </a:r>
            <a:r>
              <a:rPr lang="it-IT" sz="1200" dirty="0" err="1">
                <a:latin typeface="Simoncini Garamond"/>
                <a:ea typeface="SimHei" pitchFamily="49" charset="-122"/>
              </a:rPr>
              <a:t>sapere.it</a:t>
            </a:r>
            <a:endParaRPr lang="it-IT" sz="1200" dirty="0">
              <a:latin typeface="Simoncini Garamond"/>
              <a:ea typeface="SimHei" pitchFamily="49" charset="-122"/>
            </a:endParaRPr>
          </a:p>
          <a:p>
            <a:pPr defTabSz="914400" eaLnBrk="0" hangingPunct="0"/>
            <a:endParaRPr lang="it-IT" sz="1200" dirty="0">
              <a:latin typeface="Simoncini Garamond"/>
              <a:ea typeface="SimHei" pitchFamily="49" charset="-122"/>
            </a:endParaRPr>
          </a:p>
          <a:p>
            <a:pPr defTabSz="914400" eaLnBrk="0" hangingPunct="0"/>
            <a:r>
              <a:rPr lang="it-IT" sz="1200" b="1" dirty="0">
                <a:latin typeface="Simoncini Garamond"/>
                <a:ea typeface="SimHei" pitchFamily="49" charset="-122"/>
              </a:rPr>
              <a:t>Preparate</a:t>
            </a:r>
            <a:r>
              <a:rPr lang="it-IT" sz="1200" dirty="0">
                <a:latin typeface="Simoncini Garamond"/>
                <a:ea typeface="SimHei" pitchFamily="49" charset="-122"/>
              </a:rPr>
              <a:t> in </a:t>
            </a:r>
            <a:r>
              <a:rPr lang="it-IT" sz="1200" dirty="0" err="1">
                <a:latin typeface="Simoncini Garamond"/>
                <a:ea typeface="SimHei" pitchFamily="49" charset="-122"/>
              </a:rPr>
              <a:t>Power</a:t>
            </a:r>
            <a:r>
              <a:rPr lang="it-IT" sz="1200" dirty="0">
                <a:latin typeface="Simoncini Garamond"/>
                <a:ea typeface="SimHei" pitchFamily="49" charset="-122"/>
              </a:rPr>
              <a:t> Point  </a:t>
            </a:r>
            <a:r>
              <a:rPr lang="it-IT" sz="1200" b="1" dirty="0">
                <a:latin typeface="Simoncini Garamond"/>
                <a:ea typeface="SimHei" pitchFamily="49" charset="-122"/>
              </a:rPr>
              <a:t>2  presentazioni </a:t>
            </a:r>
            <a:r>
              <a:rPr lang="it-IT" sz="1200" dirty="0">
                <a:latin typeface="Simoncini Garamond"/>
                <a:ea typeface="SimHei" pitchFamily="49" charset="-122"/>
              </a:rPr>
              <a:t>: una sul sistema  feudale, l’altra sul sistema e l’economia curtense.  </a:t>
            </a:r>
            <a:r>
              <a:rPr lang="it-IT" sz="1200" b="1" dirty="0">
                <a:latin typeface="Simoncini Garamond"/>
                <a:ea typeface="SimHei" pitchFamily="49" charset="-122"/>
              </a:rPr>
              <a:t>Discutete l</a:t>
            </a:r>
            <a:r>
              <a:rPr lang="it-IT" sz="1200" dirty="0">
                <a:latin typeface="Simoncini Garamond"/>
                <a:ea typeface="SimHei" pitchFamily="49" charset="-122"/>
              </a:rPr>
              <a:t>e presentazioni alla presenza dell’insegnante.</a:t>
            </a:r>
          </a:p>
          <a:p>
            <a:pPr defTabSz="914400" eaLnBrk="0" hangingPunct="0"/>
            <a:endParaRPr lang="it-IT" sz="1200" dirty="0">
              <a:latin typeface="Simoncini Garamond"/>
              <a:ea typeface="SimHei" pitchFamily="49" charset="-122"/>
            </a:endParaRPr>
          </a:p>
        </p:txBody>
      </p:sp>
      <p:sp>
        <p:nvSpPr>
          <p:cNvPr id="14346" name="CasellaDiTesto 19"/>
          <p:cNvSpPr txBox="1">
            <a:spLocks noChangeArrowheads="1"/>
          </p:cNvSpPr>
          <p:nvPr/>
        </p:nvSpPr>
        <p:spPr bwMode="auto">
          <a:xfrm>
            <a:off x="12700" y="720725"/>
            <a:ext cx="2519363" cy="522288"/>
          </a:xfrm>
          <a:prstGeom prst="rect">
            <a:avLst/>
          </a:prstGeom>
          <a:solidFill>
            <a:srgbClr val="005E55"/>
          </a:solidFill>
          <a:ln w="9525">
            <a:noFill/>
            <a:miter lim="800000"/>
            <a:headEnd/>
            <a:tailEnd/>
          </a:ln>
        </p:spPr>
        <p:txBody>
          <a:bodyPr>
            <a:spAutoFit/>
          </a:bodyPr>
          <a:lstStyle/>
          <a:p>
            <a:r>
              <a:rPr lang="it-IT" sz="1400" b="1">
                <a:solidFill>
                  <a:schemeClr val="bg1"/>
                </a:solidFill>
                <a:latin typeface="Simoncini Garamond"/>
              </a:rPr>
              <a:t>Sistema curtense e sistema feudale</a:t>
            </a:r>
            <a:endParaRPr lang="it-IT" sz="1400">
              <a:solidFill>
                <a:schemeClr val="bg1"/>
              </a:solidFill>
              <a:latin typeface="Simoncini Garamond"/>
            </a:endParaRPr>
          </a:p>
        </p:txBody>
      </p:sp>
      <p:sp>
        <p:nvSpPr>
          <p:cNvPr id="14347"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10</a:t>
            </a:r>
          </a:p>
        </p:txBody>
      </p:sp>
      <p:sp>
        <p:nvSpPr>
          <p:cNvPr id="14348"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13</a:t>
            </a:r>
          </a:p>
        </p:txBody>
      </p:sp>
      <p:sp>
        <p:nvSpPr>
          <p:cNvPr id="14349" name="CasellaDiTesto 4"/>
          <p:cNvSpPr txBox="1">
            <a:spLocks noChangeArrowheads="1"/>
          </p:cNvSpPr>
          <p:nvPr/>
        </p:nvSpPr>
        <p:spPr bwMode="auto">
          <a:xfrm>
            <a:off x="2519363" y="720725"/>
            <a:ext cx="6624637" cy="230188"/>
          </a:xfrm>
          <a:prstGeom prst="rect">
            <a:avLst/>
          </a:prstGeom>
          <a:noFill/>
          <a:ln w="9525">
            <a:noFill/>
            <a:miter lim="800000"/>
            <a:headEnd/>
            <a:tailEnd/>
          </a:ln>
        </p:spPr>
        <p:txBody>
          <a:bodyPr>
            <a:spAutoFit/>
          </a:bodyPr>
          <a:lstStyle/>
          <a:p>
            <a:endParaRPr lang="it-IT" sz="900">
              <a:latin typeface="Simoncini Garamond"/>
            </a:endParaRPr>
          </a:p>
        </p:txBody>
      </p:sp>
      <p:pic>
        <p:nvPicPr>
          <p:cNvPr id="14350" name="Immagine 2"/>
          <p:cNvPicPr>
            <a:picLocks noChangeAspect="1"/>
          </p:cNvPicPr>
          <p:nvPr/>
        </p:nvPicPr>
        <p:blipFill>
          <a:blip r:embed="rId8"/>
          <a:srcRect/>
          <a:stretch>
            <a:fillRect/>
          </a:stretch>
        </p:blipFill>
        <p:spPr bwMode="auto">
          <a:xfrm>
            <a:off x="3479800" y="720725"/>
            <a:ext cx="4762500" cy="2970213"/>
          </a:xfrm>
          <a:prstGeom prst="rect">
            <a:avLst/>
          </a:prstGeom>
          <a:noFill/>
          <a:ln w="9525">
            <a:noFill/>
            <a:miter lim="800000"/>
            <a:headEnd/>
            <a:tailEnd/>
          </a:ln>
        </p:spPr>
      </p:pic>
      <p:pic>
        <p:nvPicPr>
          <p:cNvPr id="14351" name="Picture 18" descr="discussion%20forums"/>
          <p:cNvPicPr>
            <a:picLocks noChangeAspect="1" noChangeArrowheads="1"/>
          </p:cNvPicPr>
          <p:nvPr/>
        </p:nvPicPr>
        <p:blipFill>
          <a:blip r:embed="rId9"/>
          <a:srcRect/>
          <a:stretch>
            <a:fillRect/>
          </a:stretch>
        </p:blipFill>
        <p:spPr bwMode="auto">
          <a:xfrm>
            <a:off x="1604963" y="5338763"/>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8"/>
          <p:cNvSpPr>
            <a:spLocks noChangeArrowheads="1"/>
          </p:cNvSpPr>
          <p:nvPr/>
        </p:nvSpPr>
        <p:spPr bwMode="auto">
          <a:xfrm>
            <a:off x="0" y="1239838"/>
            <a:ext cx="2519363" cy="5060950"/>
          </a:xfrm>
          <a:prstGeom prst="rect">
            <a:avLst/>
          </a:prstGeom>
          <a:solidFill>
            <a:srgbClr val="4B5B5C">
              <a:alpha val="20000"/>
            </a:srgbClr>
          </a:solidFill>
          <a:ln w="9525">
            <a:solidFill>
              <a:schemeClr val="tx1"/>
            </a:solidFill>
            <a:miter lim="800000"/>
            <a:headEnd/>
            <a:tailEnd/>
          </a:ln>
        </p:spPr>
        <p:txBody>
          <a:bodyPr wrap="none" anchor="ctr"/>
          <a:lstStyle/>
          <a:p>
            <a:endParaRPr lang="it-IT"/>
          </a:p>
        </p:txBody>
      </p:sp>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15365" name="Line 2"/>
          <p:cNvSpPr>
            <a:spLocks noChangeShapeType="1"/>
          </p:cNvSpPr>
          <p:nvPr/>
        </p:nvSpPr>
        <p:spPr bwMode="auto">
          <a:xfrm flipV="1">
            <a:off x="2519363" y="398463"/>
            <a:ext cx="0" cy="5902325"/>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368" name="Titolo 1"/>
          <p:cNvSpPr>
            <a:spLocks noGrp="1"/>
          </p:cNvSpPr>
          <p:nvPr>
            <p:ph type="ctrTitle"/>
          </p:nvPr>
        </p:nvSpPr>
        <p:spPr>
          <a:xfrm>
            <a:off x="2519363" y="0"/>
            <a:ext cx="6624637" cy="720725"/>
          </a:xfrm>
        </p:spPr>
        <p:txBody>
          <a:bodyPr/>
          <a:lstStyle/>
          <a:p>
            <a:pPr algn="l" eaLnBrk="1" hangingPunct="1"/>
            <a:r>
              <a:rPr lang="it-IT" sz="2000" b="1" smtClean="0">
                <a:latin typeface="Simoncini Garamond"/>
              </a:rPr>
              <a:t>Le strutture e l’ organizzazione politica dell’impero carolingio</a:t>
            </a:r>
            <a:endParaRPr lang="it-IT" sz="2000" b="1" smtClean="0">
              <a:latin typeface="Simoncini Garamond"/>
              <a:ea typeface="MetaPlusBlack"/>
              <a:cs typeface="MetaPlusBlack"/>
            </a:endParaRPr>
          </a:p>
        </p:txBody>
      </p:sp>
      <p:sp>
        <p:nvSpPr>
          <p:cNvPr id="15369"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15370" name="Titolo 1"/>
          <p:cNvSpPr txBox="1">
            <a:spLocks/>
          </p:cNvSpPr>
          <p:nvPr/>
        </p:nvSpPr>
        <p:spPr bwMode="auto">
          <a:xfrm>
            <a:off x="2519363" y="3829050"/>
            <a:ext cx="6357937" cy="2160588"/>
          </a:xfrm>
          <a:prstGeom prst="rect">
            <a:avLst/>
          </a:prstGeom>
          <a:noFill/>
          <a:ln w="9525">
            <a:noFill/>
            <a:miter lim="800000"/>
            <a:headEnd/>
            <a:tailEnd/>
          </a:ln>
        </p:spPr>
        <p:txBody>
          <a:bodyPr/>
          <a:lstStyle/>
          <a:p>
            <a:pPr algn="just" defTabSz="914400" eaLnBrk="0" hangingPunct="0"/>
            <a:r>
              <a:rPr lang="it-IT" sz="1200" b="1" dirty="0">
                <a:latin typeface="Simoncini Garamond"/>
              </a:rPr>
              <a:t>Leggi </a:t>
            </a:r>
            <a:r>
              <a:rPr lang="it-IT" sz="1200" dirty="0">
                <a:latin typeface="Simoncini Garamond"/>
              </a:rPr>
              <a:t> dal sito </a:t>
            </a:r>
            <a:r>
              <a:rPr lang="it-IT" sz="1200" dirty="0" err="1">
                <a:latin typeface="Simoncini Garamond"/>
              </a:rPr>
              <a:t>Bibliolab-Laboratorio</a:t>
            </a:r>
            <a:r>
              <a:rPr lang="it-IT" sz="1200" dirty="0">
                <a:latin typeface="Simoncini Garamond"/>
              </a:rPr>
              <a:t> di storia, questo testo su </a:t>
            </a:r>
            <a:r>
              <a:rPr lang="it-IT" sz="1200" b="1" dirty="0">
                <a:latin typeface="Simoncini Garamond"/>
                <a:hlinkClick r:id="rId2"/>
              </a:rPr>
              <a:t>Carlo Magno e il Medioevo</a:t>
            </a:r>
            <a:r>
              <a:rPr lang="it-IT" sz="1200" dirty="0">
                <a:latin typeface="Simoncini Garamond"/>
              </a:rPr>
              <a:t>.</a:t>
            </a:r>
          </a:p>
          <a:p>
            <a:pPr algn="just" defTabSz="914400" eaLnBrk="0" hangingPunct="0"/>
            <a:endParaRPr lang="it-IT" sz="1200" b="1" dirty="0">
              <a:latin typeface="Simoncini Garamond"/>
            </a:endParaRPr>
          </a:p>
          <a:p>
            <a:pPr algn="just" defTabSz="914400" eaLnBrk="0" hangingPunct="0"/>
            <a:r>
              <a:rPr lang="it-IT" sz="1200" b="1" dirty="0">
                <a:latin typeface="Simoncini Garamond"/>
              </a:rPr>
              <a:t>Apri </a:t>
            </a:r>
            <a:r>
              <a:rPr lang="it-IT" sz="1200" dirty="0">
                <a:latin typeface="Simoncini Garamond"/>
              </a:rPr>
              <a:t>le seguenti carte: </a:t>
            </a:r>
            <a:r>
              <a:rPr lang="it-IT" sz="1200" b="1" dirty="0">
                <a:latin typeface="Simoncini Garamond"/>
                <a:hlinkClick r:id="rId3"/>
              </a:rPr>
              <a:t>carta dell’Impero Carolingio </a:t>
            </a:r>
            <a:r>
              <a:rPr lang="it-IT" sz="1200" dirty="0">
                <a:latin typeface="Simoncini Garamond"/>
              </a:rPr>
              <a:t>e la  </a:t>
            </a:r>
            <a:r>
              <a:rPr lang="it-IT" sz="1200" b="1" dirty="0">
                <a:latin typeface="Simoncini Garamond"/>
                <a:hlinkClick r:id="rId4"/>
              </a:rPr>
              <a:t>carta delle diocesi  </a:t>
            </a:r>
            <a:r>
              <a:rPr lang="it-IT" sz="1200" b="1" dirty="0" err="1">
                <a:latin typeface="Simoncini Garamond"/>
                <a:hlinkClick r:id="rId4"/>
              </a:rPr>
              <a:t>metropolite</a:t>
            </a:r>
            <a:r>
              <a:rPr lang="it-IT" sz="1200" b="1" dirty="0">
                <a:latin typeface="Simoncini Garamond"/>
                <a:hlinkClick r:id="rId4"/>
              </a:rPr>
              <a:t> </a:t>
            </a:r>
            <a:r>
              <a:rPr lang="it-IT" sz="1200" dirty="0">
                <a:latin typeface="Simoncini Garamond"/>
              </a:rPr>
              <a:t>dell’impero  nel IX secolo. Confronta la distribuzione geografica dell’impero carolingio e la distribuzione delle </a:t>
            </a:r>
            <a:r>
              <a:rPr lang="it-IT" sz="1200" dirty="0">
                <a:latin typeface="Simoncini Garamond"/>
                <a:hlinkClick r:id="rId5"/>
              </a:rPr>
              <a:t>diocesi </a:t>
            </a:r>
            <a:r>
              <a:rPr lang="it-IT" sz="1200" dirty="0" err="1">
                <a:latin typeface="Simoncini Garamond"/>
              </a:rPr>
              <a:t>metropolite</a:t>
            </a:r>
            <a:r>
              <a:rPr lang="it-IT" sz="1200" dirty="0">
                <a:latin typeface="Simoncini Garamond"/>
              </a:rPr>
              <a:t> cristiane. In quale parte dell’Europa si trovano?</a:t>
            </a:r>
          </a:p>
          <a:p>
            <a:pPr algn="just" defTabSz="914400" eaLnBrk="0" hangingPunct="0"/>
            <a:endParaRPr lang="it-IT" sz="1200" dirty="0">
              <a:latin typeface="Simoncini Garamond"/>
            </a:endParaRPr>
          </a:p>
          <a:p>
            <a:pPr algn="just" defTabSz="914400" eaLnBrk="0" hangingPunct="0"/>
            <a:r>
              <a:rPr lang="it-IT" sz="1200" b="1" dirty="0">
                <a:latin typeface="Simoncini Garamond"/>
              </a:rPr>
              <a:t>Scrivi un testo</a:t>
            </a:r>
            <a:r>
              <a:rPr lang="it-IT" sz="1200" dirty="0">
                <a:latin typeface="Simoncini Garamond"/>
              </a:rPr>
              <a:t> sulle principali forme dell’organizzazione politica dell’impero impresse da Carlo Magno, dove </a:t>
            </a:r>
            <a:r>
              <a:rPr lang="it-IT" sz="1200" b="1" dirty="0">
                <a:latin typeface="Simoncini Garamond"/>
              </a:rPr>
              <a:t>metti in evidenza </a:t>
            </a:r>
            <a:r>
              <a:rPr lang="it-IT" sz="1200" dirty="0">
                <a:latin typeface="Simoncini Garamond"/>
              </a:rPr>
              <a:t>il ruolo  affidato all’organizzazione ecclesiastica per  l’amministrazione dello stesso da parte dell’imperatore.</a:t>
            </a:r>
          </a:p>
          <a:p>
            <a:pPr algn="just" defTabSz="914400" eaLnBrk="0" hangingPunct="0"/>
            <a:endParaRPr lang="it-IT" sz="1200" dirty="0">
              <a:latin typeface="Simoncini Garamond"/>
            </a:endParaRPr>
          </a:p>
          <a:p>
            <a:pPr algn="just" defTabSz="914400" eaLnBrk="0" hangingPunct="0"/>
            <a:r>
              <a:rPr lang="it-IT" sz="1200" b="1" dirty="0">
                <a:latin typeface="Simoncini Garamond"/>
              </a:rPr>
              <a:t>Invia il testo </a:t>
            </a:r>
            <a:r>
              <a:rPr lang="it-IT" sz="1200" dirty="0">
                <a:latin typeface="Simoncini Garamond"/>
              </a:rPr>
              <a:t>all’indirizzo di posta </a:t>
            </a:r>
            <a:r>
              <a:rPr lang="it-IT" sz="1200" dirty="0" smtClean="0">
                <a:latin typeface="Simoncini Garamond"/>
              </a:rPr>
              <a:t>pilosu@calvino.ge.it...</a:t>
            </a:r>
            <a:endParaRPr lang="it-IT" sz="1200" dirty="0">
              <a:latin typeface="Simoncini Garamond"/>
            </a:endParaRPr>
          </a:p>
          <a:p>
            <a:pPr defTabSz="914400" eaLnBrk="0" hangingPunct="0"/>
            <a:endParaRPr lang="it-IT" sz="1200" dirty="0">
              <a:latin typeface="Simoncini Garamond"/>
            </a:endParaRPr>
          </a:p>
        </p:txBody>
      </p:sp>
      <p:sp>
        <p:nvSpPr>
          <p:cNvPr id="15371" name="CasellaDiTesto 19"/>
          <p:cNvSpPr txBox="1">
            <a:spLocks noChangeArrowheads="1"/>
          </p:cNvSpPr>
          <p:nvPr/>
        </p:nvSpPr>
        <p:spPr bwMode="auto">
          <a:xfrm>
            <a:off x="0" y="720725"/>
            <a:ext cx="2519363" cy="522288"/>
          </a:xfrm>
          <a:prstGeom prst="rect">
            <a:avLst/>
          </a:prstGeom>
          <a:solidFill>
            <a:srgbClr val="005E55"/>
          </a:solidFill>
          <a:ln w="9525">
            <a:noFill/>
            <a:miter lim="800000"/>
            <a:headEnd/>
            <a:tailEnd/>
          </a:ln>
        </p:spPr>
        <p:txBody>
          <a:bodyPr>
            <a:spAutoFit/>
          </a:bodyPr>
          <a:lstStyle/>
          <a:p>
            <a:r>
              <a:rPr lang="it-IT" sz="1400" b="1">
                <a:solidFill>
                  <a:schemeClr val="bg1"/>
                </a:solidFill>
                <a:latin typeface="Simoncini Garamond"/>
              </a:rPr>
              <a:t>Carlo Magno e l’impero cristiano</a:t>
            </a:r>
          </a:p>
        </p:txBody>
      </p:sp>
      <p:sp>
        <p:nvSpPr>
          <p:cNvPr id="15372"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9</a:t>
            </a:r>
          </a:p>
        </p:txBody>
      </p:sp>
      <p:sp>
        <p:nvSpPr>
          <p:cNvPr id="15373"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14</a:t>
            </a:r>
          </a:p>
        </p:txBody>
      </p:sp>
      <p:sp>
        <p:nvSpPr>
          <p:cNvPr id="15374" name="Rettangolo 2"/>
          <p:cNvSpPr>
            <a:spLocks noChangeArrowheads="1"/>
          </p:cNvSpPr>
          <p:nvPr/>
        </p:nvSpPr>
        <p:spPr bwMode="auto">
          <a:xfrm>
            <a:off x="0" y="1243013"/>
            <a:ext cx="2519363" cy="4808537"/>
          </a:xfrm>
          <a:prstGeom prst="rect">
            <a:avLst/>
          </a:prstGeom>
          <a:noFill/>
          <a:ln w="9525">
            <a:noFill/>
            <a:miter lim="800000"/>
            <a:headEnd/>
            <a:tailEnd/>
          </a:ln>
        </p:spPr>
        <p:txBody>
          <a:bodyPr>
            <a:spAutoFit/>
          </a:bodyPr>
          <a:lstStyle/>
          <a:p>
            <a:r>
              <a:rPr lang="it-IT" sz="1600">
                <a:latin typeface="Simoncini Garamond"/>
              </a:rPr>
              <a:t>Competenze 2-3</a:t>
            </a:r>
          </a:p>
          <a:p>
            <a:endParaRPr lang="it-IT" b="1">
              <a:latin typeface="Simoncini Garamond"/>
            </a:endParaRPr>
          </a:p>
          <a:p>
            <a:r>
              <a:rPr lang="it-IT" b="1">
                <a:latin typeface="Simoncini Garamond"/>
              </a:rPr>
              <a:t>Obiettivi</a:t>
            </a:r>
            <a:r>
              <a:rPr lang="it-IT" sz="1600" b="1">
                <a:latin typeface="Simoncini Garamond"/>
              </a:rPr>
              <a:t>:</a:t>
            </a:r>
          </a:p>
          <a:p>
            <a:endParaRPr lang="it-IT" sz="1600">
              <a:latin typeface="Simoncini Garamond"/>
            </a:endParaRPr>
          </a:p>
          <a:p>
            <a:r>
              <a:rPr lang="it-IT" sz="1400">
                <a:latin typeface="Simoncini Garamond"/>
              </a:rPr>
              <a:t>- individuare le modalità di impiego del lavoro geografico e storiografico  nei testi geo-storici e nei siti web</a:t>
            </a:r>
          </a:p>
          <a:p>
            <a:pPr>
              <a:buFontTx/>
              <a:buChar char="-"/>
            </a:pPr>
            <a:endParaRPr lang="it-IT" sz="1400">
              <a:latin typeface="Simoncini Garamond"/>
            </a:endParaRPr>
          </a:p>
          <a:p>
            <a:r>
              <a:rPr lang="it-IT" sz="1400">
                <a:latin typeface="Simoncini Garamond"/>
              </a:rPr>
              <a:t> - comprendere, riformulare  e produrre semplici testi di tipo storiografico e geografico con particolare riferimento al carattere problematico e argomentativo della ricostruzione del passato</a:t>
            </a:r>
          </a:p>
          <a:p>
            <a:pPr>
              <a:buFontTx/>
              <a:buChar char="-"/>
            </a:pPr>
            <a:endParaRPr lang="it-IT" sz="1400">
              <a:latin typeface="Simoncini Garamond"/>
            </a:endParaRPr>
          </a:p>
          <a:p>
            <a:endParaRPr lang="it-IT" sz="1400">
              <a:latin typeface="Simoncini Garamond"/>
            </a:endParaRPr>
          </a:p>
          <a:p>
            <a:endParaRPr lang="it-IT" sz="1400">
              <a:latin typeface="Simoncini Garamond"/>
            </a:endParaRPr>
          </a:p>
          <a:p>
            <a:endParaRPr lang="it-IT" sz="1400">
              <a:latin typeface="Simoncini Garamond"/>
            </a:endParaRPr>
          </a:p>
          <a:p>
            <a:endParaRPr lang="it-IT">
              <a:latin typeface="Simoncini Garamond"/>
            </a:endParaRPr>
          </a:p>
        </p:txBody>
      </p:sp>
      <p:pic>
        <p:nvPicPr>
          <p:cNvPr id="15375" name="Immagine 1"/>
          <p:cNvPicPr>
            <a:picLocks noChangeAspect="1"/>
          </p:cNvPicPr>
          <p:nvPr/>
        </p:nvPicPr>
        <p:blipFill>
          <a:blip r:embed="rId6"/>
          <a:srcRect/>
          <a:stretch>
            <a:fillRect/>
          </a:stretch>
        </p:blipFill>
        <p:spPr bwMode="auto">
          <a:xfrm>
            <a:off x="2865438" y="1028700"/>
            <a:ext cx="2571750" cy="2574925"/>
          </a:xfrm>
          <a:prstGeom prst="rect">
            <a:avLst/>
          </a:prstGeom>
          <a:noFill/>
          <a:ln w="9525">
            <a:noFill/>
            <a:miter lim="800000"/>
            <a:headEnd/>
            <a:tailEnd/>
          </a:ln>
        </p:spPr>
      </p:pic>
      <p:sp>
        <p:nvSpPr>
          <p:cNvPr id="15376" name="CasellaDiTesto 3"/>
          <p:cNvSpPr txBox="1">
            <a:spLocks noChangeArrowheads="1"/>
          </p:cNvSpPr>
          <p:nvPr/>
        </p:nvSpPr>
        <p:spPr bwMode="auto">
          <a:xfrm>
            <a:off x="5649913" y="1239838"/>
            <a:ext cx="3227387" cy="1735137"/>
          </a:xfrm>
          <a:prstGeom prst="rect">
            <a:avLst/>
          </a:prstGeom>
          <a:noFill/>
          <a:ln w="9525">
            <a:noFill/>
            <a:miter lim="800000"/>
            <a:headEnd/>
            <a:tailEnd/>
          </a:ln>
        </p:spPr>
        <p:txBody>
          <a:bodyPr>
            <a:spAutoFit/>
          </a:bodyPr>
          <a:lstStyle/>
          <a:p>
            <a:pPr algn="just"/>
            <a:r>
              <a:rPr lang="it-IT" sz="1200" b="1">
                <a:latin typeface="Simoncini Garamond"/>
              </a:rPr>
              <a:t>Mosaico del IX secolo - Roma basilica di San Giovanni in Laterano</a:t>
            </a:r>
            <a:r>
              <a:rPr lang="it-IT" sz="1200">
                <a:latin typeface="Simoncini Garamond"/>
              </a:rPr>
              <a:t> </a:t>
            </a:r>
          </a:p>
          <a:p>
            <a:pPr algn="just"/>
            <a:r>
              <a:rPr lang="it-IT" sz="1200">
                <a:latin typeface="Simoncini Garamond"/>
              </a:rPr>
              <a:t>Carlo (Carulo Regi) riceve la sua investitura direttamente da San Pietro (SCS Petrus), che gli porge una bandiera, per difendere con il potere temporale la chiesa, mentre il Papa (DN Leo PP) riceve il Pallio, un panno di lana bianca, che rappresenta il potere spirituale.</a:t>
            </a:r>
          </a:p>
        </p:txBody>
      </p:sp>
      <p:pic>
        <p:nvPicPr>
          <p:cNvPr id="15377" name="Picture 23"/>
          <p:cNvPicPr>
            <a:picLocks noChangeAspect="1" noChangeArrowheads="1"/>
          </p:cNvPicPr>
          <p:nvPr/>
        </p:nvPicPr>
        <p:blipFill>
          <a:blip r:embed="rId7"/>
          <a:srcRect/>
          <a:stretch>
            <a:fillRect/>
          </a:stretch>
        </p:blipFill>
        <p:spPr bwMode="auto">
          <a:xfrm>
            <a:off x="84138" y="5505450"/>
            <a:ext cx="742950" cy="647700"/>
          </a:xfrm>
          <a:prstGeom prst="rect">
            <a:avLst/>
          </a:prstGeom>
          <a:noFill/>
          <a:ln w="9525">
            <a:noFill/>
            <a:miter lim="800000"/>
            <a:headEnd/>
            <a:tailEnd/>
          </a:ln>
        </p:spPr>
      </p:pic>
      <p:pic>
        <p:nvPicPr>
          <p:cNvPr id="15378" name="Picture 21"/>
          <p:cNvPicPr>
            <a:picLocks noChangeAspect="1" noChangeArrowheads="1"/>
          </p:cNvPicPr>
          <p:nvPr/>
        </p:nvPicPr>
        <p:blipFill>
          <a:blip r:embed="rId8"/>
          <a:srcRect/>
          <a:stretch>
            <a:fillRect/>
          </a:stretch>
        </p:blipFill>
        <p:spPr bwMode="auto">
          <a:xfrm>
            <a:off x="1665288" y="5370513"/>
            <a:ext cx="67945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16388" name="CasellaDiTesto 23"/>
          <p:cNvSpPr txBox="1">
            <a:spLocks noChangeArrowheads="1"/>
          </p:cNvSpPr>
          <p:nvPr/>
        </p:nvSpPr>
        <p:spPr bwMode="auto">
          <a:xfrm>
            <a:off x="0" y="1366838"/>
            <a:ext cx="2519363" cy="4933950"/>
          </a:xfrm>
          <a:prstGeom prst="rect">
            <a:avLst/>
          </a:prstGeom>
          <a:solidFill>
            <a:srgbClr val="4B5B5C">
              <a:alpha val="20000"/>
            </a:srgbClr>
          </a:solid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Competenze 5-9</a:t>
            </a: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p>
          <a:p>
            <a:pPr defTabSz="914400" eaLnBrk="0" hangingPunct="0">
              <a:lnSpc>
                <a:spcPts val="1800"/>
              </a:lnSpc>
              <a:spcBef>
                <a:spcPts val="100"/>
              </a:spcBef>
              <a:spcAft>
                <a:spcPts val="200"/>
              </a:spcAft>
              <a:buClr>
                <a:schemeClr val="accent1"/>
              </a:buClr>
              <a:buSzPct val="85000"/>
            </a:pPr>
            <a:r>
              <a:rPr lang="it-IT" sz="1600">
                <a:latin typeface="Simoncini Garamond"/>
                <a:ea typeface="MS PGothic" pitchFamily="34" charset="-128"/>
                <a:cs typeface="Simoncini Garamond"/>
              </a:rPr>
              <a:t>- comprendere testi di tipo storiografico e geografico con particolare riferimento al carattere problematico e argomentativo della ricostruzione del passato</a:t>
            </a:r>
          </a:p>
          <a:p>
            <a:pPr defTabSz="914400" eaLnBrk="0" hangingPunct="0">
              <a:lnSpc>
                <a:spcPts val="1800"/>
              </a:lnSpc>
              <a:spcBef>
                <a:spcPts val="100"/>
              </a:spcBef>
              <a:spcAft>
                <a:spcPts val="200"/>
              </a:spcAft>
              <a:buClr>
                <a:schemeClr val="accent1"/>
              </a:buClr>
              <a:buSzPct val="85000"/>
            </a:pPr>
            <a:r>
              <a:rPr lang="it-IT" sz="1600">
                <a:latin typeface="Simoncini Garamond"/>
                <a:ea typeface="MS PGothic" pitchFamily="34" charset="-128"/>
                <a:cs typeface="Simoncini Garamond"/>
              </a:rPr>
              <a:t>- conoscere e usare gli strumenti della storia e della geografia, impiegando   modalità comunicative appropriate, anche con l’uso delle nuove tecnologie.</a:t>
            </a:r>
          </a:p>
        </p:txBody>
      </p:sp>
      <p:sp>
        <p:nvSpPr>
          <p:cNvPr id="16389" name="Line 2"/>
          <p:cNvSpPr>
            <a:spLocks noChangeShapeType="1"/>
          </p:cNvSpPr>
          <p:nvPr/>
        </p:nvSpPr>
        <p:spPr bwMode="auto">
          <a:xfrm flipV="1">
            <a:off x="2519363" y="398463"/>
            <a:ext cx="0" cy="5902325"/>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6392" name="Titolo 1"/>
          <p:cNvSpPr>
            <a:spLocks noGrp="1"/>
          </p:cNvSpPr>
          <p:nvPr>
            <p:ph type="ctrTitle"/>
          </p:nvPr>
        </p:nvSpPr>
        <p:spPr>
          <a:xfrm>
            <a:off x="2519363" y="0"/>
            <a:ext cx="6624637" cy="720725"/>
          </a:xfrm>
        </p:spPr>
        <p:txBody>
          <a:bodyPr/>
          <a:lstStyle/>
          <a:p>
            <a:pPr algn="l" eaLnBrk="1" hangingPunct="1"/>
            <a:r>
              <a:rPr lang="it-IT" sz="2000" b="1" smtClean="0">
                <a:latin typeface="Simoncini Garamond"/>
                <a:ea typeface="MetaPlusBlack"/>
                <a:cs typeface="MetaPlusBlack"/>
              </a:rPr>
              <a:t>Impero altomedievale, impero romano, impero romano d’Oriente</a:t>
            </a:r>
          </a:p>
        </p:txBody>
      </p:sp>
      <p:sp>
        <p:nvSpPr>
          <p:cNvPr id="16393"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16394" name="Titolo 1"/>
          <p:cNvSpPr txBox="1">
            <a:spLocks/>
          </p:cNvSpPr>
          <p:nvPr/>
        </p:nvSpPr>
        <p:spPr bwMode="auto">
          <a:xfrm>
            <a:off x="2532063" y="4013200"/>
            <a:ext cx="6611937" cy="2287588"/>
          </a:xfrm>
          <a:prstGeom prst="rect">
            <a:avLst/>
          </a:prstGeom>
          <a:noFill/>
          <a:ln w="9525">
            <a:noFill/>
            <a:miter lim="800000"/>
            <a:headEnd/>
            <a:tailEnd/>
          </a:ln>
        </p:spPr>
        <p:txBody>
          <a:bodyPr/>
          <a:lstStyle/>
          <a:p>
            <a:pPr algn="just" defTabSz="914400" eaLnBrk="0" hangingPunct="0"/>
            <a:endParaRPr lang="it-IT" sz="1200" b="1" dirty="0">
              <a:latin typeface="Simoncini Garamond"/>
            </a:endParaRPr>
          </a:p>
          <a:p>
            <a:pPr algn="just" defTabSz="914400" eaLnBrk="0" hangingPunct="0"/>
            <a:r>
              <a:rPr lang="it-IT" sz="1200" b="1" dirty="0">
                <a:latin typeface="Simoncini Garamond"/>
              </a:rPr>
              <a:t>Leggi</a:t>
            </a:r>
            <a:r>
              <a:rPr lang="it-IT" sz="1200" dirty="0">
                <a:latin typeface="Simoncini Garamond"/>
              </a:rPr>
              <a:t> </a:t>
            </a:r>
            <a:r>
              <a:rPr lang="it-IT" sz="1200" dirty="0" smtClean="0">
                <a:latin typeface="Simoncini Garamond"/>
              </a:rPr>
              <a:t>e </a:t>
            </a:r>
            <a:r>
              <a:rPr lang="it-IT" sz="1200" b="1" dirty="0" smtClean="0">
                <a:latin typeface="Simoncini Garamond"/>
              </a:rPr>
              <a:t>ascolta</a:t>
            </a:r>
            <a:r>
              <a:rPr lang="it-IT" sz="1200" dirty="0" smtClean="0">
                <a:latin typeface="Simoncini Garamond"/>
              </a:rPr>
              <a:t> questo </a:t>
            </a:r>
            <a:r>
              <a:rPr lang="it-IT" sz="1200" b="1" dirty="0">
                <a:latin typeface="Simoncini Garamond"/>
                <a:hlinkClick r:id="rId2"/>
              </a:rPr>
              <a:t>confronto fra l’impero romano e quello carolingio </a:t>
            </a:r>
            <a:r>
              <a:rPr lang="it-IT" sz="1200" dirty="0">
                <a:latin typeface="Simoncini Garamond"/>
              </a:rPr>
              <a:t>scritto da </a:t>
            </a:r>
            <a:r>
              <a:rPr lang="it-IT" sz="1200" dirty="0" smtClean="0">
                <a:latin typeface="Simoncini Garamond"/>
              </a:rPr>
              <a:t>un docente per </a:t>
            </a:r>
            <a:r>
              <a:rPr lang="it-IT" sz="1200" dirty="0" smtClean="0">
                <a:latin typeface="Simoncini Garamond"/>
              </a:rPr>
              <a:t>il sito  http://</a:t>
            </a:r>
            <a:r>
              <a:rPr lang="it-IT" sz="1200" dirty="0" smtClean="0">
                <a:latin typeface="Simoncini Garamond"/>
              </a:rPr>
              <a:t>www.oilproject.org</a:t>
            </a:r>
            <a:r>
              <a:rPr lang="it-IT" sz="1200" dirty="0" smtClean="0">
                <a:latin typeface="Simoncini Garamond"/>
              </a:rPr>
              <a:t>.</a:t>
            </a:r>
            <a:endParaRPr lang="it-IT" sz="1200" dirty="0">
              <a:latin typeface="Simoncini Garamond"/>
            </a:endParaRPr>
          </a:p>
          <a:p>
            <a:pPr algn="just" defTabSz="914400" eaLnBrk="0" hangingPunct="0"/>
            <a:r>
              <a:rPr lang="it-IT" sz="1200" b="1" dirty="0">
                <a:latin typeface="Simoncini Garamond"/>
                <a:ea typeface="MS PGothic" pitchFamily="34" charset="-128"/>
                <a:cs typeface="Simoncini Garamond"/>
              </a:rPr>
              <a:t>Leggi la </a:t>
            </a:r>
            <a:r>
              <a:rPr lang="it-IT" sz="1200" b="1" dirty="0">
                <a:latin typeface="Simoncini Garamond"/>
                <a:ea typeface="MS PGothic" pitchFamily="34" charset="-128"/>
                <a:cs typeface="Simoncini Garamond"/>
                <a:hlinkClick r:id="rId3"/>
              </a:rPr>
              <a:t>breve storia dell’impero romano d’Oriente </a:t>
            </a:r>
            <a:r>
              <a:rPr lang="it-IT" sz="1200" b="1" dirty="0">
                <a:latin typeface="Simoncini Garamond"/>
                <a:ea typeface="MS PGothic" pitchFamily="34" charset="-128"/>
                <a:cs typeface="Simoncini Garamond"/>
              </a:rPr>
              <a:t>nell’enciclopedia </a:t>
            </a:r>
            <a:r>
              <a:rPr lang="it-IT" sz="1200" b="1" dirty="0" err="1">
                <a:latin typeface="Simoncini Garamond"/>
                <a:ea typeface="MS PGothic" pitchFamily="34" charset="-128"/>
                <a:cs typeface="Simoncini Garamond"/>
              </a:rPr>
              <a:t>treccanionline</a:t>
            </a:r>
            <a:r>
              <a:rPr lang="it-IT" sz="1200" b="1" dirty="0">
                <a:latin typeface="Simoncini Garamond"/>
                <a:ea typeface="MS PGothic" pitchFamily="34" charset="-128"/>
                <a:cs typeface="Simoncini Garamond"/>
              </a:rPr>
              <a:t>.</a:t>
            </a:r>
          </a:p>
          <a:p>
            <a:pPr algn="just" defTabSz="914400" eaLnBrk="0" hangingPunct="0"/>
            <a:r>
              <a:rPr lang="it-IT" sz="1200" b="1" dirty="0">
                <a:latin typeface="Simoncini Garamond"/>
                <a:ea typeface="MS PGothic" pitchFamily="34" charset="-128"/>
                <a:cs typeface="Simoncini Garamond"/>
              </a:rPr>
              <a:t>Apri anche le due carte che accompagnano il paragrafo </a:t>
            </a:r>
            <a:r>
              <a:rPr lang="it-IT" sz="1200" b="1" dirty="0">
                <a:latin typeface="Simoncini Garamond"/>
                <a:ea typeface="MS PGothic" pitchFamily="34" charset="-128"/>
                <a:cs typeface="Simoncini Garamond"/>
                <a:hlinkClick r:id="rId4"/>
              </a:rPr>
              <a:t>La storia  - Impero di Bisanzio</a:t>
            </a:r>
            <a:r>
              <a:rPr lang="it-IT" sz="1200" b="1" dirty="0">
                <a:latin typeface="Simoncini Garamond"/>
                <a:ea typeface="MS PGothic" pitchFamily="34" charset="-128"/>
                <a:cs typeface="Simoncini Garamond"/>
              </a:rPr>
              <a:t>, </a:t>
            </a:r>
            <a:r>
              <a:rPr lang="it-IT" sz="1200" dirty="0">
                <a:latin typeface="Simoncini Garamond"/>
                <a:ea typeface="MS PGothic" pitchFamily="34" charset="-128"/>
                <a:cs typeface="Simoncini Garamond"/>
              </a:rPr>
              <a:t>nel sito di </a:t>
            </a:r>
            <a:r>
              <a:rPr lang="it-IT" sz="1200" dirty="0" err="1">
                <a:latin typeface="Simoncini Garamond"/>
                <a:ea typeface="MS PGothic" pitchFamily="34" charset="-128"/>
                <a:cs typeface="Simoncini Garamond"/>
              </a:rPr>
              <a:t>romanoimpero.com</a:t>
            </a:r>
            <a:r>
              <a:rPr lang="it-IT" sz="1200" dirty="0">
                <a:latin typeface="Simoncini Garamond"/>
                <a:ea typeface="MS PGothic" pitchFamily="34" charset="-128"/>
                <a:cs typeface="Simoncini Garamond"/>
              </a:rPr>
              <a:t> </a:t>
            </a:r>
          </a:p>
          <a:p>
            <a:pPr algn="just" defTabSz="914400" eaLnBrk="0" hangingPunct="0"/>
            <a:r>
              <a:rPr lang="it-IT" sz="1200" b="1" dirty="0">
                <a:latin typeface="Simoncini Garamond"/>
                <a:ea typeface="MS PGothic" pitchFamily="34" charset="-128"/>
                <a:cs typeface="Simoncini Garamond"/>
              </a:rPr>
              <a:t>Seleziona le informazioni </a:t>
            </a:r>
            <a:r>
              <a:rPr lang="it-IT" sz="1200" dirty="0">
                <a:latin typeface="Simoncini Garamond"/>
                <a:ea typeface="MS PGothic" pitchFamily="34" charset="-128"/>
                <a:cs typeface="Simoncini Garamond"/>
              </a:rPr>
              <a:t>principali  dei tre imperi: carolingio, romano, bizantino.</a:t>
            </a:r>
          </a:p>
          <a:p>
            <a:pPr algn="just" defTabSz="914400" eaLnBrk="0" hangingPunct="0"/>
            <a:r>
              <a:rPr lang="it-IT" sz="1200" b="1" dirty="0">
                <a:latin typeface="Simoncini Garamond"/>
                <a:ea typeface="MS PGothic" pitchFamily="34" charset="-128"/>
                <a:cs typeface="Simoncini Garamond"/>
              </a:rPr>
              <a:t>Costruisci una tabella </a:t>
            </a:r>
            <a:r>
              <a:rPr lang="it-IT" sz="1200" dirty="0">
                <a:latin typeface="Simoncini Garamond"/>
                <a:ea typeface="MS PGothic" pitchFamily="34" charset="-128"/>
                <a:cs typeface="Simoncini Garamond"/>
              </a:rPr>
              <a:t>dove metti a confronto: </a:t>
            </a:r>
            <a:r>
              <a:rPr lang="it-IT" sz="1200" b="1" dirty="0">
                <a:latin typeface="Simoncini Garamond"/>
                <a:ea typeface="MS PGothic" pitchFamily="34" charset="-128"/>
                <a:cs typeface="Simoncini Garamond"/>
              </a:rPr>
              <a:t>l’ estensione geografica- la durata- i caratteri principali dell’organizzazione politica dei tre imperi.</a:t>
            </a:r>
          </a:p>
          <a:p>
            <a:pPr algn="just" defTabSz="914400" eaLnBrk="0" hangingPunct="0"/>
            <a:r>
              <a:rPr lang="it-IT" sz="1200" b="1" dirty="0">
                <a:latin typeface="Simoncini Garamond"/>
                <a:ea typeface="MS PGothic" pitchFamily="34" charset="-128"/>
                <a:cs typeface="Simoncini Garamond"/>
              </a:rPr>
              <a:t>Invia la tabella, corredata da un commento personale sulle differenze fra le tre organizzazioni imperiali,</a:t>
            </a:r>
            <a:r>
              <a:rPr lang="it-IT" sz="1200" dirty="0">
                <a:latin typeface="Simoncini Garamond"/>
                <a:ea typeface="MS PGothic" pitchFamily="34" charset="-128"/>
                <a:cs typeface="Simoncini Garamond"/>
              </a:rPr>
              <a:t> all’indirizzo </a:t>
            </a:r>
            <a:r>
              <a:rPr lang="it-IT" sz="1200" dirty="0" smtClean="0">
                <a:latin typeface="Simoncini Garamond"/>
                <a:ea typeface="MS PGothic" pitchFamily="34" charset="-128"/>
                <a:cs typeface="Simoncini Garamond"/>
              </a:rPr>
              <a:t>pilosu@calvino.ge.it</a:t>
            </a:r>
            <a:endParaRPr lang="it-IT" sz="1200" dirty="0">
              <a:latin typeface="Simoncini Garamond"/>
              <a:ea typeface="MS PGothic" pitchFamily="34" charset="-128"/>
              <a:cs typeface="Simoncini Garamond"/>
            </a:endParaRPr>
          </a:p>
        </p:txBody>
      </p:sp>
      <p:sp>
        <p:nvSpPr>
          <p:cNvPr id="16395" name="CasellaDiTesto 19"/>
          <p:cNvSpPr txBox="1">
            <a:spLocks noChangeArrowheads="1"/>
          </p:cNvSpPr>
          <p:nvPr/>
        </p:nvSpPr>
        <p:spPr bwMode="auto">
          <a:xfrm>
            <a:off x="0" y="720725"/>
            <a:ext cx="2519363" cy="639763"/>
          </a:xfrm>
          <a:prstGeom prst="rect">
            <a:avLst/>
          </a:prstGeom>
          <a:solidFill>
            <a:srgbClr val="005E55"/>
          </a:solidFill>
          <a:ln w="9525">
            <a:noFill/>
            <a:miter lim="800000"/>
            <a:headEnd/>
            <a:tailEnd/>
          </a:ln>
        </p:spPr>
        <p:txBody>
          <a:bodyPr>
            <a:spAutoFit/>
          </a:bodyPr>
          <a:lstStyle/>
          <a:p>
            <a:r>
              <a:rPr lang="it-IT" sz="1200" b="1">
                <a:solidFill>
                  <a:schemeClr val="bg1"/>
                </a:solidFill>
                <a:latin typeface="Simoncini Garamond"/>
              </a:rPr>
              <a:t>Le forme dell’organizzazione politica imperiale dal V al X secolo</a:t>
            </a:r>
          </a:p>
        </p:txBody>
      </p:sp>
      <p:sp>
        <p:nvSpPr>
          <p:cNvPr id="16396"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9</a:t>
            </a:r>
          </a:p>
        </p:txBody>
      </p:sp>
      <p:sp>
        <p:nvSpPr>
          <p:cNvPr id="16397"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15</a:t>
            </a:r>
          </a:p>
        </p:txBody>
      </p:sp>
      <p:pic>
        <p:nvPicPr>
          <p:cNvPr id="16398" name="Immagine 1"/>
          <p:cNvPicPr>
            <a:picLocks noChangeAspect="1"/>
          </p:cNvPicPr>
          <p:nvPr/>
        </p:nvPicPr>
        <p:blipFill>
          <a:blip r:embed="rId5"/>
          <a:srcRect/>
          <a:stretch>
            <a:fillRect/>
          </a:stretch>
        </p:blipFill>
        <p:spPr bwMode="auto">
          <a:xfrm>
            <a:off x="3711575" y="857250"/>
            <a:ext cx="4251325" cy="3155950"/>
          </a:xfrm>
          <a:prstGeom prst="rect">
            <a:avLst/>
          </a:prstGeom>
          <a:noFill/>
          <a:ln w="9525">
            <a:noFill/>
            <a:miter lim="800000"/>
            <a:headEnd/>
            <a:tailEnd/>
          </a:ln>
        </p:spPr>
      </p:pic>
      <p:pic>
        <p:nvPicPr>
          <p:cNvPr id="16399" name="Picture 21"/>
          <p:cNvPicPr>
            <a:picLocks noChangeAspect="1" noChangeArrowheads="1"/>
          </p:cNvPicPr>
          <p:nvPr/>
        </p:nvPicPr>
        <p:blipFill>
          <a:blip r:embed="rId6"/>
          <a:srcRect/>
          <a:stretch>
            <a:fillRect/>
          </a:stretch>
        </p:blipFill>
        <p:spPr bwMode="auto">
          <a:xfrm>
            <a:off x="1665288" y="5370513"/>
            <a:ext cx="67945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17412" name="CasellaDiTesto 23"/>
          <p:cNvSpPr txBox="1">
            <a:spLocks noChangeArrowheads="1"/>
          </p:cNvSpPr>
          <p:nvPr/>
        </p:nvSpPr>
        <p:spPr bwMode="auto">
          <a:xfrm>
            <a:off x="0" y="1196975"/>
            <a:ext cx="2519363" cy="5103813"/>
          </a:xfrm>
          <a:prstGeom prst="rect">
            <a:avLst/>
          </a:prstGeom>
          <a:solidFill>
            <a:srgbClr val="4B5B5C">
              <a:alpha val="20000"/>
            </a:srgbClr>
          </a:solid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Competenze:  3 - 4</a:t>
            </a: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p>
          <a:p>
            <a:pPr defTabSz="914400">
              <a:spcAft>
                <a:spcPts val="200"/>
              </a:spcAft>
            </a:pPr>
            <a:r>
              <a:rPr lang="it-IT" sz="1600">
                <a:latin typeface="Calibri" pitchFamily="34" charset="0"/>
                <a:ea typeface="MS PGothic" pitchFamily="34" charset="-128"/>
                <a:cs typeface="Simoncini Garamond"/>
              </a:rPr>
              <a:t>- </a:t>
            </a:r>
            <a:r>
              <a:rPr lang="it-IT" sz="1600">
                <a:latin typeface="Simoncini Garamond"/>
                <a:ea typeface="MS PGothic" pitchFamily="34" charset="-128"/>
                <a:cs typeface="Simoncini Garamond"/>
              </a:rPr>
              <a:t>usare in modo autonomo testi geostorici per la conoscenza di fatti geografici e storici</a:t>
            </a:r>
          </a:p>
          <a:p>
            <a:pPr defTabSz="914400">
              <a:spcAft>
                <a:spcPts val="200"/>
              </a:spcAft>
            </a:pPr>
            <a:r>
              <a:rPr lang="it-IT" sz="1600">
                <a:latin typeface="Simoncini Garamond"/>
                <a:ea typeface="MS PGothic" pitchFamily="34" charset="-128"/>
                <a:cs typeface="Simoncini Garamond"/>
              </a:rPr>
              <a:t>- padroneggiare consapevolmente strategie di studio e di rielaborazione delle informazioni, usando le nuove tecnologie</a:t>
            </a:r>
          </a:p>
          <a:p>
            <a:pPr defTabSz="914400">
              <a:spcAft>
                <a:spcPts val="200"/>
              </a:spcAft>
            </a:pPr>
            <a:endParaRPr lang="it-IT" sz="1600">
              <a:latin typeface="Simoncini Garamond"/>
              <a:ea typeface="MS PGothic" pitchFamily="34" charset="-128"/>
              <a:cs typeface="Simoncini Garamond"/>
            </a:endParaRPr>
          </a:p>
          <a:p>
            <a:pPr defTabSz="914400"/>
            <a:endParaRPr lang="it-IT" sz="1600">
              <a:latin typeface="Simoncini Garamond"/>
              <a:ea typeface="MS PGothic" pitchFamily="34" charset="-128"/>
              <a:cs typeface="Simoncini Garamond"/>
            </a:endParaRPr>
          </a:p>
          <a:p>
            <a:pPr defTabSz="914400"/>
            <a:endParaRPr lang="it-IT" sz="1600">
              <a:latin typeface="Simoncini Garamond"/>
              <a:ea typeface="MS PGothic" pitchFamily="34" charset="-128"/>
              <a:cs typeface="Simoncini Garamond"/>
            </a:endParaRPr>
          </a:p>
          <a:p>
            <a:pPr defTabSz="914400"/>
            <a:endParaRPr lang="it-IT">
              <a:latin typeface="Simoncini Garamond"/>
              <a:ea typeface="MS PGothic" pitchFamily="34" charset="-128"/>
              <a:cs typeface="Simoncini Garamond"/>
            </a:endParaRPr>
          </a:p>
          <a:p>
            <a:pPr defTabSz="914400">
              <a:buFontTx/>
              <a:buChar char="-"/>
            </a:pPr>
            <a:endParaRPr lang="it-IT">
              <a:latin typeface="Simoncini Garamond"/>
              <a:ea typeface="MS PGothic" pitchFamily="34" charset="-128"/>
              <a:cs typeface="Simoncini Garamond"/>
            </a:endParaRPr>
          </a:p>
        </p:txBody>
      </p:sp>
      <p:sp>
        <p:nvSpPr>
          <p:cNvPr id="17413" name="Line 2"/>
          <p:cNvSpPr>
            <a:spLocks noChangeShapeType="1"/>
          </p:cNvSpPr>
          <p:nvPr/>
        </p:nvSpPr>
        <p:spPr bwMode="auto">
          <a:xfrm flipV="1">
            <a:off x="2519363" y="398463"/>
            <a:ext cx="0" cy="5902325"/>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7416" name="Titolo 1"/>
          <p:cNvSpPr>
            <a:spLocks noGrp="1"/>
          </p:cNvSpPr>
          <p:nvPr>
            <p:ph type="ctrTitle"/>
          </p:nvPr>
        </p:nvSpPr>
        <p:spPr>
          <a:xfrm>
            <a:off x="2519363" y="0"/>
            <a:ext cx="6624637" cy="720725"/>
          </a:xfrm>
        </p:spPr>
        <p:txBody>
          <a:bodyPr/>
          <a:lstStyle/>
          <a:p>
            <a:pPr algn="l" eaLnBrk="1" hangingPunct="1"/>
            <a:r>
              <a:rPr lang="it-IT" sz="2000" b="1" smtClean="0">
                <a:latin typeface="Simoncini Garamond"/>
                <a:ea typeface="MetaPlusBlack"/>
                <a:cs typeface="MetaPlusBlack"/>
              </a:rPr>
              <a:t>La via della seta e gli imperi dell’antico estremo oriente</a:t>
            </a:r>
          </a:p>
        </p:txBody>
      </p:sp>
      <p:sp>
        <p:nvSpPr>
          <p:cNvPr id="17417"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17418" name="Titolo 1"/>
          <p:cNvSpPr txBox="1">
            <a:spLocks/>
          </p:cNvSpPr>
          <p:nvPr/>
        </p:nvSpPr>
        <p:spPr bwMode="auto">
          <a:xfrm>
            <a:off x="2519363" y="3914775"/>
            <a:ext cx="6624637" cy="2386013"/>
          </a:xfrm>
          <a:prstGeom prst="rect">
            <a:avLst/>
          </a:prstGeom>
          <a:noFill/>
          <a:ln w="9525">
            <a:noFill/>
            <a:miter lim="800000"/>
            <a:headEnd/>
            <a:tailEnd/>
          </a:ln>
        </p:spPr>
        <p:txBody>
          <a:bodyPr/>
          <a:lstStyle/>
          <a:p>
            <a:pPr algn="just" defTabSz="914400" eaLnBrk="0" hangingPunct="0"/>
            <a:r>
              <a:rPr lang="it-IT" sz="1200" b="1" dirty="0">
                <a:latin typeface="Simoncini Garamond"/>
              </a:rPr>
              <a:t>Guarda </a:t>
            </a:r>
            <a:r>
              <a:rPr lang="it-IT" sz="1200" dirty="0">
                <a:latin typeface="Simoncini Garamond"/>
              </a:rPr>
              <a:t>attentamente questa </a:t>
            </a:r>
            <a:r>
              <a:rPr lang="it-IT" sz="1200" b="1" dirty="0">
                <a:latin typeface="Simoncini Garamond"/>
                <a:hlinkClick r:id="rId2"/>
              </a:rPr>
              <a:t>Carta della Via della seta</a:t>
            </a:r>
            <a:r>
              <a:rPr lang="it-IT" sz="1200" b="1" dirty="0">
                <a:latin typeface="Simoncini Garamond"/>
              </a:rPr>
              <a:t> e la cronologia </a:t>
            </a:r>
            <a:r>
              <a:rPr lang="it-IT" sz="1200" dirty="0">
                <a:latin typeface="Simoncini Garamond"/>
              </a:rPr>
              <a:t>che la correda</a:t>
            </a:r>
            <a:r>
              <a:rPr lang="it-IT" sz="1200" b="1" dirty="0">
                <a:latin typeface="Simoncini Garamond"/>
              </a:rPr>
              <a:t>.</a:t>
            </a:r>
          </a:p>
          <a:p>
            <a:pPr algn="just" defTabSz="914400" eaLnBrk="0" hangingPunct="0"/>
            <a:r>
              <a:rPr lang="it-IT" sz="1200" b="1" dirty="0">
                <a:latin typeface="Simoncini Garamond"/>
              </a:rPr>
              <a:t>Leggi dal </a:t>
            </a:r>
            <a:r>
              <a:rPr lang="it-IT" sz="1200" b="1" dirty="0">
                <a:latin typeface="Simoncini Garamond"/>
                <a:hlinkClick r:id="rId3"/>
              </a:rPr>
              <a:t>Compendio di storia cinese </a:t>
            </a:r>
            <a:r>
              <a:rPr lang="it-IT" sz="1200" dirty="0">
                <a:latin typeface="Simoncini Garamond"/>
              </a:rPr>
              <a:t>i caratteri che la dinastia </a:t>
            </a:r>
            <a:r>
              <a:rPr lang="it-IT" sz="1200" dirty="0" err="1">
                <a:latin typeface="Simoncini Garamond"/>
              </a:rPr>
              <a:t>Tang</a:t>
            </a:r>
            <a:r>
              <a:rPr lang="it-IT" sz="1200" dirty="0">
                <a:latin typeface="Simoncini Garamond"/>
              </a:rPr>
              <a:t> impresse all’impero cinese durante i secoli dal </a:t>
            </a:r>
            <a:r>
              <a:rPr lang="it-IT" sz="1200" dirty="0" err="1">
                <a:latin typeface="Simoncini Garamond"/>
              </a:rPr>
              <a:t>VII</a:t>
            </a:r>
            <a:r>
              <a:rPr lang="it-IT" sz="1200" dirty="0">
                <a:latin typeface="Simoncini Garamond"/>
              </a:rPr>
              <a:t> al </a:t>
            </a:r>
            <a:r>
              <a:rPr lang="it-IT" sz="1200" dirty="0" err="1">
                <a:latin typeface="Simoncini Garamond"/>
              </a:rPr>
              <a:t>IX</a:t>
            </a:r>
            <a:r>
              <a:rPr lang="it-IT" sz="1200" dirty="0">
                <a:latin typeface="Simoncini Garamond"/>
              </a:rPr>
              <a:t>.</a:t>
            </a:r>
          </a:p>
          <a:p>
            <a:pPr algn="just" defTabSz="914400" eaLnBrk="0" hangingPunct="0"/>
            <a:r>
              <a:rPr lang="it-IT" sz="1200" b="1" dirty="0">
                <a:latin typeface="Simoncini Garamond"/>
              </a:rPr>
              <a:t>Apri la carta ‘</a:t>
            </a:r>
            <a:r>
              <a:rPr lang="it-IT" sz="1200" b="1" dirty="0">
                <a:latin typeface="Simoncini Garamond"/>
                <a:hlinkClick r:id="rId4"/>
              </a:rPr>
              <a:t>Il grande Tibet</a:t>
            </a:r>
            <a:r>
              <a:rPr lang="it-IT" sz="1200" b="1" dirty="0">
                <a:latin typeface="Simoncini Garamond"/>
              </a:rPr>
              <a:t>’ </a:t>
            </a:r>
            <a:r>
              <a:rPr lang="it-IT" sz="1200" dirty="0">
                <a:latin typeface="Simoncini Garamond"/>
              </a:rPr>
              <a:t>dalla rivista geopolitica online </a:t>
            </a:r>
            <a:r>
              <a:rPr lang="it-IT" sz="1200" dirty="0" err="1">
                <a:latin typeface="Simoncini Garamond"/>
              </a:rPr>
              <a:t>Limes</a:t>
            </a:r>
            <a:r>
              <a:rPr lang="it-IT" sz="1200" b="1" dirty="0">
                <a:latin typeface="Simoncini Garamond"/>
              </a:rPr>
              <a:t>. Ingrandiscila.</a:t>
            </a:r>
          </a:p>
          <a:p>
            <a:pPr algn="just" defTabSz="914400" eaLnBrk="0" hangingPunct="0"/>
            <a:r>
              <a:rPr lang="it-IT" sz="1200" b="1" dirty="0">
                <a:latin typeface="Simoncini Garamond"/>
              </a:rPr>
              <a:t>Confronta </a:t>
            </a:r>
            <a:r>
              <a:rPr lang="it-IT" sz="1200" dirty="0">
                <a:latin typeface="Simoncini Garamond"/>
              </a:rPr>
              <a:t>le informazioni lì contenute con la cronologia di storia cinese che hai letto.</a:t>
            </a:r>
          </a:p>
          <a:p>
            <a:pPr algn="just" defTabSz="914400" eaLnBrk="0" hangingPunct="0"/>
            <a:r>
              <a:rPr lang="it-IT" sz="1200" dirty="0">
                <a:latin typeface="Simoncini Garamond"/>
              </a:rPr>
              <a:t>Su questa </a:t>
            </a:r>
            <a:r>
              <a:rPr lang="it-IT" sz="1200" b="1" dirty="0">
                <a:latin typeface="Simoncini Garamond"/>
                <a:hlinkClick r:id="rId5"/>
              </a:rPr>
              <a:t>carta muta del globo</a:t>
            </a:r>
            <a:r>
              <a:rPr lang="it-IT" sz="1200" b="1" dirty="0">
                <a:latin typeface="Simoncini Garamond"/>
              </a:rPr>
              <a:t>, disegna con la </a:t>
            </a:r>
            <a:r>
              <a:rPr lang="it-IT" sz="1200" b="1" dirty="0">
                <a:solidFill>
                  <a:srgbClr val="FF0000"/>
                </a:solidFill>
                <a:latin typeface="Simoncini Garamond"/>
              </a:rPr>
              <a:t>funzione penna rossa della LIM</a:t>
            </a:r>
            <a:r>
              <a:rPr lang="it-IT" sz="1200" b="1" dirty="0">
                <a:latin typeface="Simoncini Garamond"/>
              </a:rPr>
              <a:t> </a:t>
            </a:r>
            <a:r>
              <a:rPr lang="it-IT" sz="1200" dirty="0">
                <a:latin typeface="Simoncini Garamond"/>
              </a:rPr>
              <a:t>gli spazi dei principali imperi presenti nell’area Euroasiatica nei secoli dal </a:t>
            </a:r>
            <a:r>
              <a:rPr lang="it-IT" sz="1200" dirty="0" err="1">
                <a:latin typeface="Simoncini Garamond"/>
              </a:rPr>
              <a:t>VII</a:t>
            </a:r>
            <a:r>
              <a:rPr lang="it-IT" sz="1200" dirty="0">
                <a:latin typeface="Simoncini Garamond"/>
              </a:rPr>
              <a:t> al </a:t>
            </a:r>
            <a:r>
              <a:rPr lang="it-IT" sz="1200" dirty="0" err="1">
                <a:latin typeface="Simoncini Garamond"/>
              </a:rPr>
              <a:t>IX</a:t>
            </a:r>
            <a:r>
              <a:rPr lang="it-IT" sz="1200" dirty="0">
                <a:latin typeface="Simoncini Garamond"/>
              </a:rPr>
              <a:t>.</a:t>
            </a:r>
          </a:p>
          <a:p>
            <a:pPr algn="just" defTabSz="914400" eaLnBrk="0" hangingPunct="0"/>
            <a:r>
              <a:rPr lang="it-IT" sz="1200" b="1" dirty="0">
                <a:latin typeface="Simoncini Garamond"/>
              </a:rPr>
              <a:t>Tratteggia, con colori diversi, </a:t>
            </a:r>
            <a:r>
              <a:rPr lang="it-IT" sz="1200" dirty="0">
                <a:latin typeface="Simoncini Garamond"/>
              </a:rPr>
              <a:t>la relativa estensione</a:t>
            </a:r>
            <a:r>
              <a:rPr lang="it-IT" sz="1200" b="1" dirty="0">
                <a:latin typeface="Simoncini Garamond"/>
              </a:rPr>
              <a:t>. Salva il tuo lavoro.</a:t>
            </a:r>
          </a:p>
          <a:p>
            <a:pPr algn="just" defTabSz="914400" eaLnBrk="0" hangingPunct="0"/>
            <a:r>
              <a:rPr lang="it-IT" sz="1200" b="1" dirty="0">
                <a:latin typeface="Simoncini Garamond"/>
              </a:rPr>
              <a:t>Scrivi un testo descrittivo </a:t>
            </a:r>
            <a:r>
              <a:rPr lang="it-IT" sz="1200" dirty="0">
                <a:latin typeface="Simoncini Garamond"/>
              </a:rPr>
              <a:t>del mondo estremo orientale che, attraverso la via della seta, entrava in contatto durante i secoli dal </a:t>
            </a:r>
            <a:r>
              <a:rPr lang="it-IT" sz="1200" dirty="0" err="1">
                <a:latin typeface="Simoncini Garamond"/>
              </a:rPr>
              <a:t>VII</a:t>
            </a:r>
            <a:r>
              <a:rPr lang="it-IT" sz="1200" dirty="0">
                <a:latin typeface="Simoncini Garamond"/>
              </a:rPr>
              <a:t> al X con il mondo medioevale dell’Occidente</a:t>
            </a:r>
            <a:r>
              <a:rPr lang="it-IT" sz="1200" b="1" dirty="0">
                <a:latin typeface="Simoncini Garamond"/>
              </a:rPr>
              <a:t>.</a:t>
            </a:r>
          </a:p>
          <a:p>
            <a:pPr algn="just" defTabSz="914400" eaLnBrk="0" hangingPunct="0"/>
            <a:r>
              <a:rPr lang="it-IT" sz="1200" b="1" dirty="0">
                <a:latin typeface="Simoncini Garamond"/>
              </a:rPr>
              <a:t>Invialo, </a:t>
            </a:r>
            <a:r>
              <a:rPr lang="it-IT" sz="1200" dirty="0">
                <a:latin typeface="Simoncini Garamond"/>
              </a:rPr>
              <a:t>corredato della carta che hai disegnato alla lavagna</a:t>
            </a:r>
            <a:r>
              <a:rPr lang="it-IT" sz="1200" b="1" dirty="0">
                <a:latin typeface="Simoncini Garamond"/>
              </a:rPr>
              <a:t>, all’indirizzo di posta </a:t>
            </a:r>
            <a:r>
              <a:rPr lang="it-IT" sz="1200" b="1" dirty="0" smtClean="0">
                <a:latin typeface="Simoncini Garamond"/>
              </a:rPr>
              <a:t>pilosu@calvino.ge.it</a:t>
            </a:r>
            <a:endParaRPr lang="it-IT" sz="1200" b="1" dirty="0">
              <a:latin typeface="Simoncini Garamond"/>
            </a:endParaRPr>
          </a:p>
          <a:p>
            <a:pPr algn="just" defTabSz="914400" eaLnBrk="0" hangingPunct="0"/>
            <a:endParaRPr lang="it-IT" sz="1200" b="1" dirty="0">
              <a:latin typeface="Simoncini Garamond"/>
            </a:endParaRPr>
          </a:p>
          <a:p>
            <a:pPr algn="just" defTabSz="914400" eaLnBrk="0" hangingPunct="0"/>
            <a:endParaRPr lang="it-IT" sz="1200" b="1" dirty="0">
              <a:latin typeface="Simoncini Garamond"/>
            </a:endParaRPr>
          </a:p>
          <a:p>
            <a:pPr algn="just" defTabSz="914400" eaLnBrk="0" hangingPunct="0"/>
            <a:r>
              <a:rPr lang="it-IT" sz="1200" b="1" dirty="0">
                <a:latin typeface="Simoncini Garamond"/>
              </a:rPr>
              <a:t> </a:t>
            </a:r>
          </a:p>
        </p:txBody>
      </p:sp>
      <p:sp>
        <p:nvSpPr>
          <p:cNvPr id="17419" name="CasellaDiTesto 19"/>
          <p:cNvSpPr txBox="1">
            <a:spLocks noChangeArrowheads="1"/>
          </p:cNvSpPr>
          <p:nvPr/>
        </p:nvSpPr>
        <p:spPr bwMode="auto">
          <a:xfrm>
            <a:off x="0" y="736600"/>
            <a:ext cx="2519363" cy="460375"/>
          </a:xfrm>
          <a:prstGeom prst="rect">
            <a:avLst/>
          </a:prstGeom>
          <a:solidFill>
            <a:srgbClr val="005E55"/>
          </a:solidFill>
          <a:ln w="9525">
            <a:noFill/>
            <a:miter lim="800000"/>
            <a:headEnd/>
            <a:tailEnd/>
          </a:ln>
        </p:spPr>
        <p:txBody>
          <a:bodyPr>
            <a:spAutoFit/>
          </a:bodyPr>
          <a:lstStyle/>
          <a:p>
            <a:r>
              <a:rPr lang="it-IT" sz="1200" b="1">
                <a:solidFill>
                  <a:schemeClr val="bg1"/>
                </a:solidFill>
                <a:latin typeface="Simoncini Garamond"/>
              </a:rPr>
              <a:t>L’impero cinese dei Tang e il medioevo Euroasiatico</a:t>
            </a:r>
          </a:p>
        </p:txBody>
      </p:sp>
      <p:sp>
        <p:nvSpPr>
          <p:cNvPr id="17420"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9</a:t>
            </a:r>
          </a:p>
        </p:txBody>
      </p:sp>
      <p:sp>
        <p:nvSpPr>
          <p:cNvPr id="17421"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16</a:t>
            </a:r>
          </a:p>
        </p:txBody>
      </p:sp>
      <p:sp>
        <p:nvSpPr>
          <p:cNvPr id="4" name="CasellaDiTesto 3"/>
          <p:cNvSpPr txBox="1"/>
          <p:nvPr/>
        </p:nvSpPr>
        <p:spPr>
          <a:xfrm>
            <a:off x="2519363" y="733425"/>
            <a:ext cx="6624637" cy="254000"/>
          </a:xfrm>
          <a:prstGeom prst="rect">
            <a:avLst/>
          </a:prstGeom>
          <a:noFill/>
        </p:spPr>
        <p:txBody>
          <a:bodyPr>
            <a:spAutoFit/>
          </a:bodyPr>
          <a:lstStyle/>
          <a:p>
            <a:pPr fontAlgn="auto">
              <a:spcBef>
                <a:spcPts val="0"/>
              </a:spcBef>
              <a:spcAft>
                <a:spcPts val="0"/>
              </a:spcAft>
              <a:defRPr/>
            </a:pPr>
            <a:endParaRPr lang="it-IT" sz="1050" dirty="0">
              <a:latin typeface="Simoncini Garamond"/>
            </a:endParaRPr>
          </a:p>
        </p:txBody>
      </p:sp>
      <p:pic>
        <p:nvPicPr>
          <p:cNvPr id="17423" name="Immagine 1"/>
          <p:cNvPicPr>
            <a:picLocks noChangeAspect="1"/>
          </p:cNvPicPr>
          <p:nvPr/>
        </p:nvPicPr>
        <p:blipFill>
          <a:blip r:embed="rId6"/>
          <a:srcRect/>
          <a:stretch>
            <a:fillRect/>
          </a:stretch>
        </p:blipFill>
        <p:spPr bwMode="auto">
          <a:xfrm>
            <a:off x="3330575" y="758825"/>
            <a:ext cx="5297488" cy="3178175"/>
          </a:xfrm>
          <a:prstGeom prst="rect">
            <a:avLst/>
          </a:prstGeom>
          <a:noFill/>
          <a:ln w="9525">
            <a:solidFill>
              <a:schemeClr val="tx1"/>
            </a:solidFill>
            <a:miter lim="800000"/>
            <a:headEnd/>
            <a:tailEnd/>
          </a:ln>
        </p:spPr>
      </p:pic>
      <p:pic>
        <p:nvPicPr>
          <p:cNvPr id="17424" name="Picture 23"/>
          <p:cNvPicPr>
            <a:picLocks noChangeAspect="1" noChangeArrowheads="1"/>
          </p:cNvPicPr>
          <p:nvPr/>
        </p:nvPicPr>
        <p:blipFill>
          <a:blip r:embed="rId7"/>
          <a:srcRect/>
          <a:stretch>
            <a:fillRect/>
          </a:stretch>
        </p:blipFill>
        <p:spPr bwMode="auto">
          <a:xfrm>
            <a:off x="84138" y="5505450"/>
            <a:ext cx="742950" cy="647700"/>
          </a:xfrm>
          <a:prstGeom prst="rect">
            <a:avLst/>
          </a:prstGeom>
          <a:noFill/>
          <a:ln w="9525">
            <a:noFill/>
            <a:miter lim="800000"/>
            <a:headEnd/>
            <a:tailEnd/>
          </a:ln>
        </p:spPr>
      </p:pic>
      <p:pic>
        <p:nvPicPr>
          <p:cNvPr id="17425" name="Picture 21"/>
          <p:cNvPicPr>
            <a:picLocks noChangeAspect="1" noChangeArrowheads="1"/>
          </p:cNvPicPr>
          <p:nvPr/>
        </p:nvPicPr>
        <p:blipFill>
          <a:blip r:embed="rId8"/>
          <a:srcRect/>
          <a:stretch>
            <a:fillRect/>
          </a:stretch>
        </p:blipFill>
        <p:spPr bwMode="auto">
          <a:xfrm>
            <a:off x="1665288" y="5370513"/>
            <a:ext cx="67945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18436" name="CasellaDiTesto 23"/>
          <p:cNvSpPr txBox="1">
            <a:spLocks noChangeArrowheads="1"/>
          </p:cNvSpPr>
          <p:nvPr/>
        </p:nvSpPr>
        <p:spPr bwMode="auto">
          <a:xfrm>
            <a:off x="0" y="1212850"/>
            <a:ext cx="2519363" cy="5060950"/>
          </a:xfrm>
          <a:prstGeom prst="rect">
            <a:avLst/>
          </a:prstGeom>
          <a:solidFill>
            <a:srgbClr val="4B5B5C">
              <a:alpha val="20000"/>
            </a:srgbClr>
          </a:solid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Competenze 1-5-7</a:t>
            </a: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p>
          <a:p>
            <a:pPr defTabSz="914400">
              <a:spcAft>
                <a:spcPts val="200"/>
              </a:spcAft>
              <a:buFontTx/>
              <a:buChar char="-"/>
            </a:pPr>
            <a:r>
              <a:rPr lang="it-IT" sz="1400">
                <a:latin typeface="Simoncini Garamond"/>
                <a:ea typeface="MS PGothic" pitchFamily="34" charset="-128"/>
                <a:cs typeface="Simoncini Garamond"/>
              </a:rPr>
              <a:t> usare gli strumenti della storia sapendo operare con le strutture e le concettualizzazioni  del pensiero spazio-temporale</a:t>
            </a:r>
          </a:p>
          <a:p>
            <a:pPr defTabSz="914400">
              <a:spcAft>
                <a:spcPts val="200"/>
              </a:spcAft>
              <a:buFontTx/>
              <a:buChar char="-"/>
            </a:pPr>
            <a:r>
              <a:rPr lang="it-IT" sz="1400">
                <a:latin typeface="Simoncini Garamond"/>
                <a:ea typeface="MS PGothic" pitchFamily="34" charset="-128"/>
                <a:cs typeface="Simoncini Garamond"/>
              </a:rPr>
              <a:t> scoprire la dimensione storica del mondo attuale</a:t>
            </a:r>
          </a:p>
          <a:p>
            <a:pPr defTabSz="914400">
              <a:spcAft>
                <a:spcPts val="200"/>
              </a:spcAft>
              <a:buFontTx/>
              <a:buChar char="-"/>
            </a:pPr>
            <a:r>
              <a:rPr lang="it-IT" sz="1400">
                <a:latin typeface="Simoncini Garamond"/>
                <a:ea typeface="MS PGothic" pitchFamily="34" charset="-128"/>
                <a:cs typeface="Simoncini Garamond"/>
              </a:rPr>
              <a:t> comprendere la trama di relazioni del mondo  antico attraverso diverse scale di osservazione e di rappresentazione</a:t>
            </a:r>
          </a:p>
          <a:p>
            <a:pPr defTabSz="914400">
              <a:spcAft>
                <a:spcPts val="200"/>
              </a:spcAft>
              <a:buFontTx/>
              <a:buChar char="-"/>
            </a:pPr>
            <a:endParaRPr lang="it-IT" sz="1400">
              <a:latin typeface="Simoncini Garamond"/>
              <a:ea typeface="MS PGothic" pitchFamily="34" charset="-128"/>
              <a:cs typeface="Simoncini Garamond"/>
            </a:endParaRPr>
          </a:p>
          <a:p>
            <a:pPr defTabSz="914400">
              <a:buFontTx/>
              <a:buChar char="-"/>
            </a:pPr>
            <a:endParaRPr lang="it-IT" sz="1400">
              <a:latin typeface="Simoncini Garamond"/>
              <a:ea typeface="MS PGothic" pitchFamily="34" charset="-128"/>
              <a:cs typeface="Simoncini Garamond"/>
            </a:endParaRPr>
          </a:p>
          <a:p>
            <a:pPr defTabSz="914400"/>
            <a:r>
              <a:rPr lang="it-IT" sz="1400">
                <a:latin typeface="Simoncini Garamond"/>
                <a:ea typeface="MS PGothic" pitchFamily="34" charset="-128"/>
                <a:cs typeface="Simoncini Garamond"/>
              </a:rPr>
              <a:t> </a:t>
            </a:r>
          </a:p>
          <a:p>
            <a:pPr defTabSz="914400"/>
            <a:endParaRPr lang="it-IT" sz="1400">
              <a:latin typeface="Simoncini Garamond"/>
              <a:ea typeface="MS PGothic" pitchFamily="34" charset="-128"/>
              <a:cs typeface="Simoncini Garamond"/>
            </a:endParaRPr>
          </a:p>
        </p:txBody>
      </p:sp>
      <p:sp>
        <p:nvSpPr>
          <p:cNvPr id="18437" name="Line 2"/>
          <p:cNvSpPr>
            <a:spLocks noChangeShapeType="1"/>
          </p:cNvSpPr>
          <p:nvPr/>
        </p:nvSpPr>
        <p:spPr bwMode="auto">
          <a:xfrm flipV="1">
            <a:off x="2519363" y="398463"/>
            <a:ext cx="0" cy="5902325"/>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8440" name="Titolo 1"/>
          <p:cNvSpPr>
            <a:spLocks noGrp="1"/>
          </p:cNvSpPr>
          <p:nvPr>
            <p:ph type="ctrTitle"/>
          </p:nvPr>
        </p:nvSpPr>
        <p:spPr>
          <a:xfrm>
            <a:off x="2519363" y="0"/>
            <a:ext cx="6624637" cy="720725"/>
          </a:xfrm>
        </p:spPr>
        <p:txBody>
          <a:bodyPr/>
          <a:lstStyle/>
          <a:p>
            <a:pPr algn="l" eaLnBrk="1" hangingPunct="1"/>
            <a:r>
              <a:rPr lang="it-IT" sz="2000" b="1" smtClean="0">
                <a:latin typeface="Simoncini Garamond"/>
                <a:ea typeface="MetaPlusBlack"/>
                <a:cs typeface="MetaPlusBlack"/>
              </a:rPr>
              <a:t>L’epoca dei Grandi Imperi in India</a:t>
            </a:r>
          </a:p>
        </p:txBody>
      </p:sp>
      <p:sp>
        <p:nvSpPr>
          <p:cNvPr id="18441"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18442" name="Titolo 1"/>
          <p:cNvSpPr txBox="1">
            <a:spLocks/>
          </p:cNvSpPr>
          <p:nvPr/>
        </p:nvSpPr>
        <p:spPr bwMode="auto">
          <a:xfrm>
            <a:off x="2519363" y="4648200"/>
            <a:ext cx="6472237" cy="1625600"/>
          </a:xfrm>
          <a:prstGeom prst="rect">
            <a:avLst/>
          </a:prstGeom>
          <a:noFill/>
          <a:ln w="9525">
            <a:noFill/>
            <a:miter lim="800000"/>
            <a:headEnd/>
            <a:tailEnd/>
          </a:ln>
        </p:spPr>
        <p:txBody>
          <a:bodyPr/>
          <a:lstStyle/>
          <a:p>
            <a:pPr algn="just" defTabSz="914400" eaLnBrk="0" hangingPunct="0"/>
            <a:r>
              <a:rPr lang="it-IT" sz="1200" b="1" dirty="0">
                <a:latin typeface="Simoncini Garamond"/>
              </a:rPr>
              <a:t>Legg</a:t>
            </a:r>
            <a:r>
              <a:rPr lang="it-IT" sz="1200" dirty="0">
                <a:latin typeface="Simoncini Garamond"/>
              </a:rPr>
              <a:t>i la </a:t>
            </a:r>
            <a:r>
              <a:rPr lang="it-IT" sz="1200" b="1" dirty="0">
                <a:latin typeface="Simoncini Garamond"/>
                <a:hlinkClick r:id="rId2"/>
              </a:rPr>
              <a:t>storia dell’organizzazione politica e militare </a:t>
            </a:r>
            <a:r>
              <a:rPr lang="it-IT" sz="1200" dirty="0">
                <a:latin typeface="Simoncini Garamond"/>
              </a:rPr>
              <a:t>che  governò sulla penisola indiana  durante i secoli IV-VI.</a:t>
            </a:r>
          </a:p>
          <a:p>
            <a:pPr algn="just" defTabSz="914400" eaLnBrk="0" hangingPunct="0"/>
            <a:r>
              <a:rPr lang="it-IT" sz="1200" b="1" dirty="0">
                <a:latin typeface="Simoncini Garamond"/>
              </a:rPr>
              <a:t>Leggi </a:t>
            </a:r>
            <a:r>
              <a:rPr lang="it-IT" sz="1200" dirty="0">
                <a:latin typeface="Simoncini Garamond"/>
              </a:rPr>
              <a:t>anche questo </a:t>
            </a:r>
            <a:r>
              <a:rPr lang="it-IT" sz="1200" b="1" dirty="0">
                <a:latin typeface="Simoncini Garamond"/>
                <a:hlinkClick r:id="rId3"/>
              </a:rPr>
              <a:t>approfondimento dell’epoca </a:t>
            </a:r>
            <a:r>
              <a:rPr lang="it-IT" sz="1200" b="1" dirty="0" err="1">
                <a:latin typeface="Simoncini Garamond"/>
                <a:hlinkClick r:id="rId3"/>
              </a:rPr>
              <a:t>Gupta</a:t>
            </a:r>
            <a:r>
              <a:rPr lang="it-IT" sz="1200" b="1" dirty="0">
                <a:latin typeface="Simoncini Garamond"/>
              </a:rPr>
              <a:t> </a:t>
            </a:r>
            <a:r>
              <a:rPr lang="it-IT" sz="1200" dirty="0">
                <a:latin typeface="Simoncini Garamond"/>
              </a:rPr>
              <a:t>che offre una guida  turistica dell’India.</a:t>
            </a:r>
          </a:p>
          <a:p>
            <a:pPr algn="just" defTabSz="914400" eaLnBrk="0" hangingPunct="0"/>
            <a:endParaRPr lang="it-IT" sz="1200" dirty="0">
              <a:latin typeface="Simoncini Garamond"/>
            </a:endParaRPr>
          </a:p>
          <a:p>
            <a:pPr algn="just" defTabSz="914400" eaLnBrk="0" hangingPunct="0"/>
            <a:r>
              <a:rPr lang="it-IT" sz="1200" b="1" dirty="0" smtClean="0">
                <a:latin typeface="Simoncini Garamond"/>
              </a:rPr>
              <a:t>Costruisci </a:t>
            </a:r>
            <a:r>
              <a:rPr lang="it-IT" sz="1200" b="1" dirty="0">
                <a:latin typeface="Simoncini Garamond"/>
              </a:rPr>
              <a:t>una  linea del tempo, </a:t>
            </a:r>
            <a:r>
              <a:rPr lang="it-IT" sz="1200" dirty="0">
                <a:latin typeface="Simoncini Garamond"/>
              </a:rPr>
              <a:t>corredata di immagini e didascalie, sulla storia dell’impero </a:t>
            </a:r>
            <a:r>
              <a:rPr lang="it-IT" sz="1200" dirty="0" err="1">
                <a:latin typeface="Simoncini Garamond"/>
              </a:rPr>
              <a:t>Gupta</a:t>
            </a:r>
            <a:r>
              <a:rPr lang="it-IT" sz="1200" dirty="0">
                <a:latin typeface="Simoncini Garamond"/>
              </a:rPr>
              <a:t> durante i secoli dal </a:t>
            </a:r>
            <a:r>
              <a:rPr lang="it-IT" sz="1200" dirty="0" err="1">
                <a:latin typeface="Simoncini Garamond"/>
              </a:rPr>
              <a:t>IV</a:t>
            </a:r>
            <a:r>
              <a:rPr lang="it-IT" sz="1200" dirty="0">
                <a:latin typeface="Simoncini Garamond"/>
              </a:rPr>
              <a:t> al </a:t>
            </a:r>
            <a:r>
              <a:rPr lang="it-IT" sz="1200" dirty="0" err="1">
                <a:latin typeface="Simoncini Garamond"/>
              </a:rPr>
              <a:t>VI</a:t>
            </a:r>
            <a:r>
              <a:rPr lang="it-IT" sz="1200" dirty="0">
                <a:latin typeface="Simoncini Garamond"/>
              </a:rPr>
              <a:t>.</a:t>
            </a:r>
          </a:p>
          <a:p>
            <a:pPr algn="just" defTabSz="914400" eaLnBrk="0" hangingPunct="0"/>
            <a:r>
              <a:rPr lang="it-IT" sz="1200" b="1" dirty="0">
                <a:latin typeface="Simoncini Garamond"/>
              </a:rPr>
              <a:t>Invia la </a:t>
            </a:r>
            <a:r>
              <a:rPr lang="it-IT" sz="1200" b="1" dirty="0" err="1">
                <a:latin typeface="Simoncini Garamond"/>
              </a:rPr>
              <a:t>timeline</a:t>
            </a:r>
            <a:r>
              <a:rPr lang="it-IT" sz="1200" b="1" dirty="0">
                <a:latin typeface="Simoncini Garamond"/>
              </a:rPr>
              <a:t> </a:t>
            </a:r>
            <a:r>
              <a:rPr lang="it-IT" sz="1200" dirty="0">
                <a:latin typeface="Simoncini Garamond"/>
              </a:rPr>
              <a:t>all’indirizzo </a:t>
            </a:r>
            <a:r>
              <a:rPr lang="it-IT" sz="1200" dirty="0" smtClean="0">
                <a:latin typeface="Simoncini Garamond"/>
              </a:rPr>
              <a:t>pilosu@calvino.ge.it</a:t>
            </a:r>
            <a:endParaRPr lang="it-IT" sz="1200" dirty="0">
              <a:latin typeface="Simoncini Garamond"/>
              <a:hlinkClick r:id="rId2"/>
            </a:endParaRPr>
          </a:p>
        </p:txBody>
      </p:sp>
      <p:sp>
        <p:nvSpPr>
          <p:cNvPr id="18443" name="CasellaDiTesto 19"/>
          <p:cNvSpPr txBox="1">
            <a:spLocks noChangeArrowheads="1"/>
          </p:cNvSpPr>
          <p:nvPr/>
        </p:nvSpPr>
        <p:spPr bwMode="auto">
          <a:xfrm>
            <a:off x="0" y="720725"/>
            <a:ext cx="2519363" cy="492125"/>
          </a:xfrm>
          <a:prstGeom prst="rect">
            <a:avLst/>
          </a:prstGeom>
          <a:solidFill>
            <a:srgbClr val="005E55"/>
          </a:solidFill>
          <a:ln w="9525">
            <a:noFill/>
            <a:miter lim="800000"/>
            <a:headEnd/>
            <a:tailEnd/>
          </a:ln>
        </p:spPr>
        <p:txBody>
          <a:bodyPr>
            <a:spAutoFit/>
          </a:bodyPr>
          <a:lstStyle/>
          <a:p>
            <a:r>
              <a:rPr lang="it-IT" sz="1200" b="1">
                <a:solidFill>
                  <a:schemeClr val="bg1"/>
                </a:solidFill>
                <a:latin typeface="Simoncini Garamond"/>
              </a:rPr>
              <a:t>L’impero Gupta e l’età aurea della storia indiana antica</a:t>
            </a:r>
            <a:r>
              <a:rPr lang="it-IT" sz="1400" b="1">
                <a:solidFill>
                  <a:schemeClr val="bg1"/>
                </a:solidFill>
                <a:latin typeface="Simoncini Garamond"/>
              </a:rPr>
              <a:t>.</a:t>
            </a:r>
            <a:r>
              <a:rPr lang="it-IT" sz="1400">
                <a:solidFill>
                  <a:schemeClr val="bg1"/>
                </a:solidFill>
                <a:latin typeface="Simoncini Garamond"/>
              </a:rPr>
              <a:t> </a:t>
            </a:r>
          </a:p>
        </p:txBody>
      </p:sp>
      <p:sp>
        <p:nvSpPr>
          <p:cNvPr id="18444"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9</a:t>
            </a:r>
          </a:p>
        </p:txBody>
      </p:sp>
      <p:sp>
        <p:nvSpPr>
          <p:cNvPr id="18445"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17</a:t>
            </a:r>
          </a:p>
        </p:txBody>
      </p:sp>
      <p:sp>
        <p:nvSpPr>
          <p:cNvPr id="4" name="CasellaDiTesto 3"/>
          <p:cNvSpPr txBox="1"/>
          <p:nvPr/>
        </p:nvSpPr>
        <p:spPr>
          <a:xfrm>
            <a:off x="2519363" y="733425"/>
            <a:ext cx="6624637" cy="254000"/>
          </a:xfrm>
          <a:prstGeom prst="rect">
            <a:avLst/>
          </a:prstGeom>
          <a:noFill/>
        </p:spPr>
        <p:txBody>
          <a:bodyPr>
            <a:spAutoFit/>
          </a:bodyPr>
          <a:lstStyle/>
          <a:p>
            <a:pPr fontAlgn="auto">
              <a:spcBef>
                <a:spcPts val="0"/>
              </a:spcBef>
              <a:spcAft>
                <a:spcPts val="0"/>
              </a:spcAft>
              <a:defRPr/>
            </a:pPr>
            <a:endParaRPr lang="it-IT" sz="1050" dirty="0">
              <a:latin typeface="Simoncini Garamond"/>
            </a:endParaRPr>
          </a:p>
        </p:txBody>
      </p:sp>
      <p:pic>
        <p:nvPicPr>
          <p:cNvPr id="18447" name="Immagine 1"/>
          <p:cNvPicPr>
            <a:picLocks noChangeAspect="1"/>
          </p:cNvPicPr>
          <p:nvPr/>
        </p:nvPicPr>
        <p:blipFill>
          <a:blip r:embed="rId4"/>
          <a:srcRect/>
          <a:stretch>
            <a:fillRect/>
          </a:stretch>
        </p:blipFill>
        <p:spPr bwMode="auto">
          <a:xfrm>
            <a:off x="3616325" y="795338"/>
            <a:ext cx="4432300" cy="3848100"/>
          </a:xfrm>
          <a:prstGeom prst="rect">
            <a:avLst/>
          </a:prstGeom>
          <a:noFill/>
          <a:ln w="9525">
            <a:solidFill>
              <a:schemeClr val="tx1"/>
            </a:solidFill>
            <a:miter lim="800000"/>
            <a:headEnd/>
            <a:tailEnd/>
          </a:ln>
        </p:spPr>
      </p:pic>
      <p:pic>
        <p:nvPicPr>
          <p:cNvPr id="18448" name="Picture 21"/>
          <p:cNvPicPr>
            <a:picLocks noChangeAspect="1" noChangeArrowheads="1"/>
          </p:cNvPicPr>
          <p:nvPr/>
        </p:nvPicPr>
        <p:blipFill>
          <a:blip r:embed="rId5"/>
          <a:srcRect/>
          <a:stretch>
            <a:fillRect/>
          </a:stretch>
        </p:blipFill>
        <p:spPr bwMode="auto">
          <a:xfrm>
            <a:off x="1665288" y="5370513"/>
            <a:ext cx="67945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5" descr="viaggio-online"/>
          <p:cNvPicPr>
            <a:picLocks noChangeAspect="1" noChangeArrowheads="1"/>
          </p:cNvPicPr>
          <p:nvPr/>
        </p:nvPicPr>
        <p:blipFill>
          <a:blip r:embed="rId2"/>
          <a:srcRect/>
          <a:stretch>
            <a:fillRect/>
          </a:stretch>
        </p:blipFill>
        <p:spPr bwMode="auto">
          <a:xfrm>
            <a:off x="0" y="733425"/>
            <a:ext cx="9144000" cy="5567363"/>
          </a:xfrm>
          <a:prstGeom prst="rect">
            <a:avLst/>
          </a:prstGeom>
          <a:noFill/>
          <a:ln w="9525">
            <a:noFill/>
            <a:miter lim="800000"/>
            <a:headEnd/>
            <a:tailEnd/>
          </a:ln>
        </p:spPr>
      </p:pic>
      <p:sp>
        <p:nvSpPr>
          <p:cNvPr id="19459" name="Rectangle 16"/>
          <p:cNvSpPr>
            <a:spLocks noChangeArrowheads="1"/>
          </p:cNvSpPr>
          <p:nvPr/>
        </p:nvSpPr>
        <p:spPr bwMode="auto">
          <a:xfrm>
            <a:off x="0" y="733425"/>
            <a:ext cx="9144000" cy="5567363"/>
          </a:xfrm>
          <a:prstGeom prst="rect">
            <a:avLst/>
          </a:prstGeom>
          <a:solidFill>
            <a:schemeClr val="bg1">
              <a:alpha val="74117"/>
            </a:schemeClr>
          </a:solidFill>
          <a:ln w="9525">
            <a:solidFill>
              <a:schemeClr val="tx1"/>
            </a:solidFill>
            <a:miter lim="800000"/>
            <a:headEnd/>
            <a:tailEnd/>
          </a:ln>
        </p:spPr>
        <p:txBody>
          <a:bodyPr wrap="none" anchor="ctr"/>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9462" name="Titolo 1"/>
          <p:cNvSpPr>
            <a:spLocks noGrp="1"/>
          </p:cNvSpPr>
          <p:nvPr>
            <p:ph type="ctrTitle"/>
          </p:nvPr>
        </p:nvSpPr>
        <p:spPr>
          <a:xfrm>
            <a:off x="2519363" y="-57150"/>
            <a:ext cx="6624637" cy="777875"/>
          </a:xfrm>
        </p:spPr>
        <p:txBody>
          <a:bodyPr/>
          <a:lstStyle/>
          <a:p>
            <a:pPr algn="l" eaLnBrk="1" hangingPunct="1"/>
            <a:r>
              <a:rPr lang="it-IT" sz="2400" b="1" smtClean="0">
                <a:latin typeface="Simoncini Garamond"/>
                <a:ea typeface="MetaPlusBlack"/>
                <a:cs typeface="MetaPlusBlack"/>
              </a:rPr>
              <a:t>Ritorniamo al presente</a:t>
            </a:r>
          </a:p>
        </p:txBody>
      </p:sp>
      <p:sp>
        <p:nvSpPr>
          <p:cNvPr id="19463"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19464" name="Segnaposto contenuto 2"/>
          <p:cNvSpPr txBox="1">
            <a:spLocks/>
          </p:cNvSpPr>
          <p:nvPr/>
        </p:nvSpPr>
        <p:spPr bwMode="auto">
          <a:xfrm>
            <a:off x="0" y="1643063"/>
            <a:ext cx="9144000" cy="4657725"/>
          </a:xfrm>
          <a:prstGeom prst="rect">
            <a:avLst/>
          </a:prstGeom>
          <a:solidFill>
            <a:srgbClr val="96C661">
              <a:alpha val="10196"/>
            </a:srgbClr>
          </a:solidFill>
          <a:ln w="9525">
            <a:noFill/>
            <a:miter lim="800000"/>
            <a:headEnd/>
            <a:tailEnd/>
          </a:ln>
        </p:spPr>
        <p:txBody>
          <a:bodyPr/>
          <a:lstStyle/>
          <a:p>
            <a:pPr marL="593725" lvl="2" defTabSz="914400">
              <a:spcBef>
                <a:spcPct val="20000"/>
              </a:spcBef>
              <a:buClr>
                <a:srgbClr val="8CADAE"/>
              </a:buClr>
              <a:buSzPct val="75000"/>
            </a:pPr>
            <a:r>
              <a:rPr lang="it-IT" sz="2000">
                <a:latin typeface="Simoncini Garamond"/>
                <a:ea typeface="Verdana" pitchFamily="34" charset="0"/>
                <a:cs typeface="Simoncini Garamond"/>
              </a:rPr>
              <a:t>Le domande che ti guideranno sono le seguenti:</a:t>
            </a:r>
          </a:p>
          <a:p>
            <a:pPr marL="593725" lvl="2" defTabSz="914400">
              <a:spcBef>
                <a:spcPct val="20000"/>
              </a:spcBef>
              <a:buClr>
                <a:srgbClr val="8CADAE"/>
              </a:buClr>
              <a:buSzPct val="75000"/>
            </a:pPr>
            <a:endParaRPr lang="it-IT" sz="2000">
              <a:latin typeface="Simoncini Garamond"/>
              <a:ea typeface="Verdana" pitchFamily="34" charset="0"/>
              <a:cs typeface="Simoncini Garamond"/>
            </a:endParaRPr>
          </a:p>
          <a:p>
            <a:pPr marL="593725" lvl="2" defTabSz="914400">
              <a:spcBef>
                <a:spcPct val="20000"/>
              </a:spcBef>
              <a:buClr>
                <a:srgbClr val="8CADAE"/>
              </a:buClr>
              <a:buSzPct val="75000"/>
              <a:buFont typeface="Arial" pitchFamily="34" charset="0"/>
              <a:buChar char="•"/>
            </a:pPr>
            <a:r>
              <a:rPr lang="it-IT" sz="2000">
                <a:latin typeface="Simoncini Garamond"/>
                <a:ea typeface="Verdana" pitchFamily="34" charset="0"/>
                <a:cs typeface="Simoncini Garamond"/>
              </a:rPr>
              <a:t> In quale senso possiamo parlare oggi di imperi? </a:t>
            </a:r>
          </a:p>
          <a:p>
            <a:pPr marL="593725" lvl="2" defTabSz="914400">
              <a:spcBef>
                <a:spcPct val="20000"/>
              </a:spcBef>
              <a:buClr>
                <a:srgbClr val="8CADAE"/>
              </a:buClr>
              <a:buSzPct val="75000"/>
              <a:buFont typeface="Arial" pitchFamily="34" charset="0"/>
              <a:buChar char="•"/>
            </a:pPr>
            <a:endParaRPr lang="it-IT" sz="2000">
              <a:latin typeface="Simoncini Garamond"/>
              <a:ea typeface="Verdana" pitchFamily="34" charset="0"/>
              <a:cs typeface="Simoncini Garamond"/>
            </a:endParaRPr>
          </a:p>
          <a:p>
            <a:pPr marL="593725" lvl="2" defTabSz="914400">
              <a:spcBef>
                <a:spcPct val="20000"/>
              </a:spcBef>
              <a:buClr>
                <a:srgbClr val="8CADAE"/>
              </a:buClr>
              <a:buSzPct val="75000"/>
              <a:buFont typeface="Arial" pitchFamily="34" charset="0"/>
              <a:buChar char="•"/>
            </a:pPr>
            <a:r>
              <a:rPr lang="it-IT" sz="2000">
                <a:latin typeface="Simoncini Garamond"/>
                <a:ea typeface="Verdana" pitchFamily="34" charset="0"/>
                <a:cs typeface="Simoncini Garamond"/>
              </a:rPr>
              <a:t> Quali sono i modelli economico-politici che si contendono la supremazia nel mondo di oggi?</a:t>
            </a:r>
          </a:p>
          <a:p>
            <a:pPr marL="593725" lvl="2" defTabSz="914400">
              <a:spcBef>
                <a:spcPct val="20000"/>
              </a:spcBef>
              <a:buClr>
                <a:srgbClr val="8CADAE"/>
              </a:buClr>
              <a:buSzPct val="75000"/>
              <a:buFont typeface="Arial" pitchFamily="34" charset="0"/>
              <a:buChar char="•"/>
            </a:pPr>
            <a:endParaRPr lang="it-IT" sz="2000">
              <a:latin typeface="Simoncini Garamond"/>
              <a:ea typeface="Verdana" pitchFamily="34" charset="0"/>
              <a:cs typeface="Simoncini Garamond"/>
            </a:endParaRPr>
          </a:p>
          <a:p>
            <a:pPr marL="593725" lvl="2" defTabSz="914400">
              <a:spcBef>
                <a:spcPct val="20000"/>
              </a:spcBef>
              <a:buClr>
                <a:srgbClr val="8CADAE"/>
              </a:buClr>
              <a:buSzPct val="75000"/>
              <a:buFont typeface="Arial" pitchFamily="34" charset="0"/>
              <a:buChar char="•"/>
            </a:pPr>
            <a:r>
              <a:rPr lang="it-IT" sz="2000">
                <a:latin typeface="Simoncini Garamond"/>
                <a:ea typeface="Verdana" pitchFamily="34" charset="0"/>
                <a:cs typeface="Simoncini Garamond"/>
              </a:rPr>
              <a:t> Quali sono le principali aree geografiche nelle quali si gioca il confronto per la supremazia nel mondo di oggi?</a:t>
            </a:r>
          </a:p>
          <a:p>
            <a:pPr marL="593725" lvl="2" defTabSz="914400">
              <a:spcBef>
                <a:spcPct val="20000"/>
              </a:spcBef>
              <a:buClr>
                <a:srgbClr val="8CADAE"/>
              </a:buClr>
              <a:buSzPct val="75000"/>
              <a:buFont typeface="Arial" pitchFamily="34" charset="0"/>
              <a:buChar char="•"/>
            </a:pPr>
            <a:endParaRPr lang="it-IT" sz="2000">
              <a:latin typeface="Simoncini Garamond"/>
              <a:ea typeface="Verdana" pitchFamily="34" charset="0"/>
              <a:cs typeface="Simoncini Garamond"/>
            </a:endParaRPr>
          </a:p>
          <a:p>
            <a:pPr marL="593725" lvl="2" defTabSz="914400">
              <a:spcBef>
                <a:spcPct val="20000"/>
              </a:spcBef>
              <a:buClr>
                <a:srgbClr val="8CADAE"/>
              </a:buClr>
              <a:buSzPct val="75000"/>
              <a:buFont typeface="Arial" pitchFamily="34" charset="0"/>
              <a:buChar char="•"/>
            </a:pPr>
            <a:endParaRPr lang="it-IT" sz="2000">
              <a:latin typeface="Simoncini Garamond"/>
              <a:ea typeface="Verdana" pitchFamily="34" charset="0"/>
              <a:cs typeface="Simoncini Garamond"/>
            </a:endParaRPr>
          </a:p>
        </p:txBody>
      </p:sp>
      <p:sp>
        <p:nvSpPr>
          <p:cNvPr id="19465" name="CasellaDiTesto 19"/>
          <p:cNvSpPr txBox="1">
            <a:spLocks noChangeArrowheads="1"/>
          </p:cNvSpPr>
          <p:nvPr/>
        </p:nvSpPr>
        <p:spPr bwMode="auto">
          <a:xfrm>
            <a:off x="0" y="720725"/>
            <a:ext cx="9144000" cy="860425"/>
          </a:xfrm>
          <a:prstGeom prst="rect">
            <a:avLst/>
          </a:prstGeom>
          <a:noFill/>
          <a:ln w="9525">
            <a:noFill/>
            <a:miter lim="800000"/>
            <a:headEnd/>
            <a:tailEnd/>
          </a:ln>
        </p:spPr>
        <p:txBody>
          <a:bodyPr>
            <a:spAutoFit/>
          </a:bodyPr>
          <a:lstStyle/>
          <a:p>
            <a:r>
              <a:rPr lang="it-IT" sz="1600">
                <a:solidFill>
                  <a:srgbClr val="A31530"/>
                </a:solidFill>
                <a:latin typeface="Simoncini Garamond"/>
              </a:rPr>
              <a:t>Le nostre ricerche, le attività, le domande per la verifica dei tuoi apprendimenti si rivolgono, in questa sezione, di nuovo al presente. Ti viene richiesta l’osservazione e la riflessione sugli imperi nel mondo contemporaneo, in particolare sulle implicazioni economiche e politiche ad essi legate</a:t>
            </a:r>
            <a:r>
              <a:rPr lang="it-IT">
                <a:solidFill>
                  <a:srgbClr val="A31530"/>
                </a:solidFill>
                <a:latin typeface="Calibri" pitchFamily="34" charset="0"/>
              </a:rPr>
              <a:t>.</a:t>
            </a:r>
          </a:p>
        </p:txBody>
      </p:sp>
      <p:sp>
        <p:nvSpPr>
          <p:cNvPr id="19466" name="CasellaDiTesto 10"/>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9</a:t>
            </a:r>
          </a:p>
        </p:txBody>
      </p:sp>
      <p:sp>
        <p:nvSpPr>
          <p:cNvPr id="14" name="Connettore 13"/>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8" name="Unisci 17"/>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19469" name="CasellaDiTesto 20"/>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18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20484" name="CasellaDiTesto 23"/>
          <p:cNvSpPr txBox="1">
            <a:spLocks noChangeArrowheads="1"/>
          </p:cNvSpPr>
          <p:nvPr/>
        </p:nvSpPr>
        <p:spPr bwMode="auto">
          <a:xfrm>
            <a:off x="0" y="1458913"/>
            <a:ext cx="2519363" cy="4841875"/>
          </a:xfrm>
          <a:prstGeom prst="rect">
            <a:avLst/>
          </a:prstGeom>
          <a:solidFill>
            <a:srgbClr val="4B5B5C">
              <a:alpha val="20000"/>
            </a:srgbClr>
          </a:solid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Competenza 6-7</a:t>
            </a:r>
            <a:endParaRPr lang="it-IT" sz="1600">
              <a:solidFill>
                <a:srgbClr val="FF0000"/>
              </a:solidFill>
              <a:latin typeface="Simoncini Garamond"/>
              <a:ea typeface="MS PGothic" pitchFamily="34" charset="-128"/>
              <a:cs typeface="Simoncini Garamond"/>
            </a:endParaRP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p>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 conoscere le caratteristiche e  le strutture geo-economiche del mondo contemporaneo</a:t>
            </a:r>
          </a:p>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 comprendere la trama delle relazioni geografiche, economiche, sociali, politiche, culturali, nella quale si è inseriti.</a:t>
            </a:r>
          </a:p>
          <a:p>
            <a:pPr defTabSz="914400" eaLnBrk="0" hangingPunct="0">
              <a:spcBef>
                <a:spcPct val="20000"/>
              </a:spcBef>
              <a:spcAft>
                <a:spcPts val="1000"/>
              </a:spcAft>
              <a:buClr>
                <a:schemeClr val="accent1"/>
              </a:buClr>
              <a:buSzPct val="85000"/>
              <a:buFontTx/>
              <a:buChar char="-"/>
            </a:pPr>
            <a:endParaRPr lang="it-IT">
              <a:latin typeface="Simoncini Garamond"/>
              <a:ea typeface="MS PGothic" pitchFamily="34" charset="-128"/>
              <a:cs typeface="Simoncini Garamond"/>
            </a:endParaRPr>
          </a:p>
        </p:txBody>
      </p:sp>
      <p:sp>
        <p:nvSpPr>
          <p:cNvPr id="20485" name="Line 2"/>
          <p:cNvSpPr>
            <a:spLocks noChangeShapeType="1"/>
          </p:cNvSpPr>
          <p:nvPr/>
        </p:nvSpPr>
        <p:spPr bwMode="auto">
          <a:xfrm flipV="1">
            <a:off x="2519363" y="398463"/>
            <a:ext cx="0" cy="5902325"/>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20488" name="Titolo 1"/>
          <p:cNvSpPr>
            <a:spLocks noGrp="1"/>
          </p:cNvSpPr>
          <p:nvPr>
            <p:ph type="ctrTitle"/>
          </p:nvPr>
        </p:nvSpPr>
        <p:spPr>
          <a:xfrm>
            <a:off x="2519363" y="0"/>
            <a:ext cx="6624637" cy="720725"/>
          </a:xfrm>
        </p:spPr>
        <p:txBody>
          <a:bodyPr/>
          <a:lstStyle/>
          <a:p>
            <a:pPr algn="l" eaLnBrk="1" hangingPunct="1"/>
            <a:r>
              <a:rPr lang="it-IT" sz="2000" b="1" smtClean="0">
                <a:latin typeface="Simoncini Garamond"/>
                <a:ea typeface="MetaPlusBlack"/>
                <a:cs typeface="MetaPlusBlack"/>
              </a:rPr>
              <a:t>La ricerca di un nuovo ordine economico e i mercati. </a:t>
            </a:r>
          </a:p>
        </p:txBody>
      </p:sp>
      <p:sp>
        <p:nvSpPr>
          <p:cNvPr id="20489"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20490" name="CasellaDiTesto 19"/>
          <p:cNvSpPr txBox="1">
            <a:spLocks noChangeArrowheads="1"/>
          </p:cNvSpPr>
          <p:nvPr/>
        </p:nvSpPr>
        <p:spPr bwMode="auto">
          <a:xfrm>
            <a:off x="0" y="720725"/>
            <a:ext cx="2519363" cy="730250"/>
          </a:xfrm>
          <a:prstGeom prst="rect">
            <a:avLst/>
          </a:prstGeom>
          <a:solidFill>
            <a:srgbClr val="005E55"/>
          </a:solidFill>
          <a:ln w="9525">
            <a:noFill/>
            <a:miter lim="800000"/>
            <a:headEnd/>
            <a:tailEnd/>
          </a:ln>
        </p:spPr>
        <p:txBody>
          <a:bodyPr>
            <a:spAutoFit/>
          </a:bodyPr>
          <a:lstStyle/>
          <a:p>
            <a:r>
              <a:rPr lang="it-IT" sz="1400" b="1">
                <a:solidFill>
                  <a:schemeClr val="bg1"/>
                </a:solidFill>
                <a:latin typeface="Simoncini Garamond"/>
              </a:rPr>
              <a:t>L’unione monetaria europea e i mercati</a:t>
            </a:r>
          </a:p>
          <a:p>
            <a:endParaRPr lang="it-IT" sz="1400">
              <a:solidFill>
                <a:schemeClr val="bg1"/>
              </a:solidFill>
              <a:latin typeface="Simoncini Garamond"/>
            </a:endParaRPr>
          </a:p>
        </p:txBody>
      </p:sp>
      <p:sp>
        <p:nvSpPr>
          <p:cNvPr id="20491"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9</a:t>
            </a:r>
          </a:p>
        </p:txBody>
      </p:sp>
      <p:sp>
        <p:nvSpPr>
          <p:cNvPr id="20492"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19</a:t>
            </a:r>
          </a:p>
        </p:txBody>
      </p:sp>
      <p:sp>
        <p:nvSpPr>
          <p:cNvPr id="20493" name="CasellaDiTesto 1"/>
          <p:cNvSpPr txBox="1">
            <a:spLocks noChangeArrowheads="1"/>
          </p:cNvSpPr>
          <p:nvPr/>
        </p:nvSpPr>
        <p:spPr bwMode="auto">
          <a:xfrm>
            <a:off x="2519363" y="4089400"/>
            <a:ext cx="6624637" cy="2308324"/>
          </a:xfrm>
          <a:prstGeom prst="rect">
            <a:avLst/>
          </a:prstGeom>
          <a:noFill/>
          <a:ln w="9525">
            <a:noFill/>
            <a:miter lim="800000"/>
            <a:headEnd/>
            <a:tailEnd/>
          </a:ln>
        </p:spPr>
        <p:txBody>
          <a:bodyPr>
            <a:spAutoFit/>
          </a:bodyPr>
          <a:lstStyle/>
          <a:p>
            <a:r>
              <a:rPr lang="it-IT" sz="1200" b="1" dirty="0">
                <a:latin typeface="Simoncini Garamond"/>
              </a:rPr>
              <a:t>Apri </a:t>
            </a:r>
            <a:r>
              <a:rPr lang="it-IT" sz="1200" dirty="0">
                <a:latin typeface="Simoncini Garamond"/>
              </a:rPr>
              <a:t>la pagina </a:t>
            </a:r>
            <a:r>
              <a:rPr lang="it-IT" sz="1200" b="1" dirty="0">
                <a:latin typeface="Simoncini Garamond"/>
                <a:hlinkClick r:id="rId2"/>
              </a:rPr>
              <a:t>dell’Unione Europea dedicata al mercato </a:t>
            </a:r>
            <a:r>
              <a:rPr lang="it-IT" sz="1200" b="1" dirty="0" smtClean="0">
                <a:latin typeface="Simoncini Garamond"/>
                <a:hlinkClick r:id="rId2"/>
              </a:rPr>
              <a:t>unico</a:t>
            </a:r>
            <a:r>
              <a:rPr lang="it-IT" sz="1200" dirty="0" smtClean="0">
                <a:latin typeface="Simoncini Garamond"/>
              </a:rPr>
              <a:t> (clicca su ‘testo integrale). </a:t>
            </a:r>
            <a:r>
              <a:rPr lang="it-IT" sz="1200" dirty="0">
                <a:latin typeface="Simoncini Garamond"/>
              </a:rPr>
              <a:t>Leggi  la spiegazione che viene offerta sulle ragioni che hanno portato gli stati membri della U.E. alla costituzione del mercato unificato, che avvenne negli anni 1992-94 con il Trattato di Maastricht.</a:t>
            </a:r>
          </a:p>
          <a:p>
            <a:r>
              <a:rPr lang="it-IT" sz="1200" b="1" dirty="0">
                <a:latin typeface="Simoncini Garamond"/>
              </a:rPr>
              <a:t>Leggi </a:t>
            </a:r>
            <a:r>
              <a:rPr lang="it-IT" sz="1200" dirty="0">
                <a:latin typeface="Simoncini Garamond"/>
              </a:rPr>
              <a:t>ora  la descrizione delle </a:t>
            </a:r>
            <a:r>
              <a:rPr lang="it-IT" sz="1200" b="1" dirty="0">
                <a:latin typeface="Simoncini Garamond"/>
                <a:hlinkClick r:id="rId3"/>
              </a:rPr>
              <a:t>funzioni della Banca Centrale Europea</a:t>
            </a:r>
            <a:r>
              <a:rPr lang="it-IT" sz="1200" b="1" dirty="0">
                <a:latin typeface="Simoncini Garamond"/>
              </a:rPr>
              <a:t>: </a:t>
            </a:r>
            <a:r>
              <a:rPr lang="it-IT" sz="1200" dirty="0">
                <a:latin typeface="Simoncini Garamond"/>
              </a:rPr>
              <a:t>in particolare </a:t>
            </a:r>
            <a:r>
              <a:rPr lang="it-IT" sz="1200" b="1" dirty="0">
                <a:latin typeface="Simoncini Garamond"/>
              </a:rPr>
              <a:t>soffermati</a:t>
            </a:r>
            <a:r>
              <a:rPr lang="it-IT" sz="1200" dirty="0">
                <a:latin typeface="Simoncini Garamond"/>
              </a:rPr>
              <a:t> sul suo ruolo nei confronti della crisi finanziaria dei mercati in atto oggi nel mondo.</a:t>
            </a:r>
          </a:p>
          <a:p>
            <a:r>
              <a:rPr lang="it-IT" sz="1200" dirty="0">
                <a:latin typeface="Simoncini Garamond"/>
              </a:rPr>
              <a:t>Apri il collegamento a una </a:t>
            </a:r>
            <a:r>
              <a:rPr lang="it-IT" sz="1200" b="1" dirty="0">
                <a:latin typeface="Simoncini Garamond"/>
                <a:hlinkClick r:id="rId4"/>
              </a:rPr>
              <a:t>serie di video che aiutano a conoscere meglio l’</a:t>
            </a:r>
            <a:r>
              <a:rPr lang="it-IT" sz="1200" b="1" dirty="0" err="1">
                <a:latin typeface="Simoncini Garamond"/>
                <a:hlinkClick r:id="rId4"/>
              </a:rPr>
              <a:t>eurosistema</a:t>
            </a:r>
            <a:r>
              <a:rPr lang="it-IT" sz="1200" dirty="0">
                <a:latin typeface="Simoncini Garamond"/>
              </a:rPr>
              <a:t>. </a:t>
            </a:r>
          </a:p>
          <a:p>
            <a:r>
              <a:rPr lang="it-IT" sz="1200" dirty="0">
                <a:latin typeface="Simoncini Garamond"/>
              </a:rPr>
              <a:t>Guarda in particolare i video</a:t>
            </a:r>
            <a:r>
              <a:rPr lang="it-IT" sz="1200" b="1" dirty="0">
                <a:latin typeface="Simoncini Garamond"/>
              </a:rPr>
              <a:t>: Storia </a:t>
            </a:r>
            <a:r>
              <a:rPr lang="it-IT" sz="1200" dirty="0">
                <a:latin typeface="Simoncini Garamond"/>
              </a:rPr>
              <a:t>(6 min)</a:t>
            </a:r>
            <a:r>
              <a:rPr lang="it-IT" sz="1200" b="1" dirty="0">
                <a:latin typeface="Simoncini Garamond"/>
              </a:rPr>
              <a:t> </a:t>
            </a:r>
            <a:r>
              <a:rPr lang="it-IT" sz="1200" dirty="0">
                <a:latin typeface="Simoncini Garamond"/>
              </a:rPr>
              <a:t>e </a:t>
            </a:r>
            <a:r>
              <a:rPr lang="it-IT" sz="1200" b="1" dirty="0">
                <a:latin typeface="Simoncini Garamond"/>
              </a:rPr>
              <a:t>Indipendenza, responsabilità e relazioni internazionali. </a:t>
            </a:r>
            <a:r>
              <a:rPr lang="it-IT" sz="1200" dirty="0">
                <a:latin typeface="Simoncini Garamond"/>
              </a:rPr>
              <a:t>(4min.) </a:t>
            </a:r>
          </a:p>
          <a:p>
            <a:r>
              <a:rPr lang="it-IT" sz="1200" dirty="0">
                <a:latin typeface="Simoncini Garamond"/>
              </a:rPr>
              <a:t>In gruppo, con la collaborazione dei  compagni, </a:t>
            </a:r>
            <a:r>
              <a:rPr lang="it-IT" sz="1200" b="1" dirty="0">
                <a:latin typeface="Simoncini Garamond"/>
              </a:rPr>
              <a:t>costruisci </a:t>
            </a:r>
            <a:r>
              <a:rPr lang="it-IT" sz="1200" b="1" dirty="0">
                <a:latin typeface="Simoncini Garamond"/>
                <a:hlinkClick r:id="rId5"/>
              </a:rPr>
              <a:t>una linea del tempo </a:t>
            </a:r>
            <a:r>
              <a:rPr lang="it-IT" sz="1200" dirty="0">
                <a:latin typeface="Simoncini Garamond"/>
              </a:rPr>
              <a:t>sulla storia del mercato unico europeo, corredandola di immagini e didascalie.</a:t>
            </a:r>
          </a:p>
          <a:p>
            <a:r>
              <a:rPr lang="it-IT" sz="1200" b="1" dirty="0">
                <a:latin typeface="Simoncini Garamond"/>
              </a:rPr>
              <a:t>Condividila con il tuo insegnante.</a:t>
            </a:r>
            <a:endParaRPr lang="it-IT" sz="1200" dirty="0">
              <a:latin typeface="Calibri" pitchFamily="34" charset="0"/>
            </a:endParaRPr>
          </a:p>
        </p:txBody>
      </p:sp>
      <p:pic>
        <p:nvPicPr>
          <p:cNvPr id="20494" name="Immagine 2"/>
          <p:cNvPicPr>
            <a:picLocks noChangeAspect="1"/>
          </p:cNvPicPr>
          <p:nvPr/>
        </p:nvPicPr>
        <p:blipFill>
          <a:blip r:embed="rId6"/>
          <a:srcRect/>
          <a:stretch>
            <a:fillRect/>
          </a:stretch>
        </p:blipFill>
        <p:spPr bwMode="auto">
          <a:xfrm>
            <a:off x="3765550" y="1123950"/>
            <a:ext cx="3778250" cy="2513013"/>
          </a:xfrm>
          <a:prstGeom prst="rect">
            <a:avLst/>
          </a:prstGeom>
          <a:noFill/>
          <a:ln w="9525">
            <a:solidFill>
              <a:schemeClr val="tx1"/>
            </a:solidFill>
            <a:miter lim="800000"/>
            <a:headEnd/>
            <a:tailEnd/>
          </a:ln>
        </p:spPr>
      </p:pic>
      <p:pic>
        <p:nvPicPr>
          <p:cNvPr id="20495" name="Picture 18" descr="discussion%20forums"/>
          <p:cNvPicPr>
            <a:picLocks noChangeAspect="1" noChangeArrowheads="1"/>
          </p:cNvPicPr>
          <p:nvPr/>
        </p:nvPicPr>
        <p:blipFill>
          <a:blip r:embed="rId7"/>
          <a:srcRect/>
          <a:stretch>
            <a:fillRect/>
          </a:stretch>
        </p:blipFill>
        <p:spPr bwMode="auto">
          <a:xfrm>
            <a:off x="1604963" y="5338763"/>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3076" name="Titolo 1"/>
          <p:cNvSpPr>
            <a:spLocks noGrp="1"/>
          </p:cNvSpPr>
          <p:nvPr>
            <p:ph type="ctrTitle"/>
          </p:nvPr>
        </p:nvSpPr>
        <p:spPr>
          <a:xfrm>
            <a:off x="2519363" y="-57150"/>
            <a:ext cx="6624637" cy="777875"/>
          </a:xfrm>
        </p:spPr>
        <p:txBody>
          <a:bodyPr/>
          <a:lstStyle/>
          <a:p>
            <a:pPr algn="l" eaLnBrk="1" hangingPunct="1"/>
            <a:r>
              <a:rPr lang="it-IT" sz="3000" b="1" smtClean="0">
                <a:ea typeface="MetaPlusBlack"/>
                <a:cs typeface="MetaPlusBlack"/>
              </a:rPr>
              <a:t>Le competenze geostoriche </a:t>
            </a:r>
          </a:p>
        </p:txBody>
      </p:sp>
      <p:sp>
        <p:nvSpPr>
          <p:cNvPr id="3077"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18" name="Segnaposto contenuto 2"/>
          <p:cNvSpPr txBox="1">
            <a:spLocks/>
          </p:cNvSpPr>
          <p:nvPr/>
        </p:nvSpPr>
        <p:spPr bwMode="auto">
          <a:xfrm>
            <a:off x="0" y="1527175"/>
            <a:ext cx="9144000" cy="4773613"/>
          </a:xfrm>
          <a:prstGeom prst="rect">
            <a:avLst/>
          </a:prstGeom>
          <a:noFill/>
          <a:ln w="9525">
            <a:noFill/>
            <a:miter lim="800000"/>
            <a:headEnd/>
            <a:tailEnd/>
          </a:ln>
        </p:spPr>
        <p:txBody>
          <a:bodyPr/>
          <a:lstStyle/>
          <a:p>
            <a:pPr defTabSz="914400" eaLnBrk="0" hangingPunct="0">
              <a:spcBef>
                <a:spcPct val="20000"/>
              </a:spcBef>
              <a:buClr>
                <a:srgbClr val="96C661"/>
              </a:buClr>
              <a:buSzPct val="85000"/>
              <a:defRPr/>
            </a:pPr>
            <a:endParaRPr lang="it-IT" sz="1500" dirty="0">
              <a:latin typeface="Simoncini Garamond"/>
              <a:ea typeface="ＭＳ Ｐゴシック" charset="-128"/>
              <a:cs typeface="Simoncini Garamond"/>
            </a:endParaRPr>
          </a:p>
          <a:p>
            <a:pPr marL="273050" indent="-273050" defTabSz="914400" eaLnBrk="0" hangingPunct="0">
              <a:spcBef>
                <a:spcPct val="20000"/>
              </a:spcBef>
              <a:buClr>
                <a:schemeClr val="accent1"/>
              </a:buClr>
              <a:buSzPct val="85000"/>
              <a:buFont typeface="Wingdings 2" charset="2"/>
              <a:buChar char=""/>
              <a:defRPr/>
            </a:pPr>
            <a:endParaRPr lang="it-IT" sz="1500" dirty="0">
              <a:latin typeface="Simoncini Garamond"/>
              <a:ea typeface="ＭＳ Ｐゴシック" charset="-128"/>
              <a:cs typeface="Simoncini Garamond"/>
            </a:endParaRPr>
          </a:p>
          <a:p>
            <a:pPr marL="273050" indent="-273050" defTabSz="914400" eaLnBrk="0" hangingPunct="0">
              <a:spcBef>
                <a:spcPct val="20000"/>
              </a:spcBef>
              <a:buClr>
                <a:schemeClr val="accent1"/>
              </a:buClr>
              <a:buSzPct val="85000"/>
              <a:buFont typeface="Wingdings 2" charset="2"/>
              <a:buChar char=""/>
              <a:defRPr/>
            </a:pPr>
            <a:endParaRPr lang="it-IT" sz="1500" dirty="0">
              <a:latin typeface="Simoncini Garamond"/>
              <a:ea typeface="ＭＳ Ｐゴシック" charset="-128"/>
              <a:cs typeface="Simoncini Garamond"/>
            </a:endParaRPr>
          </a:p>
        </p:txBody>
      </p:sp>
      <p:sp>
        <p:nvSpPr>
          <p:cNvPr id="3079" name="CasellaDiTesto 19"/>
          <p:cNvSpPr txBox="1">
            <a:spLocks noChangeArrowheads="1"/>
          </p:cNvSpPr>
          <p:nvPr/>
        </p:nvSpPr>
        <p:spPr bwMode="auto">
          <a:xfrm>
            <a:off x="0" y="720725"/>
            <a:ext cx="9144000" cy="706438"/>
          </a:xfrm>
          <a:prstGeom prst="rect">
            <a:avLst/>
          </a:prstGeom>
          <a:noFill/>
          <a:ln w="9525">
            <a:noFill/>
            <a:miter lim="800000"/>
            <a:headEnd/>
            <a:tailEnd/>
          </a:ln>
        </p:spPr>
        <p:txBody>
          <a:bodyPr>
            <a:spAutoFit/>
          </a:bodyPr>
          <a:lstStyle/>
          <a:p>
            <a:r>
              <a:rPr lang="it-IT" sz="1400">
                <a:latin typeface="Simoncini Garamond"/>
              </a:rPr>
              <a:t>Il laboratorio che ti proponiamo presenta diverse attività che ti aiuteranno a costruire conoscenze e abilità relative in particolare a queste </a:t>
            </a:r>
            <a:r>
              <a:rPr lang="it-IT" sz="1200">
                <a:latin typeface="Simoncini Garamond"/>
              </a:rPr>
              <a:t>competenze: </a:t>
            </a:r>
            <a:r>
              <a:rPr lang="it-IT" sz="1200" b="1">
                <a:solidFill>
                  <a:srgbClr val="C00000"/>
                </a:solidFill>
                <a:latin typeface="Simoncini Garamond"/>
              </a:rPr>
              <a:t>confrontare  strutture e organizzazioni politiche del presente e del passato. Elaborare il concetto di impero economico e politico nel presente e nel passato</a:t>
            </a:r>
            <a:r>
              <a:rPr lang="it-IT" sz="1200">
                <a:latin typeface="Simoncini Garamond"/>
              </a:rPr>
              <a:t>.</a:t>
            </a:r>
            <a:endParaRPr lang="it-IT" sz="1400" b="1">
              <a:solidFill>
                <a:srgbClr val="A31530"/>
              </a:solidFill>
              <a:latin typeface="Calibri" pitchFamily="34" charset="0"/>
            </a:endParaRPr>
          </a:p>
        </p:txBody>
      </p:sp>
      <p:sp>
        <p:nvSpPr>
          <p:cNvPr id="3080" name="CasellaDiTesto 20"/>
          <p:cNvSpPr txBox="1">
            <a:spLocks noChangeArrowheads="1"/>
          </p:cNvSpPr>
          <p:nvPr/>
        </p:nvSpPr>
        <p:spPr bwMode="auto">
          <a:xfrm>
            <a:off x="1079500" y="17463"/>
            <a:ext cx="1439863" cy="554037"/>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9</a:t>
            </a:r>
          </a:p>
        </p:txBody>
      </p:sp>
      <p:sp>
        <p:nvSpPr>
          <p:cNvPr id="12" name="Connettore 11"/>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4" name="Unisci 13"/>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3083" name="CasellaDiTesto 18"/>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2</a:t>
            </a:r>
          </a:p>
        </p:txBody>
      </p:sp>
      <p:sp>
        <p:nvSpPr>
          <p:cNvPr id="3084" name="Rectangle 50"/>
          <p:cNvSpPr>
            <a:spLocks noChangeArrowheads="1"/>
          </p:cNvSpPr>
          <p:nvPr/>
        </p:nvSpPr>
        <p:spPr bwMode="auto">
          <a:xfrm>
            <a:off x="123825" y="1558925"/>
            <a:ext cx="4156075" cy="1006475"/>
          </a:xfrm>
          <a:prstGeom prst="rect">
            <a:avLst/>
          </a:prstGeom>
          <a:solidFill>
            <a:srgbClr val="C3D69B"/>
          </a:solidFill>
          <a:ln w="9525">
            <a:noFill/>
            <a:miter lim="800000"/>
            <a:headEnd/>
            <a:tailEnd/>
          </a:ln>
        </p:spPr>
        <p:txBody>
          <a:bodyPr anchor="ctr"/>
          <a:lstStyle/>
          <a:p>
            <a:r>
              <a:rPr lang="it-IT" sz="1000">
                <a:latin typeface="Calibri" pitchFamily="34" charset="0"/>
              </a:rPr>
              <a:t>1.Conoscere, interpretare criticamente  e usare gli strumenti della geografia (carte, metacarte, grafici, cartogrammi, rappresentazione di dati) e della storia (carte geostoriche, linee del tempo, rappresentazione di dati), sapendo operare con le strutture e le concettualizzazioni  del pensiero spazio-temporale.</a:t>
            </a:r>
          </a:p>
          <a:p>
            <a:endParaRPr lang="it-IT" sz="1000">
              <a:latin typeface="Simoncini Garamond"/>
            </a:endParaRPr>
          </a:p>
        </p:txBody>
      </p:sp>
      <p:sp>
        <p:nvSpPr>
          <p:cNvPr id="3085" name="Rectangle 51"/>
          <p:cNvSpPr>
            <a:spLocks noChangeArrowheads="1"/>
          </p:cNvSpPr>
          <p:nvPr/>
        </p:nvSpPr>
        <p:spPr bwMode="auto">
          <a:xfrm>
            <a:off x="4300538" y="1558925"/>
            <a:ext cx="4778375" cy="1006475"/>
          </a:xfrm>
          <a:prstGeom prst="rect">
            <a:avLst/>
          </a:prstGeom>
          <a:solidFill>
            <a:srgbClr val="C3D69B"/>
          </a:solidFill>
          <a:ln w="9525">
            <a:noFill/>
            <a:miter lim="800000"/>
            <a:headEnd/>
            <a:tailEnd/>
          </a:ln>
        </p:spPr>
        <p:txBody>
          <a:bodyPr anchor="ctr"/>
          <a:lstStyle/>
          <a:p>
            <a:r>
              <a:rPr lang="it-IT" sz="1000">
                <a:solidFill>
                  <a:srgbClr val="FF3300"/>
                </a:solidFill>
                <a:latin typeface="Calibri" pitchFamily="34" charset="0"/>
              </a:rPr>
              <a:t>7.Scoprire e dare significato alla dimensione storica del mondo attuale a diverse  scale di osservazione  (spaziale, temporale, sociale) e comprendere la trama delle relazioni – geografiche, economiche, sociali, politiche, culturali– nella quale si è inseriti.</a:t>
            </a:r>
          </a:p>
          <a:p>
            <a:endParaRPr lang="it-IT" sz="1000">
              <a:solidFill>
                <a:srgbClr val="FF3300"/>
              </a:solidFill>
              <a:latin typeface="Calibri" pitchFamily="34" charset="0"/>
            </a:endParaRPr>
          </a:p>
        </p:txBody>
      </p:sp>
      <p:sp>
        <p:nvSpPr>
          <p:cNvPr id="3086" name="Rectangle 52"/>
          <p:cNvSpPr>
            <a:spLocks noChangeArrowheads="1"/>
          </p:cNvSpPr>
          <p:nvPr/>
        </p:nvSpPr>
        <p:spPr bwMode="auto">
          <a:xfrm>
            <a:off x="123825" y="2587625"/>
            <a:ext cx="4156075" cy="852488"/>
          </a:xfrm>
          <a:prstGeom prst="rect">
            <a:avLst/>
          </a:prstGeom>
          <a:solidFill>
            <a:srgbClr val="C3D69B"/>
          </a:solidFill>
          <a:ln w="9525">
            <a:noFill/>
            <a:miter lim="800000"/>
            <a:headEnd/>
            <a:tailEnd/>
          </a:ln>
        </p:spPr>
        <p:txBody>
          <a:bodyPr anchor="ctr"/>
          <a:lstStyle/>
          <a:p>
            <a:r>
              <a:rPr lang="it-IT" sz="1000">
                <a:latin typeface="Calibri" pitchFamily="34" charset="0"/>
              </a:rPr>
              <a:t>2. Conoscere le principali procedure del lavoro geografico e storiografico e i problemi della costruzione della conoscenza geostorica  per individuarne le modalità di impiego  nei testi geografici e storici (manuali, atlanti, saggi e  semplici testi esperti, siti web).</a:t>
            </a:r>
          </a:p>
          <a:p>
            <a:endParaRPr lang="it-IT" sz="1000">
              <a:latin typeface="Simoncini Garamond"/>
            </a:endParaRPr>
          </a:p>
        </p:txBody>
      </p:sp>
      <p:sp>
        <p:nvSpPr>
          <p:cNvPr id="3087" name="Rectangle 53"/>
          <p:cNvSpPr>
            <a:spLocks noChangeArrowheads="1"/>
          </p:cNvSpPr>
          <p:nvPr/>
        </p:nvSpPr>
        <p:spPr bwMode="auto">
          <a:xfrm>
            <a:off x="4300538" y="2587625"/>
            <a:ext cx="4778375" cy="852488"/>
          </a:xfrm>
          <a:prstGeom prst="rect">
            <a:avLst/>
          </a:prstGeom>
          <a:solidFill>
            <a:srgbClr val="C3D69B"/>
          </a:solidFill>
          <a:ln w="9525">
            <a:noFill/>
            <a:miter lim="800000"/>
            <a:headEnd/>
            <a:tailEnd/>
          </a:ln>
        </p:spPr>
        <p:txBody>
          <a:bodyPr anchor="ctr"/>
          <a:lstStyle/>
          <a:p>
            <a:pPr defTabSz="914400"/>
            <a:r>
              <a:rPr lang="it-IT" sz="1000">
                <a:solidFill>
                  <a:srgbClr val="FF0000"/>
                </a:solidFill>
                <a:latin typeface="Calibri" pitchFamily="34" charset="0"/>
              </a:rPr>
              <a:t>8. Riconoscere e comprendere le strutture  e i processi di trasformazione del  mondo arcaico, antico e medievale, le  specificità e le rotture in relazione a temi  e nodi problematici (problematizzazioni) rilevanti rispetto al mondo attuale.</a:t>
            </a:r>
          </a:p>
          <a:p>
            <a:pPr defTabSz="914400"/>
            <a:r>
              <a:rPr lang="it-IT" sz="1000">
                <a:solidFill>
                  <a:srgbClr val="FF0000"/>
                </a:solidFill>
                <a:latin typeface="Calibri" pitchFamily="34" charset="0"/>
              </a:rPr>
              <a:t> </a:t>
            </a:r>
          </a:p>
          <a:p>
            <a:pPr defTabSz="914400"/>
            <a:endParaRPr lang="it-IT" sz="1000">
              <a:solidFill>
                <a:srgbClr val="FF0000"/>
              </a:solidFill>
              <a:latin typeface="Simoncini Garamond"/>
            </a:endParaRPr>
          </a:p>
        </p:txBody>
      </p:sp>
      <p:sp>
        <p:nvSpPr>
          <p:cNvPr id="3088" name="Rectangle 54"/>
          <p:cNvSpPr>
            <a:spLocks noChangeArrowheads="1"/>
          </p:cNvSpPr>
          <p:nvPr/>
        </p:nvSpPr>
        <p:spPr bwMode="auto">
          <a:xfrm>
            <a:off x="123825" y="3459163"/>
            <a:ext cx="4156075" cy="708025"/>
          </a:xfrm>
          <a:prstGeom prst="rect">
            <a:avLst/>
          </a:prstGeom>
          <a:solidFill>
            <a:srgbClr val="C3D69B"/>
          </a:solidFill>
          <a:ln w="9525">
            <a:noFill/>
            <a:miter lim="800000"/>
            <a:headEnd/>
            <a:tailEnd/>
          </a:ln>
        </p:spPr>
        <p:txBody>
          <a:bodyPr anchor="ctr"/>
          <a:lstStyle/>
          <a:p>
            <a:pPr defTabSz="914400"/>
            <a:r>
              <a:rPr lang="it-IT" sz="1000">
                <a:solidFill>
                  <a:srgbClr val="FF3300"/>
                </a:solidFill>
                <a:latin typeface="Calibri" pitchFamily="34" charset="0"/>
              </a:rPr>
              <a:t>3. Padroneggiare  le fondamentali  procedure di lavoro storiografico e geografico: tematizzare, localizzare e considerare l'estensione, la direzione e la distribuzione territoriale di un fenomeno, scegliere e classificare fonti, produrre ed elaborare  dati e informazioni, comunicare i risultati di ricerca. </a:t>
            </a:r>
            <a:endParaRPr lang="it-IT" sz="1000">
              <a:solidFill>
                <a:srgbClr val="FF3300"/>
              </a:solidFill>
              <a:latin typeface="Simoncini Garamond"/>
            </a:endParaRPr>
          </a:p>
        </p:txBody>
      </p:sp>
      <p:sp>
        <p:nvSpPr>
          <p:cNvPr id="3089" name="Rectangle 55"/>
          <p:cNvSpPr>
            <a:spLocks noChangeArrowheads="1"/>
          </p:cNvSpPr>
          <p:nvPr/>
        </p:nvSpPr>
        <p:spPr bwMode="auto">
          <a:xfrm>
            <a:off x="4300538" y="3459163"/>
            <a:ext cx="4778375" cy="708025"/>
          </a:xfrm>
          <a:prstGeom prst="rect">
            <a:avLst/>
          </a:prstGeom>
          <a:solidFill>
            <a:srgbClr val="C3D69B"/>
          </a:solidFill>
          <a:ln w="9525">
            <a:noFill/>
            <a:miter lim="800000"/>
            <a:headEnd/>
            <a:tailEnd/>
          </a:ln>
        </p:spPr>
        <p:txBody>
          <a:bodyPr anchor="ctr"/>
          <a:lstStyle/>
          <a:p>
            <a:r>
              <a:rPr lang="it-IT" sz="1000">
                <a:solidFill>
                  <a:srgbClr val="FF0000"/>
                </a:solidFill>
                <a:latin typeface="Calibri" pitchFamily="34" charset="0"/>
              </a:rPr>
              <a:t>9. Conoscere le principali caratteristiche e le reciproche interrelazioni dei fenomeni geografici, storici, sociali  economici e culturali  studiati, sapendoli comparare in prospettiva diacronica e sincronica. </a:t>
            </a:r>
          </a:p>
          <a:p>
            <a:endParaRPr lang="it-IT" sz="1000">
              <a:solidFill>
                <a:srgbClr val="FF0000"/>
              </a:solidFill>
              <a:latin typeface="Simoncini Garamond"/>
            </a:endParaRPr>
          </a:p>
        </p:txBody>
      </p:sp>
      <p:sp>
        <p:nvSpPr>
          <p:cNvPr id="3090" name="Rectangle 56"/>
          <p:cNvSpPr>
            <a:spLocks noChangeArrowheads="1"/>
          </p:cNvSpPr>
          <p:nvPr/>
        </p:nvSpPr>
        <p:spPr bwMode="auto">
          <a:xfrm>
            <a:off x="123825" y="4176713"/>
            <a:ext cx="4156075" cy="695325"/>
          </a:xfrm>
          <a:prstGeom prst="rect">
            <a:avLst/>
          </a:prstGeom>
          <a:solidFill>
            <a:srgbClr val="C3D69B"/>
          </a:solidFill>
          <a:ln w="9525">
            <a:noFill/>
            <a:miter lim="800000"/>
            <a:headEnd/>
            <a:tailEnd/>
          </a:ln>
        </p:spPr>
        <p:txBody>
          <a:bodyPr anchor="ctr"/>
          <a:lstStyle/>
          <a:p>
            <a:pPr defTabSz="914400"/>
            <a:r>
              <a:rPr lang="it-IT" sz="1000">
                <a:solidFill>
                  <a:srgbClr val="FF3300"/>
                </a:solidFill>
                <a:latin typeface="Calibri" pitchFamily="34" charset="0"/>
              </a:rPr>
              <a:t>4. Comprendere, riformulare  e produrre semplici testi di tipo storiografico e geografico con particolare riferimento al carattere problematico e argomentativo della ricostruzione del passato. Impiegare   le modalità comunicative appropriate, anche con l’uso delle nuove tecnologie.</a:t>
            </a:r>
            <a:endParaRPr lang="it-IT" sz="1000">
              <a:solidFill>
                <a:srgbClr val="FF3300"/>
              </a:solidFill>
              <a:latin typeface="Simoncini Garamond"/>
            </a:endParaRPr>
          </a:p>
        </p:txBody>
      </p:sp>
      <p:sp>
        <p:nvSpPr>
          <p:cNvPr id="3091" name="Rectangle 57"/>
          <p:cNvSpPr>
            <a:spLocks noChangeArrowheads="1"/>
          </p:cNvSpPr>
          <p:nvPr/>
        </p:nvSpPr>
        <p:spPr bwMode="auto">
          <a:xfrm>
            <a:off x="4300538" y="4176713"/>
            <a:ext cx="4778375" cy="708025"/>
          </a:xfrm>
          <a:prstGeom prst="rect">
            <a:avLst/>
          </a:prstGeom>
          <a:solidFill>
            <a:srgbClr val="C3D69B"/>
          </a:solidFill>
          <a:ln w="9525">
            <a:noFill/>
            <a:miter lim="800000"/>
            <a:headEnd/>
            <a:tailEnd/>
          </a:ln>
        </p:spPr>
        <p:txBody>
          <a:bodyPr anchor="ctr"/>
          <a:lstStyle/>
          <a:p>
            <a:pPr defTabSz="914400"/>
            <a:r>
              <a:rPr lang="it-IT" sz="1000">
                <a:latin typeface="Calibri" pitchFamily="34" charset="0"/>
              </a:rPr>
              <a:t>10. Analizzare storicamente problemi ambientali e geografici e riconoscere l’importanza dei contesti spaziali nella ricostruzione delle civiltà del passato oggetto di studio.</a:t>
            </a:r>
            <a:endParaRPr lang="it-IT" sz="1000">
              <a:latin typeface="Simoncini Garamond"/>
            </a:endParaRPr>
          </a:p>
        </p:txBody>
      </p:sp>
      <p:sp>
        <p:nvSpPr>
          <p:cNvPr id="3092" name="Rectangle 58"/>
          <p:cNvSpPr>
            <a:spLocks noChangeArrowheads="1"/>
          </p:cNvSpPr>
          <p:nvPr/>
        </p:nvSpPr>
        <p:spPr bwMode="auto">
          <a:xfrm>
            <a:off x="123825" y="4894263"/>
            <a:ext cx="4156075" cy="749300"/>
          </a:xfrm>
          <a:prstGeom prst="rect">
            <a:avLst/>
          </a:prstGeom>
          <a:solidFill>
            <a:srgbClr val="C3D69B"/>
          </a:solidFill>
          <a:ln w="9525">
            <a:noFill/>
            <a:miter lim="800000"/>
            <a:headEnd/>
            <a:tailEnd/>
          </a:ln>
        </p:spPr>
        <p:txBody>
          <a:bodyPr anchor="ctr"/>
          <a:lstStyle/>
          <a:p>
            <a:pPr defTabSz="914400">
              <a:spcBef>
                <a:spcPts val="400"/>
              </a:spcBef>
            </a:pPr>
            <a:r>
              <a:rPr lang="it-IT" sz="1000">
                <a:solidFill>
                  <a:srgbClr val="FF3300"/>
                </a:solidFill>
                <a:latin typeface="Calibri" pitchFamily="34" charset="0"/>
              </a:rPr>
              <a:t>5. Usare in modo autonomo testi geografici e storici (sia cartacei che digitali) per la conoscenza di fatti geografici e storici, padroneggiando consapevolmente strategie di studio e di rielaborazione delle informazioni.</a:t>
            </a:r>
          </a:p>
          <a:p>
            <a:pPr algn="just" defTabSz="914400"/>
            <a:endParaRPr lang="it-IT" sz="1000">
              <a:solidFill>
                <a:srgbClr val="FF3300"/>
              </a:solidFill>
              <a:latin typeface="Calibri" pitchFamily="34" charset="0"/>
            </a:endParaRPr>
          </a:p>
        </p:txBody>
      </p:sp>
      <p:sp>
        <p:nvSpPr>
          <p:cNvPr id="3093" name="Rectangle 59"/>
          <p:cNvSpPr>
            <a:spLocks noChangeArrowheads="1"/>
          </p:cNvSpPr>
          <p:nvPr/>
        </p:nvSpPr>
        <p:spPr bwMode="auto">
          <a:xfrm>
            <a:off x="4300538" y="4895850"/>
            <a:ext cx="4778375" cy="741363"/>
          </a:xfrm>
          <a:prstGeom prst="rect">
            <a:avLst/>
          </a:prstGeom>
          <a:solidFill>
            <a:srgbClr val="C3D69B"/>
          </a:solidFill>
          <a:ln w="9525">
            <a:noFill/>
            <a:miter lim="800000"/>
            <a:headEnd/>
            <a:tailEnd/>
          </a:ln>
        </p:spPr>
        <p:txBody>
          <a:bodyPr anchor="ctr"/>
          <a:lstStyle/>
          <a:p>
            <a:pPr defTabSz="914400"/>
            <a:endParaRPr lang="it-IT" sz="1000">
              <a:solidFill>
                <a:srgbClr val="FF0000"/>
              </a:solidFill>
              <a:latin typeface="Calibri" pitchFamily="34" charset="0"/>
            </a:endParaRPr>
          </a:p>
          <a:p>
            <a:pPr defTabSz="914400"/>
            <a:r>
              <a:rPr lang="it-IT" sz="1000">
                <a:solidFill>
                  <a:srgbClr val="FF0000"/>
                </a:solidFill>
                <a:latin typeface="Calibri" pitchFamily="34" charset="0"/>
              </a:rPr>
              <a:t>11. Paragonare diverse interpretazioni di fatti o fenomeni geografici, storici, sociali,  economici e culturali. </a:t>
            </a:r>
          </a:p>
          <a:p>
            <a:pPr defTabSz="914400"/>
            <a:r>
              <a:rPr lang="it-IT" sz="1000">
                <a:solidFill>
                  <a:srgbClr val="000000"/>
                </a:solidFill>
                <a:latin typeface="Calibri" pitchFamily="34" charset="0"/>
              </a:rPr>
              <a:t> </a:t>
            </a:r>
          </a:p>
          <a:p>
            <a:pPr defTabSz="914400"/>
            <a:r>
              <a:rPr lang="it-IT" sz="1000">
                <a:solidFill>
                  <a:srgbClr val="000000"/>
                </a:solidFill>
                <a:latin typeface="Calibri" pitchFamily="34" charset="0"/>
              </a:rPr>
              <a:t> </a:t>
            </a:r>
          </a:p>
          <a:p>
            <a:pPr defTabSz="914400"/>
            <a:r>
              <a:rPr lang="it-IT" sz="1000">
                <a:solidFill>
                  <a:srgbClr val="000000"/>
                </a:solidFill>
                <a:latin typeface="Calibri" pitchFamily="34" charset="0"/>
              </a:rPr>
              <a:t>                                                                                                                                    </a:t>
            </a:r>
          </a:p>
        </p:txBody>
      </p:sp>
      <p:sp>
        <p:nvSpPr>
          <p:cNvPr id="3094" name="Rectangle 60"/>
          <p:cNvSpPr>
            <a:spLocks noChangeArrowheads="1"/>
          </p:cNvSpPr>
          <p:nvPr/>
        </p:nvSpPr>
        <p:spPr bwMode="auto">
          <a:xfrm>
            <a:off x="133350" y="5654675"/>
            <a:ext cx="4156075" cy="611188"/>
          </a:xfrm>
          <a:prstGeom prst="rect">
            <a:avLst/>
          </a:prstGeom>
          <a:solidFill>
            <a:srgbClr val="C3D69B"/>
          </a:solidFill>
          <a:ln w="9525">
            <a:noFill/>
            <a:miter lim="800000"/>
            <a:headEnd/>
            <a:tailEnd/>
          </a:ln>
        </p:spPr>
        <p:txBody>
          <a:bodyPr tIns="46800" anchor="ctr"/>
          <a:lstStyle/>
          <a:p>
            <a:pPr defTabSz="914400"/>
            <a:r>
              <a:rPr lang="it-IT" sz="1000">
                <a:solidFill>
                  <a:srgbClr val="FF0000"/>
                </a:solidFill>
                <a:latin typeface="Calibri" pitchFamily="34" charset="0"/>
              </a:rPr>
              <a:t>6.Conoscere caratteristiche e  strutture ambientali e geografiche del mondo contemporaneo e delle diverse aree oggetto di studio, comparandole con quelle del mondo arcaico e antico, individuando continuità a cambiamenti.</a:t>
            </a:r>
          </a:p>
        </p:txBody>
      </p:sp>
      <p:sp>
        <p:nvSpPr>
          <p:cNvPr id="3095" name="Rectangle 61"/>
          <p:cNvSpPr>
            <a:spLocks noChangeArrowheads="1"/>
          </p:cNvSpPr>
          <p:nvPr/>
        </p:nvSpPr>
        <p:spPr bwMode="auto">
          <a:xfrm>
            <a:off x="4298950" y="5653088"/>
            <a:ext cx="4778375" cy="608012"/>
          </a:xfrm>
          <a:prstGeom prst="rect">
            <a:avLst/>
          </a:prstGeom>
          <a:solidFill>
            <a:srgbClr val="C3D69B"/>
          </a:solidFill>
          <a:ln w="9525">
            <a:noFill/>
            <a:miter lim="800000"/>
            <a:headEnd/>
            <a:tailEnd/>
          </a:ln>
        </p:spPr>
        <p:txBody>
          <a:bodyPr anchor="ctr"/>
          <a:lstStyle/>
          <a:p>
            <a:pPr defTabSz="914400"/>
            <a:r>
              <a:rPr lang="it-IT" sz="1000">
                <a:latin typeface="Calibri" pitchFamily="34" charset="0"/>
              </a:rPr>
              <a:t>12. Conoscere i beni culturali e comprenderli come elementi   del   patrimonio storico-culturale, riconoscendone i diversi usi nel tempo. </a:t>
            </a:r>
          </a:p>
          <a:p>
            <a:pPr defTabSz="914400"/>
            <a:r>
              <a:rPr lang="it-IT" sz="1000">
                <a:latin typeface="Calibri" pitchFamily="34"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21508" name="CasellaDiTesto 23"/>
          <p:cNvSpPr txBox="1">
            <a:spLocks noChangeArrowheads="1"/>
          </p:cNvSpPr>
          <p:nvPr/>
        </p:nvSpPr>
        <p:spPr bwMode="auto">
          <a:xfrm>
            <a:off x="0" y="1243013"/>
            <a:ext cx="2519363" cy="5057775"/>
          </a:xfrm>
          <a:prstGeom prst="rect">
            <a:avLst/>
          </a:prstGeom>
          <a:solidFill>
            <a:srgbClr val="4B5B5C">
              <a:alpha val="20000"/>
            </a:srgbClr>
          </a:solid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Competenza 1-3-4</a:t>
            </a:r>
          </a:p>
          <a:p>
            <a:pPr defTabSz="914400"/>
            <a:r>
              <a:rPr lang="it-IT" sz="1600" b="1">
                <a:latin typeface="Simoncini Garamond"/>
                <a:ea typeface="MS PGothic" pitchFamily="34" charset="-128"/>
                <a:cs typeface="Simoncini Garamond"/>
              </a:rPr>
              <a:t>Obiettivi:</a:t>
            </a:r>
            <a:r>
              <a:rPr lang="it-IT">
                <a:ea typeface="MS PGothic" pitchFamily="34" charset="-128"/>
                <a:cs typeface="Simoncini Garamond"/>
              </a:rPr>
              <a:t> </a:t>
            </a:r>
          </a:p>
          <a:p>
            <a:pPr defTabSz="914400"/>
            <a:endParaRPr lang="it-IT">
              <a:ea typeface="MS PGothic" pitchFamily="34" charset="-128"/>
              <a:cs typeface="Simoncini Garamond"/>
            </a:endParaRPr>
          </a:p>
          <a:p>
            <a:pPr defTabSz="914400">
              <a:buFontTx/>
              <a:buChar char="-"/>
            </a:pPr>
            <a:r>
              <a:rPr lang="it-IT" sz="1400">
                <a:latin typeface="Simoncini Garamond"/>
                <a:ea typeface="MS PGothic" pitchFamily="34" charset="-128"/>
                <a:cs typeface="Simoncini Garamond"/>
              </a:rPr>
              <a:t>conoscere e interpretare criticamente cartogrammi e rappresentazioni di dati</a:t>
            </a:r>
          </a:p>
          <a:p>
            <a:pPr defTabSz="914400">
              <a:buFontTx/>
              <a:buChar char="-"/>
            </a:pPr>
            <a:endParaRPr lang="it-IT" sz="1400">
              <a:latin typeface="Simoncini Garamond"/>
              <a:ea typeface="MS PGothic" pitchFamily="34" charset="-128"/>
              <a:cs typeface="Simoncini Garamond"/>
            </a:endParaRPr>
          </a:p>
          <a:p>
            <a:pPr defTabSz="914400" eaLnBrk="0" hangingPunct="0">
              <a:spcBef>
                <a:spcPct val="20000"/>
              </a:spcBef>
              <a:spcAft>
                <a:spcPts val="1000"/>
              </a:spcAft>
              <a:buClr>
                <a:schemeClr val="accent1"/>
              </a:buClr>
              <a:buSzPct val="85000"/>
              <a:buFontTx/>
              <a:buChar char="-"/>
            </a:pPr>
            <a:r>
              <a:rPr lang="it-IT" sz="1400">
                <a:latin typeface="Simoncini Garamond"/>
                <a:ea typeface="MS PGothic" pitchFamily="34" charset="-128"/>
                <a:cs typeface="Simoncini Garamond"/>
              </a:rPr>
              <a:t> elaborare dati e informazioni attraverso la discussione e il confronto informato fra pari</a:t>
            </a:r>
          </a:p>
          <a:p>
            <a:pPr defTabSz="914400" eaLnBrk="0" hangingPunct="0">
              <a:spcBef>
                <a:spcPct val="20000"/>
              </a:spcBef>
              <a:spcAft>
                <a:spcPts val="1000"/>
              </a:spcAft>
              <a:buClr>
                <a:schemeClr val="accent1"/>
              </a:buClr>
              <a:buSzPct val="85000"/>
              <a:buFontTx/>
              <a:buChar char="-"/>
            </a:pPr>
            <a:r>
              <a:rPr lang="it-IT" sz="1400">
                <a:latin typeface="Simoncini Garamond"/>
                <a:ea typeface="MS PGothic" pitchFamily="34" charset="-128"/>
                <a:cs typeface="Simoncini Garamond"/>
              </a:rPr>
              <a:t> riformulare  testi di carattere geo-economico, impiegando modalità comunicative appropriate alla comunicazione a distanza.</a:t>
            </a:r>
          </a:p>
          <a:p>
            <a:pPr defTabSz="914400" eaLnBrk="0" hangingPunct="0">
              <a:spcBef>
                <a:spcPct val="20000"/>
              </a:spcBef>
              <a:spcAft>
                <a:spcPts val="1000"/>
              </a:spcAft>
              <a:buClr>
                <a:schemeClr val="accent1"/>
              </a:buClr>
              <a:buSzPct val="85000"/>
              <a:buFontTx/>
              <a:buChar char="-"/>
            </a:pPr>
            <a:endParaRPr lang="it-IT" sz="1400">
              <a:latin typeface="Simoncini Garamond"/>
              <a:ea typeface="MS PGothic" pitchFamily="34" charset="-128"/>
              <a:cs typeface="Simoncini Garamond"/>
            </a:endParaRPr>
          </a:p>
          <a:p>
            <a:pPr defTabSz="914400" eaLnBrk="0" hangingPunct="0">
              <a:spcBef>
                <a:spcPct val="20000"/>
              </a:spcBef>
              <a:spcAft>
                <a:spcPts val="1000"/>
              </a:spcAft>
              <a:buClr>
                <a:schemeClr val="accent1"/>
              </a:buClr>
              <a:buSzPct val="85000"/>
            </a:pPr>
            <a:endParaRPr lang="it-IT" sz="1400">
              <a:latin typeface="Simoncini Garamond"/>
              <a:ea typeface="MS PGothic" pitchFamily="34" charset="-128"/>
              <a:cs typeface="Simoncini Garamond"/>
            </a:endParaRPr>
          </a:p>
          <a:p>
            <a:pPr defTabSz="914400" eaLnBrk="0" hangingPunct="0">
              <a:spcBef>
                <a:spcPct val="20000"/>
              </a:spcBef>
              <a:spcAft>
                <a:spcPts val="1000"/>
              </a:spcAft>
              <a:buClr>
                <a:schemeClr val="accent1"/>
              </a:buClr>
              <a:buSzPct val="85000"/>
            </a:pPr>
            <a:endParaRPr lang="it-IT" sz="1400">
              <a:latin typeface="Simoncini Garamond"/>
              <a:ea typeface="MS PGothic" pitchFamily="34" charset="-128"/>
              <a:cs typeface="Simoncini Garamond"/>
            </a:endParaRPr>
          </a:p>
        </p:txBody>
      </p:sp>
      <p:sp>
        <p:nvSpPr>
          <p:cNvPr id="21509" name="Line 2"/>
          <p:cNvSpPr>
            <a:spLocks noChangeShapeType="1"/>
          </p:cNvSpPr>
          <p:nvPr/>
        </p:nvSpPr>
        <p:spPr bwMode="auto">
          <a:xfrm flipV="1">
            <a:off x="2519363" y="398463"/>
            <a:ext cx="0" cy="5902325"/>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21512" name="Titolo 1"/>
          <p:cNvSpPr>
            <a:spLocks noGrp="1"/>
          </p:cNvSpPr>
          <p:nvPr>
            <p:ph type="ctrTitle"/>
          </p:nvPr>
        </p:nvSpPr>
        <p:spPr>
          <a:xfrm>
            <a:off x="2519363" y="0"/>
            <a:ext cx="6624637" cy="720725"/>
          </a:xfrm>
        </p:spPr>
        <p:txBody>
          <a:bodyPr/>
          <a:lstStyle/>
          <a:p>
            <a:pPr algn="l" eaLnBrk="1" hangingPunct="1"/>
            <a:r>
              <a:rPr lang="it-IT" sz="2000" b="1" smtClean="0">
                <a:latin typeface="Simoncini Garamond"/>
                <a:ea typeface="MetaPlusBlack"/>
                <a:cs typeface="MetaPlusBlack"/>
              </a:rPr>
              <a:t>Nuovi equilibri nel sistema economico-finanziario internazionale</a:t>
            </a:r>
          </a:p>
        </p:txBody>
      </p:sp>
      <p:sp>
        <p:nvSpPr>
          <p:cNvPr id="21513"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21514" name="CasellaDiTesto 19"/>
          <p:cNvSpPr txBox="1">
            <a:spLocks noChangeArrowheads="1"/>
          </p:cNvSpPr>
          <p:nvPr/>
        </p:nvSpPr>
        <p:spPr bwMode="auto">
          <a:xfrm>
            <a:off x="0" y="720725"/>
            <a:ext cx="2519363" cy="517525"/>
          </a:xfrm>
          <a:prstGeom prst="rect">
            <a:avLst/>
          </a:prstGeom>
          <a:solidFill>
            <a:srgbClr val="005E55"/>
          </a:solidFill>
          <a:ln w="9525">
            <a:noFill/>
            <a:miter lim="800000"/>
            <a:headEnd/>
            <a:tailEnd/>
          </a:ln>
        </p:spPr>
        <p:txBody>
          <a:bodyPr>
            <a:spAutoFit/>
          </a:bodyPr>
          <a:lstStyle/>
          <a:p>
            <a:r>
              <a:rPr lang="it-IT" sz="1400" b="1">
                <a:solidFill>
                  <a:schemeClr val="bg1"/>
                </a:solidFill>
                <a:latin typeface="Simoncini Garamond"/>
              </a:rPr>
              <a:t>Gli Usa e Il dollaro - La Cina e lo yuan</a:t>
            </a:r>
          </a:p>
        </p:txBody>
      </p:sp>
      <p:sp>
        <p:nvSpPr>
          <p:cNvPr id="21515"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9</a:t>
            </a:r>
          </a:p>
        </p:txBody>
      </p:sp>
      <p:sp>
        <p:nvSpPr>
          <p:cNvPr id="21516"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20</a:t>
            </a:r>
          </a:p>
        </p:txBody>
      </p:sp>
      <p:sp>
        <p:nvSpPr>
          <p:cNvPr id="21517" name="CasellaDiTesto 2"/>
          <p:cNvSpPr txBox="1">
            <a:spLocks noChangeArrowheads="1"/>
          </p:cNvSpPr>
          <p:nvPr/>
        </p:nvSpPr>
        <p:spPr bwMode="auto">
          <a:xfrm>
            <a:off x="2519363" y="4013200"/>
            <a:ext cx="6624637" cy="2308324"/>
          </a:xfrm>
          <a:prstGeom prst="rect">
            <a:avLst/>
          </a:prstGeom>
          <a:noFill/>
          <a:ln w="9525">
            <a:noFill/>
            <a:miter lim="800000"/>
            <a:headEnd/>
            <a:tailEnd/>
          </a:ln>
        </p:spPr>
        <p:txBody>
          <a:bodyPr>
            <a:spAutoFit/>
          </a:bodyPr>
          <a:lstStyle/>
          <a:p>
            <a:pPr algn="just"/>
            <a:r>
              <a:rPr lang="it-IT" sz="1200" b="1" dirty="0">
                <a:latin typeface="Simoncini Garamond"/>
              </a:rPr>
              <a:t>Leggi</a:t>
            </a:r>
            <a:r>
              <a:rPr lang="it-IT" sz="1200" dirty="0">
                <a:latin typeface="Simoncini Garamond"/>
              </a:rPr>
              <a:t> l’articolo di  Stella Bianchi, economista e giornalista</a:t>
            </a:r>
            <a:r>
              <a:rPr lang="it-IT" sz="1200" dirty="0">
                <a:latin typeface="Calibri" pitchFamily="34" charset="0"/>
              </a:rPr>
              <a:t>,</a:t>
            </a:r>
            <a:r>
              <a:rPr lang="it-IT" sz="1200" dirty="0">
                <a:latin typeface="Simoncini Garamond"/>
              </a:rPr>
              <a:t>  </a:t>
            </a:r>
            <a:r>
              <a:rPr lang="it-IT" sz="1200" dirty="0" err="1">
                <a:latin typeface="Simoncini Garamond"/>
              </a:rPr>
              <a:t>suI</a:t>
            </a:r>
            <a:r>
              <a:rPr lang="it-IT" sz="1200" dirty="0">
                <a:latin typeface="Simoncini Garamond"/>
              </a:rPr>
              <a:t> </a:t>
            </a:r>
            <a:r>
              <a:rPr lang="it-IT" sz="1200" b="1" dirty="0">
                <a:latin typeface="Simoncini Garamond"/>
                <a:hlinkClick r:id="rId2"/>
              </a:rPr>
              <a:t>declino del dollaro </a:t>
            </a:r>
            <a:r>
              <a:rPr lang="it-IT" sz="1200" dirty="0">
                <a:latin typeface="Simoncini Garamond"/>
              </a:rPr>
              <a:t>e l’avvento di un modello monetario e finanziario multipolare.</a:t>
            </a:r>
          </a:p>
          <a:p>
            <a:pPr algn="just"/>
            <a:r>
              <a:rPr lang="it-IT" sz="1200" b="1" dirty="0">
                <a:latin typeface="Simoncini Garamond"/>
              </a:rPr>
              <a:t>Apri</a:t>
            </a:r>
            <a:r>
              <a:rPr lang="it-IT" sz="1200" dirty="0">
                <a:latin typeface="Simoncini Garamond"/>
              </a:rPr>
              <a:t> la </a:t>
            </a:r>
            <a:r>
              <a:rPr lang="it-IT" sz="1200" b="1" dirty="0">
                <a:latin typeface="Simoncini Garamond"/>
                <a:hlinkClick r:id="rId3"/>
              </a:rPr>
              <a:t>carta del Debito internazionale degli USA</a:t>
            </a:r>
            <a:r>
              <a:rPr lang="it-IT" sz="1200" b="1" dirty="0">
                <a:latin typeface="Simoncini Garamond"/>
              </a:rPr>
              <a:t>. Leggila attentamente.</a:t>
            </a:r>
          </a:p>
          <a:p>
            <a:pPr algn="just"/>
            <a:r>
              <a:rPr lang="it-IT" sz="1200" b="1" dirty="0">
                <a:latin typeface="Simoncini Garamond"/>
              </a:rPr>
              <a:t>Leggi </a:t>
            </a:r>
            <a:r>
              <a:rPr lang="it-IT" sz="1200" dirty="0">
                <a:latin typeface="Simoncini Garamond"/>
              </a:rPr>
              <a:t>da un</a:t>
            </a:r>
            <a:r>
              <a:rPr lang="it-IT" sz="1200" b="1" dirty="0">
                <a:latin typeface="Simoncini Garamond"/>
              </a:rPr>
              <a:t> </a:t>
            </a:r>
            <a:r>
              <a:rPr lang="it-IT" sz="1200" b="1" dirty="0">
                <a:latin typeface="Simoncini Garamond"/>
                <a:hlinkClick r:id="rId4"/>
              </a:rPr>
              <a:t>articolo de l’</a:t>
            </a:r>
            <a:r>
              <a:rPr lang="it-IT" sz="1200" b="1" dirty="0" err="1">
                <a:latin typeface="Simoncini Garamond"/>
                <a:hlinkClick r:id="rId4"/>
              </a:rPr>
              <a:t>Occidentale.it</a:t>
            </a:r>
            <a:r>
              <a:rPr lang="it-IT" sz="1200" b="1" dirty="0">
                <a:latin typeface="Simoncini Garamond"/>
              </a:rPr>
              <a:t> </a:t>
            </a:r>
            <a:r>
              <a:rPr lang="it-IT" sz="1200" dirty="0">
                <a:latin typeface="Simoncini Garamond"/>
              </a:rPr>
              <a:t>la parte dal </a:t>
            </a:r>
            <a:r>
              <a:rPr lang="it-IT" sz="1200" dirty="0" err="1">
                <a:latin typeface="Simoncini Garamond"/>
              </a:rPr>
              <a:t>titolo</a:t>
            </a:r>
            <a:r>
              <a:rPr lang="it-IT" sz="1200" i="1" dirty="0" err="1">
                <a:latin typeface="Simoncini Garamond"/>
              </a:rPr>
              <a:t>’</a:t>
            </a:r>
            <a:r>
              <a:rPr lang="it-IT" sz="1200" i="1" dirty="0">
                <a:latin typeface="Simoncini Garamond"/>
              </a:rPr>
              <a:t> Washington e Pechino sulla stessa barca’.</a:t>
            </a:r>
            <a:r>
              <a:rPr lang="it-IT" sz="1200" b="1" i="1" dirty="0">
                <a:latin typeface="Simoncini Garamond"/>
              </a:rPr>
              <a:t> </a:t>
            </a:r>
          </a:p>
          <a:p>
            <a:pPr algn="just"/>
            <a:r>
              <a:rPr lang="it-IT" sz="1200" b="1" dirty="0">
                <a:latin typeface="Simoncini Garamond"/>
              </a:rPr>
              <a:t>Confronta e discuti con i compagni </a:t>
            </a:r>
            <a:r>
              <a:rPr lang="it-IT" sz="1200" dirty="0">
                <a:latin typeface="Simoncini Garamond"/>
              </a:rPr>
              <a:t>le attuali condizioni del sistema economico finanziario internazionale alla luce delle informazioni che hai letto.</a:t>
            </a:r>
          </a:p>
          <a:p>
            <a:pPr algn="just"/>
            <a:endParaRPr lang="it-IT" sz="1200" dirty="0">
              <a:latin typeface="Simoncini Garamond"/>
            </a:endParaRPr>
          </a:p>
          <a:p>
            <a:pPr algn="just"/>
            <a:r>
              <a:rPr lang="it-IT" sz="1200" dirty="0">
                <a:latin typeface="Simoncini Garamond"/>
              </a:rPr>
              <a:t>Con i dati e le informazioni che hai ricavato dai testi discussi e analizzati con i compagni</a:t>
            </a:r>
            <a:r>
              <a:rPr lang="it-IT" sz="1200" b="1" dirty="0">
                <a:latin typeface="Simoncini Garamond"/>
              </a:rPr>
              <a:t>, descrivi  </a:t>
            </a:r>
            <a:r>
              <a:rPr lang="it-IT" sz="1200" dirty="0">
                <a:latin typeface="Simoncini Garamond"/>
              </a:rPr>
              <a:t>lo scenario internazionale nel quale si muovono oggi gli imperi </a:t>
            </a:r>
            <a:r>
              <a:rPr lang="it-IT" sz="1200" dirty="0" err="1">
                <a:latin typeface="Simoncini Garamond"/>
              </a:rPr>
              <a:t>finanziario-economici</a:t>
            </a:r>
            <a:r>
              <a:rPr lang="it-IT" sz="1200" dirty="0">
                <a:latin typeface="Simoncini Garamond"/>
              </a:rPr>
              <a:t> di USA e Cina</a:t>
            </a:r>
            <a:r>
              <a:rPr lang="it-IT" sz="1200" b="1" dirty="0">
                <a:latin typeface="Simoncini Garamond"/>
              </a:rPr>
              <a:t>.</a:t>
            </a:r>
          </a:p>
          <a:p>
            <a:pPr algn="just"/>
            <a:r>
              <a:rPr lang="it-IT" sz="1200" b="1" dirty="0">
                <a:latin typeface="Simoncini Garamond"/>
              </a:rPr>
              <a:t>Invia </a:t>
            </a:r>
            <a:r>
              <a:rPr lang="it-IT" sz="1200" dirty="0">
                <a:latin typeface="Simoncini Garamond"/>
              </a:rPr>
              <a:t>il testo al tuo </a:t>
            </a:r>
            <a:r>
              <a:rPr lang="it-IT" sz="1200" dirty="0" smtClean="0">
                <a:latin typeface="Simoncini Garamond"/>
              </a:rPr>
              <a:t>Insegnante</a:t>
            </a:r>
            <a:endParaRPr lang="it-IT" sz="1200" dirty="0">
              <a:latin typeface="Simoncini Garamond"/>
            </a:endParaRPr>
          </a:p>
        </p:txBody>
      </p:sp>
      <p:pic>
        <p:nvPicPr>
          <p:cNvPr id="21518" name="Immagine 1"/>
          <p:cNvPicPr>
            <a:picLocks noChangeAspect="1"/>
          </p:cNvPicPr>
          <p:nvPr/>
        </p:nvPicPr>
        <p:blipFill>
          <a:blip r:embed="rId5"/>
          <a:srcRect/>
          <a:stretch>
            <a:fillRect/>
          </a:stretch>
        </p:blipFill>
        <p:spPr bwMode="auto">
          <a:xfrm>
            <a:off x="3308350" y="866775"/>
            <a:ext cx="4762500" cy="3019425"/>
          </a:xfrm>
          <a:prstGeom prst="rect">
            <a:avLst/>
          </a:prstGeom>
          <a:noFill/>
          <a:ln w="9525">
            <a:solidFill>
              <a:schemeClr val="tx1"/>
            </a:solidFill>
            <a:miter lim="800000"/>
            <a:headEnd/>
            <a:tailEnd/>
          </a:ln>
        </p:spPr>
      </p:pic>
      <p:pic>
        <p:nvPicPr>
          <p:cNvPr id="21519" name="Picture 18" descr="discussion%20forums"/>
          <p:cNvPicPr>
            <a:picLocks noChangeAspect="1" noChangeArrowheads="1"/>
          </p:cNvPicPr>
          <p:nvPr/>
        </p:nvPicPr>
        <p:blipFill>
          <a:blip r:embed="rId6"/>
          <a:srcRect/>
          <a:stretch>
            <a:fillRect/>
          </a:stretch>
        </p:blipFill>
        <p:spPr bwMode="auto">
          <a:xfrm>
            <a:off x="115888" y="5294313"/>
            <a:ext cx="838200" cy="838200"/>
          </a:xfrm>
          <a:prstGeom prst="rect">
            <a:avLst/>
          </a:prstGeom>
          <a:noFill/>
          <a:ln w="9525">
            <a:noFill/>
            <a:miter lim="800000"/>
            <a:headEnd/>
            <a:tailEnd/>
          </a:ln>
        </p:spPr>
      </p:pic>
      <p:pic>
        <p:nvPicPr>
          <p:cNvPr id="21520" name="Picture 21"/>
          <p:cNvPicPr>
            <a:picLocks noChangeAspect="1" noChangeArrowheads="1"/>
          </p:cNvPicPr>
          <p:nvPr/>
        </p:nvPicPr>
        <p:blipFill>
          <a:blip r:embed="rId7"/>
          <a:srcRect/>
          <a:stretch>
            <a:fillRect/>
          </a:stretch>
        </p:blipFill>
        <p:spPr bwMode="auto">
          <a:xfrm>
            <a:off x="1665288" y="5370513"/>
            <a:ext cx="67945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22532" name="CasellaDiTesto 23"/>
          <p:cNvSpPr txBox="1">
            <a:spLocks noChangeArrowheads="1"/>
          </p:cNvSpPr>
          <p:nvPr/>
        </p:nvSpPr>
        <p:spPr bwMode="auto">
          <a:xfrm>
            <a:off x="0" y="1458913"/>
            <a:ext cx="2519363" cy="4841875"/>
          </a:xfrm>
          <a:prstGeom prst="rect">
            <a:avLst/>
          </a:prstGeom>
          <a:solidFill>
            <a:srgbClr val="4B5B5C">
              <a:alpha val="20000"/>
            </a:srgbClr>
          </a:solid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Competenze 5-9</a:t>
            </a:r>
            <a:endParaRPr lang="it-IT" sz="1600">
              <a:solidFill>
                <a:srgbClr val="FF0000"/>
              </a:solidFill>
              <a:latin typeface="Simoncini Garamond"/>
              <a:ea typeface="MS PGothic" pitchFamily="34" charset="-128"/>
              <a:cs typeface="Simoncini Garamond"/>
            </a:endParaRP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p>
          <a:p>
            <a:pPr defTabSz="914400" eaLnBrk="0" hangingPunct="0">
              <a:spcBef>
                <a:spcPct val="20000"/>
              </a:spcBef>
              <a:spcAft>
                <a:spcPts val="1000"/>
              </a:spcAft>
              <a:buClr>
                <a:schemeClr val="accent1"/>
              </a:buClr>
              <a:buSzPct val="85000"/>
            </a:pPr>
            <a:r>
              <a:rPr lang="it-IT" sz="1400">
                <a:latin typeface="Simoncini Garamond"/>
                <a:ea typeface="MS PGothic" pitchFamily="34" charset="-128"/>
                <a:cs typeface="Simoncini Garamond"/>
              </a:rPr>
              <a:t>- usare in modo autonomo testi geografici e storici (sia cartacei che digitali) per la conoscenza di fatti geografici e storici, padroneggiando consapevolmente strategie di studio e di rielaborazione delle informazioni</a:t>
            </a:r>
          </a:p>
          <a:p>
            <a:pPr defTabSz="914400"/>
            <a:r>
              <a:rPr lang="it-IT" sz="1400">
                <a:latin typeface="Simoncini Garamond"/>
                <a:ea typeface="MS PGothic" pitchFamily="34" charset="-128"/>
                <a:cs typeface="Simoncini Garamond"/>
              </a:rPr>
              <a:t>- conoscere le principali caratteristiche e le reciproche interrelazioni di un fenomeno geografico-storico-socio-economico, sapendolo  proiettare in prospettiva futura. </a:t>
            </a:r>
            <a:endParaRPr lang="it-IT">
              <a:latin typeface="Simoncini Garamond"/>
              <a:ea typeface="MS PGothic" pitchFamily="34" charset="-128"/>
              <a:cs typeface="Simoncini Garamond"/>
            </a:endParaRPr>
          </a:p>
        </p:txBody>
      </p:sp>
      <p:sp>
        <p:nvSpPr>
          <p:cNvPr id="22533" name="Line 2"/>
          <p:cNvSpPr>
            <a:spLocks noChangeShapeType="1"/>
          </p:cNvSpPr>
          <p:nvPr/>
        </p:nvSpPr>
        <p:spPr bwMode="auto">
          <a:xfrm flipV="1">
            <a:off x="2519363" y="398463"/>
            <a:ext cx="0" cy="5902325"/>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22536" name="Titolo 1"/>
          <p:cNvSpPr>
            <a:spLocks noGrp="1"/>
          </p:cNvSpPr>
          <p:nvPr>
            <p:ph type="ctrTitle"/>
          </p:nvPr>
        </p:nvSpPr>
        <p:spPr>
          <a:xfrm>
            <a:off x="2519363" y="0"/>
            <a:ext cx="6624637" cy="720725"/>
          </a:xfrm>
        </p:spPr>
        <p:txBody>
          <a:bodyPr/>
          <a:lstStyle/>
          <a:p>
            <a:pPr algn="l" eaLnBrk="1" hangingPunct="1"/>
            <a:r>
              <a:rPr lang="it-IT" sz="2000" b="1" smtClean="0">
                <a:latin typeface="Simoncini Garamond"/>
                <a:ea typeface="MetaPlusBlack"/>
                <a:cs typeface="MetaPlusBlack"/>
              </a:rPr>
              <a:t>Sistemi politici, crisi economiche e democrazie</a:t>
            </a:r>
          </a:p>
        </p:txBody>
      </p:sp>
      <p:sp>
        <p:nvSpPr>
          <p:cNvPr id="22537"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22538" name="CasellaDiTesto 19"/>
          <p:cNvSpPr txBox="1">
            <a:spLocks noChangeArrowheads="1"/>
          </p:cNvSpPr>
          <p:nvPr/>
        </p:nvSpPr>
        <p:spPr bwMode="auto">
          <a:xfrm>
            <a:off x="0" y="720725"/>
            <a:ext cx="2519363" cy="730250"/>
          </a:xfrm>
          <a:prstGeom prst="rect">
            <a:avLst/>
          </a:prstGeom>
          <a:solidFill>
            <a:srgbClr val="005E55"/>
          </a:solidFill>
          <a:ln w="9525">
            <a:noFill/>
            <a:miter lim="800000"/>
            <a:headEnd/>
            <a:tailEnd/>
          </a:ln>
        </p:spPr>
        <p:txBody>
          <a:bodyPr>
            <a:spAutoFit/>
          </a:bodyPr>
          <a:lstStyle/>
          <a:p>
            <a:r>
              <a:rPr lang="it-IT" sz="1400" b="1">
                <a:solidFill>
                  <a:schemeClr val="bg1"/>
                </a:solidFill>
                <a:latin typeface="Simoncini Garamond"/>
              </a:rPr>
              <a:t>Imperi economici e democrazie: le criticità</a:t>
            </a:r>
          </a:p>
          <a:p>
            <a:endParaRPr lang="it-IT" sz="1400">
              <a:solidFill>
                <a:schemeClr val="bg1"/>
              </a:solidFill>
              <a:latin typeface="Simoncini Garamond"/>
            </a:endParaRPr>
          </a:p>
        </p:txBody>
      </p:sp>
      <p:sp>
        <p:nvSpPr>
          <p:cNvPr id="22539"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9</a:t>
            </a:r>
          </a:p>
        </p:txBody>
      </p:sp>
      <p:sp>
        <p:nvSpPr>
          <p:cNvPr id="22540"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21</a:t>
            </a:r>
          </a:p>
        </p:txBody>
      </p:sp>
      <p:sp>
        <p:nvSpPr>
          <p:cNvPr id="22541" name="CasellaDiTesto 1"/>
          <p:cNvSpPr txBox="1">
            <a:spLocks noChangeArrowheads="1"/>
          </p:cNvSpPr>
          <p:nvPr/>
        </p:nvSpPr>
        <p:spPr bwMode="auto">
          <a:xfrm>
            <a:off x="2519363" y="3671888"/>
            <a:ext cx="6624637" cy="461962"/>
          </a:xfrm>
          <a:prstGeom prst="rect">
            <a:avLst/>
          </a:prstGeom>
          <a:noFill/>
          <a:ln w="9525">
            <a:noFill/>
            <a:miter lim="800000"/>
            <a:headEnd/>
            <a:tailEnd/>
          </a:ln>
        </p:spPr>
        <p:txBody>
          <a:bodyPr>
            <a:spAutoFit/>
          </a:bodyPr>
          <a:lstStyle/>
          <a:p>
            <a:r>
              <a:rPr lang="it-IT" sz="1200">
                <a:latin typeface="Calibri" pitchFamily="34" charset="0"/>
              </a:rPr>
              <a:t> </a:t>
            </a:r>
          </a:p>
          <a:p>
            <a:endParaRPr lang="it-IT" sz="1200">
              <a:latin typeface="Simoncini Garamond"/>
            </a:endParaRPr>
          </a:p>
        </p:txBody>
      </p:sp>
      <p:sp>
        <p:nvSpPr>
          <p:cNvPr id="22542" name="CasellaDiTesto 5"/>
          <p:cNvSpPr txBox="1">
            <a:spLocks noChangeArrowheads="1"/>
          </p:cNvSpPr>
          <p:nvPr/>
        </p:nvSpPr>
        <p:spPr bwMode="auto">
          <a:xfrm>
            <a:off x="2519363" y="3557588"/>
            <a:ext cx="6624637" cy="2492990"/>
          </a:xfrm>
          <a:prstGeom prst="rect">
            <a:avLst/>
          </a:prstGeom>
          <a:noFill/>
          <a:ln w="9525">
            <a:noFill/>
            <a:miter lim="800000"/>
            <a:headEnd/>
            <a:tailEnd/>
          </a:ln>
        </p:spPr>
        <p:txBody>
          <a:bodyPr>
            <a:spAutoFit/>
          </a:bodyPr>
          <a:lstStyle/>
          <a:p>
            <a:pPr algn="just"/>
            <a:endParaRPr lang="it-IT" sz="1200" b="1" dirty="0">
              <a:latin typeface="Simoncini Garamond"/>
            </a:endParaRPr>
          </a:p>
          <a:p>
            <a:pPr algn="just"/>
            <a:r>
              <a:rPr lang="it-IT" sz="1200" b="1" dirty="0">
                <a:latin typeface="Simoncini Garamond"/>
              </a:rPr>
              <a:t>Leggi</a:t>
            </a:r>
            <a:r>
              <a:rPr lang="it-IT" sz="1200" dirty="0">
                <a:latin typeface="Simoncini Garamond"/>
              </a:rPr>
              <a:t> l’articolo di </a:t>
            </a:r>
            <a:r>
              <a:rPr lang="it-IT" sz="1200" dirty="0" err="1">
                <a:latin typeface="Simoncini Garamond"/>
                <a:hlinkClick r:id="rId2"/>
              </a:rPr>
              <a:t>Rony</a:t>
            </a:r>
            <a:r>
              <a:rPr lang="it-IT" sz="1200" dirty="0">
                <a:latin typeface="Simoncini Garamond"/>
                <a:hlinkClick r:id="rId2"/>
              </a:rPr>
              <a:t> </a:t>
            </a:r>
            <a:r>
              <a:rPr lang="it-IT" sz="1200" dirty="0" err="1">
                <a:latin typeface="Simoncini Garamond"/>
                <a:hlinkClick r:id="rId2"/>
              </a:rPr>
              <a:t>Hamaui</a:t>
            </a:r>
            <a:r>
              <a:rPr lang="it-IT" sz="1200" dirty="0">
                <a:latin typeface="Simoncini Garamond"/>
              </a:rPr>
              <a:t>, sulle </a:t>
            </a:r>
            <a:r>
              <a:rPr lang="it-IT" sz="1200" b="1" dirty="0">
                <a:latin typeface="Simoncini Garamond"/>
                <a:hlinkClick r:id="rId3"/>
              </a:rPr>
              <a:t>conseguenze politiche della crisi economica</a:t>
            </a:r>
            <a:r>
              <a:rPr lang="it-IT" sz="1200" b="1" dirty="0">
                <a:latin typeface="Simoncini Garamond"/>
              </a:rPr>
              <a:t>  </a:t>
            </a:r>
            <a:r>
              <a:rPr lang="it-IT" sz="1200" dirty="0">
                <a:latin typeface="Simoncini Garamond"/>
              </a:rPr>
              <a:t>da </a:t>
            </a:r>
            <a:r>
              <a:rPr lang="it-IT" sz="1200" dirty="0" err="1">
                <a:latin typeface="Simoncini Garamond"/>
              </a:rPr>
              <a:t>Lavoce.info.</a:t>
            </a:r>
            <a:endParaRPr lang="it-IT" sz="1200" dirty="0">
              <a:latin typeface="Simoncini Garamond"/>
            </a:endParaRPr>
          </a:p>
          <a:p>
            <a:pPr algn="just"/>
            <a:r>
              <a:rPr lang="it-IT" sz="1200" b="1" dirty="0">
                <a:latin typeface="Simoncini Garamond"/>
              </a:rPr>
              <a:t>Analizza </a:t>
            </a:r>
            <a:r>
              <a:rPr lang="it-IT" sz="1200" dirty="0">
                <a:latin typeface="Simoncini Garamond"/>
              </a:rPr>
              <a:t>i sistemi politici presenti oggi negli </a:t>
            </a:r>
            <a:r>
              <a:rPr lang="it-IT" sz="1200" b="1" dirty="0">
                <a:latin typeface="Simoncini Garamond"/>
                <a:hlinkClick r:id="rId4"/>
              </a:rPr>
              <a:t>USA</a:t>
            </a:r>
            <a:r>
              <a:rPr lang="it-IT" sz="1200" b="1" dirty="0">
                <a:latin typeface="Simoncini Garamond"/>
              </a:rPr>
              <a:t>, </a:t>
            </a:r>
            <a:r>
              <a:rPr lang="it-IT" sz="1200" dirty="0">
                <a:latin typeface="Simoncini Garamond"/>
              </a:rPr>
              <a:t>in </a:t>
            </a:r>
            <a:r>
              <a:rPr lang="it-IT" sz="1200" b="1" dirty="0">
                <a:latin typeface="Simoncini Garamond"/>
                <a:hlinkClick r:id="rId5"/>
              </a:rPr>
              <a:t>Cina</a:t>
            </a:r>
            <a:r>
              <a:rPr lang="it-IT" sz="1200" dirty="0">
                <a:latin typeface="Simoncini Garamond"/>
              </a:rPr>
              <a:t>, in </a:t>
            </a:r>
            <a:r>
              <a:rPr lang="it-IT" sz="1200" b="1" dirty="0">
                <a:latin typeface="Simoncini Garamond"/>
                <a:hlinkClick r:id="rId6"/>
              </a:rPr>
              <a:t>India</a:t>
            </a:r>
            <a:r>
              <a:rPr lang="it-IT" sz="1200" dirty="0">
                <a:latin typeface="Simoncini Garamond"/>
                <a:hlinkClick r:id="rId6"/>
              </a:rPr>
              <a:t> </a:t>
            </a:r>
            <a:r>
              <a:rPr lang="it-IT" sz="1200" dirty="0">
                <a:latin typeface="Simoncini Garamond"/>
              </a:rPr>
              <a:t>, nei paesi dell’ Europa che appartengono alla U.E.</a:t>
            </a:r>
          </a:p>
          <a:p>
            <a:pPr algn="just"/>
            <a:r>
              <a:rPr lang="it-IT" sz="1200" b="1" dirty="0">
                <a:latin typeface="Simoncini Garamond"/>
              </a:rPr>
              <a:t>Leggi </a:t>
            </a:r>
            <a:r>
              <a:rPr lang="it-IT" sz="1200" dirty="0">
                <a:latin typeface="Simoncini Garamond"/>
              </a:rPr>
              <a:t>questa </a:t>
            </a:r>
            <a:r>
              <a:rPr lang="it-IT" sz="1200" b="1" dirty="0">
                <a:latin typeface="Simoncini Garamond"/>
                <a:hlinkClick r:id="rId7"/>
              </a:rPr>
              <a:t>analisi del libro di </a:t>
            </a:r>
            <a:r>
              <a:rPr lang="it-IT" sz="1200" b="1" dirty="0" err="1">
                <a:latin typeface="Simoncini Garamond"/>
                <a:hlinkClick r:id="rId7"/>
              </a:rPr>
              <a:t>J.Swift</a:t>
            </a:r>
            <a:r>
              <a:rPr lang="it-IT" sz="1200" b="1" dirty="0">
                <a:latin typeface="Simoncini Garamond"/>
                <a:hlinkClick r:id="rId7"/>
              </a:rPr>
              <a:t> «I viaggi di Gulliver</a:t>
            </a:r>
            <a:r>
              <a:rPr lang="it-IT" sz="1200" dirty="0">
                <a:latin typeface="Simoncini Garamond"/>
              </a:rPr>
              <a:t>»</a:t>
            </a:r>
          </a:p>
          <a:p>
            <a:pPr algn="just"/>
            <a:r>
              <a:rPr lang="it-IT" sz="1200" dirty="0">
                <a:latin typeface="Simoncini Garamond"/>
              </a:rPr>
              <a:t>E l’</a:t>
            </a:r>
            <a:r>
              <a:rPr lang="it-IT" sz="1200" b="1" dirty="0">
                <a:latin typeface="Simoncini Garamond"/>
              </a:rPr>
              <a:t>intervista</a:t>
            </a:r>
            <a:r>
              <a:rPr lang="it-IT" sz="1200" dirty="0">
                <a:latin typeface="Simoncini Garamond"/>
              </a:rPr>
              <a:t> sul sito </a:t>
            </a:r>
            <a:r>
              <a:rPr lang="it-IT" sz="1200" dirty="0" err="1">
                <a:latin typeface="Simoncini Garamond"/>
              </a:rPr>
              <a:t>mediamente.rai.it</a:t>
            </a:r>
            <a:r>
              <a:rPr lang="it-IT" sz="1200" dirty="0">
                <a:latin typeface="Simoncini Garamond"/>
              </a:rPr>
              <a:t>  « </a:t>
            </a:r>
            <a:r>
              <a:rPr lang="it-IT" sz="1200" b="1" dirty="0">
                <a:latin typeface="Simoncini Garamond"/>
                <a:hlinkClick r:id="rId8"/>
              </a:rPr>
              <a:t>L’impero:opulenza per pochi</a:t>
            </a:r>
            <a:r>
              <a:rPr lang="it-IT" sz="1200" dirty="0">
                <a:latin typeface="Simoncini Garamond"/>
              </a:rPr>
              <a:t>»  a </a:t>
            </a:r>
            <a:r>
              <a:rPr lang="it-IT" sz="1200" dirty="0">
                <a:latin typeface="Simoncini Garamond"/>
                <a:hlinkClick r:id="rId9"/>
              </a:rPr>
              <a:t>Alex Zanotelli</a:t>
            </a:r>
            <a:r>
              <a:rPr lang="it-IT" sz="1200" dirty="0">
                <a:latin typeface="Simoncini Garamond"/>
              </a:rPr>
              <a:t>,  ispiratore della rete </a:t>
            </a:r>
            <a:r>
              <a:rPr lang="it-IT" sz="1200" dirty="0" err="1">
                <a:latin typeface="Simoncini Garamond"/>
              </a:rPr>
              <a:t>Lilliput</a:t>
            </a:r>
            <a:r>
              <a:rPr lang="it-IT" sz="1200" dirty="0">
                <a:latin typeface="Simoncini Garamond"/>
              </a:rPr>
              <a:t> e autore di ‘</a:t>
            </a:r>
            <a:r>
              <a:rPr lang="it-IT" sz="1200" b="1" dirty="0">
                <a:latin typeface="Simoncini Garamond"/>
              </a:rPr>
              <a:t>Leggere l'impero: il potere tra l'Apocalisse e l'Esodo’</a:t>
            </a:r>
          </a:p>
          <a:p>
            <a:pPr algn="just"/>
            <a:r>
              <a:rPr lang="it-IT" sz="1200" b="1" dirty="0">
                <a:latin typeface="Simoncini Garamond"/>
              </a:rPr>
              <a:t>Scrivi</a:t>
            </a:r>
            <a:r>
              <a:rPr lang="it-IT" sz="1200" dirty="0">
                <a:latin typeface="Simoncini Garamond"/>
              </a:rPr>
              <a:t> un  testo  argomentativo sul tema  “</a:t>
            </a:r>
            <a:r>
              <a:rPr lang="it-IT" sz="1200" b="1" i="1" dirty="0">
                <a:latin typeface="Simoncini Garamond"/>
              </a:rPr>
              <a:t>Il modello economico e il sistema politico internazionale che vorrei per il prossimo futuro”</a:t>
            </a:r>
            <a:r>
              <a:rPr lang="it-IT" sz="1200" dirty="0">
                <a:latin typeface="Simoncini Garamond"/>
              </a:rPr>
              <a:t>.</a:t>
            </a:r>
          </a:p>
          <a:p>
            <a:pPr algn="just"/>
            <a:endParaRPr lang="it-IT" sz="1200" b="1" dirty="0">
              <a:latin typeface="Simoncini Garamond"/>
            </a:endParaRPr>
          </a:p>
          <a:p>
            <a:pPr algn="just"/>
            <a:r>
              <a:rPr lang="it-IT" sz="1200" b="1" dirty="0">
                <a:latin typeface="Simoncini Garamond"/>
              </a:rPr>
              <a:t>Invia il testo </a:t>
            </a:r>
            <a:r>
              <a:rPr lang="it-IT" sz="1200" dirty="0">
                <a:latin typeface="Simoncini Garamond"/>
              </a:rPr>
              <a:t>all’indirizzo </a:t>
            </a:r>
            <a:r>
              <a:rPr lang="it-IT" sz="1200" dirty="0" smtClean="0">
                <a:latin typeface="Simoncini Garamond"/>
              </a:rPr>
              <a:t>pilosu@calvino.ge.it</a:t>
            </a:r>
            <a:endParaRPr lang="it-IT" sz="1200" dirty="0">
              <a:latin typeface="Simoncini Garamond"/>
            </a:endParaRPr>
          </a:p>
          <a:p>
            <a:pPr algn="just"/>
            <a:endParaRPr lang="it-IT" sz="1200" dirty="0">
              <a:latin typeface="Simoncini Garamond"/>
            </a:endParaRPr>
          </a:p>
        </p:txBody>
      </p:sp>
      <p:pic>
        <p:nvPicPr>
          <p:cNvPr id="22543" name="Immagine 2"/>
          <p:cNvPicPr>
            <a:picLocks noChangeAspect="1"/>
          </p:cNvPicPr>
          <p:nvPr/>
        </p:nvPicPr>
        <p:blipFill>
          <a:blip r:embed="rId10"/>
          <a:srcRect/>
          <a:stretch>
            <a:fillRect/>
          </a:stretch>
        </p:blipFill>
        <p:spPr bwMode="auto">
          <a:xfrm>
            <a:off x="3279775" y="965200"/>
            <a:ext cx="5105400" cy="2628900"/>
          </a:xfrm>
          <a:prstGeom prst="rect">
            <a:avLst/>
          </a:prstGeom>
          <a:noFill/>
          <a:ln w="9525">
            <a:solidFill>
              <a:schemeClr val="tx1"/>
            </a:solidFill>
            <a:miter lim="800000"/>
            <a:headEnd/>
            <a:tailEnd/>
          </a:ln>
        </p:spPr>
      </p:pic>
      <p:pic>
        <p:nvPicPr>
          <p:cNvPr id="22544" name="Picture 21"/>
          <p:cNvPicPr>
            <a:picLocks noChangeAspect="1" noChangeArrowheads="1"/>
          </p:cNvPicPr>
          <p:nvPr/>
        </p:nvPicPr>
        <p:blipFill>
          <a:blip r:embed="rId11"/>
          <a:srcRect/>
          <a:stretch>
            <a:fillRect/>
          </a:stretch>
        </p:blipFill>
        <p:spPr bwMode="auto">
          <a:xfrm>
            <a:off x="1665288" y="5470525"/>
            <a:ext cx="67945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23556" name="Titolo 1"/>
          <p:cNvSpPr>
            <a:spLocks noGrp="1"/>
          </p:cNvSpPr>
          <p:nvPr>
            <p:ph type="ctrTitle"/>
          </p:nvPr>
        </p:nvSpPr>
        <p:spPr>
          <a:xfrm>
            <a:off x="2586038" y="-57150"/>
            <a:ext cx="7235825" cy="722313"/>
          </a:xfrm>
        </p:spPr>
        <p:txBody>
          <a:bodyPr/>
          <a:lstStyle/>
          <a:p>
            <a:pPr algn="l" eaLnBrk="1" hangingPunct="1"/>
            <a:r>
              <a:rPr lang="it-IT" sz="2400" b="1" smtClean="0">
                <a:latin typeface="Simoncini Garamond"/>
                <a:ea typeface="MetaPlusBlack"/>
                <a:cs typeface="MetaPlusBlack"/>
              </a:rPr>
              <a:t>Sitografia di riferimento</a:t>
            </a:r>
          </a:p>
        </p:txBody>
      </p:sp>
      <p:sp>
        <p:nvSpPr>
          <p:cNvPr id="23557"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23558" name="CasellaDiTesto 9"/>
          <p:cNvSpPr txBox="1">
            <a:spLocks noChangeArrowheads="1"/>
          </p:cNvSpPr>
          <p:nvPr/>
        </p:nvSpPr>
        <p:spPr bwMode="auto">
          <a:xfrm>
            <a:off x="0" y="720725"/>
            <a:ext cx="9144000" cy="641350"/>
          </a:xfrm>
          <a:prstGeom prst="rect">
            <a:avLst/>
          </a:prstGeom>
          <a:noFill/>
          <a:ln w="9525">
            <a:noFill/>
            <a:miter lim="800000"/>
            <a:headEnd/>
            <a:tailEnd/>
          </a:ln>
        </p:spPr>
        <p:txBody>
          <a:bodyPr>
            <a:spAutoFit/>
          </a:bodyPr>
          <a:lstStyle/>
          <a:p>
            <a:r>
              <a:rPr lang="it-IT">
                <a:solidFill>
                  <a:srgbClr val="005E55"/>
                </a:solidFill>
                <a:latin typeface="Calibri" pitchFamily="34" charset="0"/>
              </a:rPr>
              <a:t>Il laboratorio si è avvalso dei contenuti dei siti che trovi segnalati e accompagnati da una breve presentazione qui di seguito. Le voci di Wikipedia sono state accuratamente verificate.</a:t>
            </a:r>
          </a:p>
        </p:txBody>
      </p:sp>
      <p:sp>
        <p:nvSpPr>
          <p:cNvPr id="23559" name="Segnaposto contenuto 2"/>
          <p:cNvSpPr txBox="1">
            <a:spLocks/>
          </p:cNvSpPr>
          <p:nvPr/>
        </p:nvSpPr>
        <p:spPr bwMode="auto">
          <a:xfrm>
            <a:off x="38100" y="1420813"/>
            <a:ext cx="9144000" cy="4933950"/>
          </a:xfrm>
          <a:prstGeom prst="rect">
            <a:avLst/>
          </a:prstGeom>
          <a:noFill/>
          <a:ln w="9525">
            <a:noFill/>
            <a:miter lim="800000"/>
            <a:headEnd/>
            <a:tailEnd/>
          </a:ln>
        </p:spPr>
        <p:txBody>
          <a:bodyPr/>
          <a:lstStyle/>
          <a:p>
            <a:pPr marL="136525" lvl="1" defTabSz="914400">
              <a:lnSpc>
                <a:spcPct val="80000"/>
              </a:lnSpc>
              <a:spcBef>
                <a:spcPct val="20000"/>
              </a:spcBef>
              <a:buClr>
                <a:srgbClr val="8CADAE"/>
              </a:buClr>
              <a:buSzPct val="75000"/>
            </a:pPr>
            <a:r>
              <a:rPr lang="it-IT" sz="1300" b="1">
                <a:solidFill>
                  <a:srgbClr val="C00000"/>
                </a:solidFill>
                <a:latin typeface="Simoncini Garamond"/>
              </a:rPr>
              <a:t>Siti di interesse internazionale</a:t>
            </a:r>
          </a:p>
          <a:p>
            <a:pPr marL="136525" lvl="1" defTabSz="914400">
              <a:lnSpc>
                <a:spcPct val="80000"/>
              </a:lnSpc>
              <a:spcBef>
                <a:spcPct val="20000"/>
              </a:spcBef>
              <a:buClr>
                <a:srgbClr val="8CADAE"/>
              </a:buClr>
              <a:buSzPct val="75000"/>
            </a:pPr>
            <a:endParaRPr lang="it-IT" sz="1200" b="1">
              <a:solidFill>
                <a:srgbClr val="C00000"/>
              </a:solidFill>
              <a:latin typeface="Simoncini Garamond"/>
            </a:endParaRPr>
          </a:p>
          <a:p>
            <a:pPr marL="136525" lvl="1" defTabSz="914400">
              <a:lnSpc>
                <a:spcPct val="80000"/>
              </a:lnSpc>
              <a:spcBef>
                <a:spcPct val="20000"/>
              </a:spcBef>
              <a:buClr>
                <a:srgbClr val="8CADAE"/>
              </a:buClr>
              <a:buSzPct val="75000"/>
            </a:pPr>
            <a:r>
              <a:rPr lang="it-IT" sz="1200" b="1">
                <a:latin typeface="Simoncini Garamond"/>
                <a:hlinkClick r:id="rId2" invalidUrl="http:///"/>
              </a:rPr>
              <a:t>http://</a:t>
            </a:r>
            <a:r>
              <a:rPr lang="it-IT" sz="1200" b="1">
                <a:latin typeface="Simoncini Garamond"/>
                <a:hlinkClick r:id="rId3"/>
              </a:rPr>
              <a:t>www.ispionline.it</a:t>
            </a:r>
            <a:r>
              <a:rPr lang="it-IT" sz="1200">
                <a:latin typeface="Simoncini Garamond"/>
              </a:rPr>
              <a:t> sito dell’Istituto per gli studi di politica internazionale, operante sotto la vigilanza del ministero degli Affari Esteri. Offre produzione scientifica, pubblicazioni, formazione e organizzazione di eventi per tutti coloro che vogliono dedicarsi  a lavorare nelle organizzazioni internazionali .</a:t>
            </a:r>
          </a:p>
          <a:p>
            <a:pPr marL="136525" lvl="1" defTabSz="914400">
              <a:lnSpc>
                <a:spcPct val="80000"/>
              </a:lnSpc>
              <a:spcBef>
                <a:spcPct val="20000"/>
              </a:spcBef>
              <a:buClr>
                <a:srgbClr val="8CADAE"/>
              </a:buClr>
              <a:buSzPct val="75000"/>
            </a:pPr>
            <a:r>
              <a:rPr lang="it-IT" sz="1200" b="1">
                <a:latin typeface="Simoncini Garamond"/>
                <a:hlinkClick r:id="rId2" invalidUrl="http:///"/>
              </a:rPr>
              <a:t>http://</a:t>
            </a:r>
            <a:r>
              <a:rPr lang="it-IT" sz="1200" b="1">
                <a:latin typeface="Simoncini Garamond"/>
                <a:hlinkClick r:id="rId4"/>
              </a:rPr>
              <a:t>www.bancaditalia.it</a:t>
            </a:r>
            <a:r>
              <a:rPr lang="it-IT" sz="1200">
                <a:latin typeface="Simoncini Garamond"/>
              </a:rPr>
              <a:t> dove si possono trovare ricerche, statistiche, pubblicazioni, informazioni di carattere economico nazionale ed internazionale.</a:t>
            </a:r>
          </a:p>
          <a:p>
            <a:pPr marL="136525" lvl="1" defTabSz="914400">
              <a:lnSpc>
                <a:spcPct val="80000"/>
              </a:lnSpc>
              <a:spcBef>
                <a:spcPct val="20000"/>
              </a:spcBef>
              <a:buClr>
                <a:srgbClr val="8CADAE"/>
              </a:buClr>
              <a:buSzPct val="75000"/>
            </a:pPr>
            <a:r>
              <a:rPr lang="it-IT" sz="1200" b="1">
                <a:latin typeface="Simoncini Garamond"/>
                <a:hlinkClick r:id="rId2" invalidUrl="http:///"/>
              </a:rPr>
              <a:t>http://</a:t>
            </a:r>
            <a:r>
              <a:rPr lang="it-IT" sz="1200" b="1">
                <a:latin typeface="Simoncini Garamond"/>
                <a:hlinkClick r:id="rId5"/>
              </a:rPr>
              <a:t>europa.eu/index_it.htm</a:t>
            </a:r>
            <a:r>
              <a:rPr lang="it-IT" sz="1200">
                <a:latin typeface="Simoncini Garamond"/>
              </a:rPr>
              <a:t>, sito della U.E. dove trovare informazioni di base, pubblicazioni, documenti  e una sezione dedicata ai giovani e agli insegnanti.</a:t>
            </a:r>
            <a:endParaRPr lang="it-IT" sz="1200" b="1">
              <a:solidFill>
                <a:srgbClr val="C00000"/>
              </a:solidFill>
              <a:latin typeface="Simoncini Garamond"/>
            </a:endParaRPr>
          </a:p>
          <a:p>
            <a:pPr marL="136525" lvl="1" defTabSz="914400">
              <a:lnSpc>
                <a:spcPct val="80000"/>
              </a:lnSpc>
              <a:spcBef>
                <a:spcPct val="20000"/>
              </a:spcBef>
              <a:buClr>
                <a:srgbClr val="8CADAE"/>
              </a:buClr>
              <a:buSzPct val="75000"/>
            </a:pPr>
            <a:r>
              <a:rPr lang="it-IT" sz="1200" b="1">
                <a:latin typeface="Simoncini Garamond"/>
                <a:hlinkClick r:id="rId6"/>
              </a:rPr>
              <a:t>http://www.monde-diplomatique.it</a:t>
            </a:r>
            <a:r>
              <a:rPr lang="it-IT" sz="1200">
                <a:latin typeface="Simoncini Garamond"/>
              </a:rPr>
              <a:t> periodico mensile francese di informazione ed opinione ma anche un giornale di documentazione ed inchiesta. Tratta una gran varietà di argomenti di importanza planetaria ed in primo luogo segue le relazioni internazionali.</a:t>
            </a:r>
          </a:p>
          <a:p>
            <a:pPr marL="136525" lvl="1" defTabSz="914400">
              <a:lnSpc>
                <a:spcPct val="80000"/>
              </a:lnSpc>
              <a:spcBef>
                <a:spcPct val="20000"/>
              </a:spcBef>
              <a:buClr>
                <a:srgbClr val="8CADAE"/>
              </a:buClr>
              <a:buSzPct val="75000"/>
            </a:pPr>
            <a:endParaRPr lang="it-IT" sz="1900" b="1">
              <a:solidFill>
                <a:srgbClr val="C00000"/>
              </a:solidFill>
              <a:latin typeface="Simoncini Garamond"/>
            </a:endParaRPr>
          </a:p>
          <a:p>
            <a:pPr marL="136525" lvl="1" defTabSz="914400">
              <a:lnSpc>
                <a:spcPct val="80000"/>
              </a:lnSpc>
              <a:spcBef>
                <a:spcPct val="20000"/>
              </a:spcBef>
              <a:buClr>
                <a:srgbClr val="8CADAE"/>
              </a:buClr>
              <a:buSzPct val="75000"/>
            </a:pPr>
            <a:r>
              <a:rPr lang="it-IT" sz="1300" b="1">
                <a:solidFill>
                  <a:srgbClr val="C00000"/>
                </a:solidFill>
                <a:latin typeface="Simoncini Garamond"/>
              </a:rPr>
              <a:t>Siti culturali e didattici</a:t>
            </a:r>
          </a:p>
          <a:p>
            <a:pPr marL="136525" lvl="1" defTabSz="914400">
              <a:lnSpc>
                <a:spcPct val="80000"/>
              </a:lnSpc>
              <a:spcBef>
                <a:spcPct val="20000"/>
              </a:spcBef>
              <a:buClr>
                <a:srgbClr val="8CADAE"/>
              </a:buClr>
              <a:buSzPct val="75000"/>
            </a:pPr>
            <a:endParaRPr lang="it-IT" sz="1300" b="1">
              <a:solidFill>
                <a:srgbClr val="C00000"/>
              </a:solidFill>
              <a:latin typeface="Simoncini Garamond"/>
            </a:endParaRPr>
          </a:p>
          <a:p>
            <a:pPr marL="136525" lvl="1" defTabSz="914400">
              <a:lnSpc>
                <a:spcPct val="80000"/>
              </a:lnSpc>
              <a:spcBef>
                <a:spcPct val="20000"/>
              </a:spcBef>
              <a:buClr>
                <a:srgbClr val="8CADAE"/>
              </a:buClr>
              <a:buSzPct val="75000"/>
            </a:pPr>
            <a:r>
              <a:rPr lang="it-IT" sz="1200" b="1" u="sng">
                <a:latin typeface="Simoncini Garamond"/>
                <a:hlinkClick r:id="rId7"/>
              </a:rPr>
              <a:t>http://www.lavoce.info/</a:t>
            </a:r>
            <a:r>
              <a:rPr lang="it-IT" sz="1200" u="sng">
                <a:latin typeface="Simoncini Garamond"/>
              </a:rPr>
              <a:t> </a:t>
            </a:r>
            <a:r>
              <a:rPr lang="it-IT" sz="1200">
                <a:latin typeface="Simoncini Garamond"/>
              </a:rPr>
              <a:t>una testata, che svolga la funzione di "</a:t>
            </a:r>
            <a:r>
              <a:rPr lang="it-IT" sz="1200" i="1">
                <a:latin typeface="Simoncini Garamond"/>
              </a:rPr>
              <a:t>watchdog</a:t>
            </a:r>
            <a:r>
              <a:rPr lang="it-IT" sz="1200">
                <a:latin typeface="Simoncini Garamond"/>
              </a:rPr>
              <a:t>", di cane da guardia, che valuta criticamente la politica economica, disinteressandosi dell'uso politico che può essere fatto di ciò che scrive.</a:t>
            </a:r>
          </a:p>
          <a:p>
            <a:pPr marL="136525" lvl="1" defTabSz="914400">
              <a:lnSpc>
                <a:spcPct val="80000"/>
              </a:lnSpc>
              <a:spcBef>
                <a:spcPct val="20000"/>
              </a:spcBef>
              <a:buClr>
                <a:srgbClr val="8CADAE"/>
              </a:buClr>
              <a:buSzPct val="75000"/>
            </a:pPr>
            <a:r>
              <a:rPr lang="it-IT" sz="1200" b="1">
                <a:latin typeface="Simoncini Garamond"/>
                <a:hlinkClick r:id="rId2" invalidUrl="http:///"/>
              </a:rPr>
              <a:t>http://</a:t>
            </a:r>
            <a:r>
              <a:rPr lang="it-IT" sz="1200" b="1">
                <a:latin typeface="Simoncini Garamond"/>
                <a:hlinkClick r:id="rId8"/>
              </a:rPr>
              <a:t>www.ilsole24ore.com</a:t>
            </a:r>
            <a:r>
              <a:rPr lang="it-IT" sz="1200">
                <a:latin typeface="Simoncini Garamond"/>
              </a:rPr>
              <a:t>, il quotidiano economico-finanziario online</a:t>
            </a:r>
          </a:p>
          <a:p>
            <a:pPr marL="136525" lvl="1" defTabSz="914400">
              <a:lnSpc>
                <a:spcPct val="80000"/>
              </a:lnSpc>
              <a:spcBef>
                <a:spcPct val="20000"/>
              </a:spcBef>
              <a:buClr>
                <a:srgbClr val="8CADAE"/>
              </a:buClr>
              <a:buSzPct val="75000"/>
            </a:pPr>
            <a:r>
              <a:rPr lang="it-IT" sz="1200" b="1">
                <a:latin typeface="Simoncini Garamond"/>
                <a:hlinkClick r:id="rId2" invalidUrl="http:///"/>
              </a:rPr>
              <a:t>http://</a:t>
            </a:r>
            <a:r>
              <a:rPr lang="it-IT" sz="1200" b="1">
                <a:latin typeface="Simoncini Garamond"/>
                <a:hlinkClick r:id="rId9"/>
              </a:rPr>
              <a:t>www.tuttocina.it</a:t>
            </a:r>
            <a:r>
              <a:rPr lang="it-IT" sz="1200">
                <a:latin typeface="Simoncini Garamond"/>
              </a:rPr>
              <a:t> , il portale sulla Cina, dove  che ospita il periodico mensile di analisi dedicato ad avvenimenti e dibattiti sui temi di politica, relazioni internazionali ed economia della Cina contemporanea</a:t>
            </a:r>
            <a:r>
              <a:rPr lang="it-IT" sz="1200">
                <a:latin typeface="Calibri" pitchFamily="34" charset="0"/>
              </a:rPr>
              <a:t>. </a:t>
            </a:r>
            <a:endParaRPr lang="it-IT" sz="1200">
              <a:latin typeface="Simoncini Garamond"/>
            </a:endParaRPr>
          </a:p>
          <a:p>
            <a:pPr marL="136525" lvl="1" defTabSz="914400">
              <a:lnSpc>
                <a:spcPct val="80000"/>
              </a:lnSpc>
              <a:spcBef>
                <a:spcPct val="20000"/>
              </a:spcBef>
              <a:buClr>
                <a:srgbClr val="8CADAE"/>
              </a:buClr>
              <a:buSzPct val="75000"/>
            </a:pPr>
            <a:r>
              <a:rPr lang="it-IT" sz="1200" b="1">
                <a:latin typeface="Simoncini Garamond"/>
                <a:hlinkClick r:id="rId2" invalidUrl="http:///"/>
              </a:rPr>
              <a:t>http://</a:t>
            </a:r>
            <a:r>
              <a:rPr lang="it-IT" sz="1200" b="1">
                <a:latin typeface="Simoncini Garamond"/>
                <a:hlinkClick r:id="rId10"/>
              </a:rPr>
              <a:t>www.storiain.net</a:t>
            </a:r>
            <a:r>
              <a:rPr lang="it-IT" sz="1200">
                <a:latin typeface="Simoncini Garamond"/>
              </a:rPr>
              <a:t>, rivista per docenti e appassionati di storia che  offre percorsi di storia antica, medievale, moderna e contemporanea.</a:t>
            </a:r>
          </a:p>
          <a:p>
            <a:pPr marL="136525" lvl="1" defTabSz="914400">
              <a:lnSpc>
                <a:spcPct val="80000"/>
              </a:lnSpc>
              <a:spcBef>
                <a:spcPct val="20000"/>
              </a:spcBef>
              <a:buClr>
                <a:srgbClr val="8CADAE"/>
              </a:buClr>
              <a:buSzPct val="75000"/>
            </a:pPr>
            <a:r>
              <a:rPr lang="it-IT" sz="1200" b="1">
                <a:latin typeface="Simoncini Garamond"/>
                <a:hlinkClick r:id="rId2" invalidUrl="http:///"/>
              </a:rPr>
              <a:t>http://</a:t>
            </a:r>
            <a:r>
              <a:rPr lang="it-IT" sz="1200" b="1">
                <a:latin typeface="Simoncini Garamond"/>
                <a:hlinkClick r:id="rId11"/>
              </a:rPr>
              <a:t>www.pbmstoria.it</a:t>
            </a:r>
            <a:r>
              <a:rPr lang="it-IT" sz="1200">
                <a:latin typeface="Simoncini Garamond"/>
              </a:rPr>
              <a:t> dove</a:t>
            </a:r>
            <a:r>
              <a:rPr lang="it-IT" sz="1200">
                <a:latin typeface="Calibri" pitchFamily="34" charset="0"/>
              </a:rPr>
              <a:t> </a:t>
            </a:r>
            <a:r>
              <a:rPr lang="it-IT" sz="1200">
                <a:latin typeface="Simoncini Garamond"/>
              </a:rPr>
              <a:t>insegnanti e studenti possono trovare  materiali, elementi di aggiornamento, spunti di riflessione sul versante della ricerca storiografica, con particolare attenzione a quello che ormai si chiama comunemente “uso pubblico della storia.</a:t>
            </a:r>
          </a:p>
          <a:p>
            <a:pPr marL="136525" lvl="1" defTabSz="914400">
              <a:lnSpc>
                <a:spcPct val="80000"/>
              </a:lnSpc>
              <a:spcBef>
                <a:spcPct val="20000"/>
              </a:spcBef>
              <a:buClr>
                <a:srgbClr val="8CADAE"/>
              </a:buClr>
              <a:buSzPct val="75000"/>
            </a:pPr>
            <a:r>
              <a:rPr lang="it-IT" sz="1200" b="1">
                <a:latin typeface="Simoncini Garamond"/>
                <a:hlinkClick r:id="rId12"/>
              </a:rPr>
              <a:t>http://temi.repubblica.it/limes/</a:t>
            </a:r>
            <a:r>
              <a:rPr lang="it-IT" sz="1200" b="1">
                <a:latin typeface="Simoncini Garamond"/>
              </a:rPr>
              <a:t> </a:t>
            </a:r>
            <a:r>
              <a:rPr lang="it-IT" sz="1200">
                <a:latin typeface="Simoncini Garamond"/>
              </a:rPr>
              <a:t>Rivista di politica internazionale in lingua italiana, che si avvale dell'apporto di giornalisti, esponenti del mondo politico, diplomatico, militare e delle ONG.</a:t>
            </a:r>
          </a:p>
          <a:p>
            <a:pPr marL="136525" lvl="1" defTabSz="914400">
              <a:lnSpc>
                <a:spcPct val="80000"/>
              </a:lnSpc>
              <a:spcBef>
                <a:spcPct val="20000"/>
              </a:spcBef>
              <a:buClr>
                <a:srgbClr val="8CADAE"/>
              </a:buClr>
              <a:buSzPct val="75000"/>
            </a:pPr>
            <a:endParaRPr lang="it-IT" sz="1100">
              <a:latin typeface="Simoncini Garamond"/>
              <a:hlinkClick r:id="rId13"/>
            </a:endParaRPr>
          </a:p>
        </p:txBody>
      </p:sp>
      <p:sp>
        <p:nvSpPr>
          <p:cNvPr id="23560" name="CasellaDiTesto 11"/>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9</a:t>
            </a:r>
          </a:p>
        </p:txBody>
      </p:sp>
      <p:sp>
        <p:nvSpPr>
          <p:cNvPr id="18" name="Connettore 1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9" name="Unisci 18"/>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23563" name="CasellaDiTesto 19"/>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22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24580" name="Titolo 1"/>
          <p:cNvSpPr>
            <a:spLocks noGrp="1"/>
          </p:cNvSpPr>
          <p:nvPr>
            <p:ph type="ctrTitle"/>
          </p:nvPr>
        </p:nvSpPr>
        <p:spPr>
          <a:xfrm>
            <a:off x="2519363" y="-57150"/>
            <a:ext cx="6624637" cy="777875"/>
          </a:xfrm>
        </p:spPr>
        <p:txBody>
          <a:bodyPr/>
          <a:lstStyle/>
          <a:p>
            <a:pPr algn="l" eaLnBrk="1" hangingPunct="1"/>
            <a:r>
              <a:rPr lang="it-IT" sz="2400" b="1" smtClean="0">
                <a:latin typeface="Simoncini Garamond"/>
                <a:ea typeface="MetaPlusBlack"/>
                <a:cs typeface="MetaPlusBlack"/>
              </a:rPr>
              <a:t>Sitografia di riferimento </a:t>
            </a:r>
          </a:p>
        </p:txBody>
      </p:sp>
      <p:sp>
        <p:nvSpPr>
          <p:cNvPr id="24581"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24582" name="Segnaposto contenuto 2"/>
          <p:cNvSpPr txBox="1">
            <a:spLocks/>
          </p:cNvSpPr>
          <p:nvPr/>
        </p:nvSpPr>
        <p:spPr bwMode="auto">
          <a:xfrm>
            <a:off x="0" y="1527175"/>
            <a:ext cx="9144000" cy="4773613"/>
          </a:xfrm>
          <a:prstGeom prst="rect">
            <a:avLst/>
          </a:prstGeom>
          <a:solidFill>
            <a:srgbClr val="96C661">
              <a:alpha val="10196"/>
            </a:srgbClr>
          </a:solidFill>
          <a:ln w="9525">
            <a:noFill/>
            <a:miter lim="800000"/>
            <a:headEnd/>
            <a:tailEnd/>
          </a:ln>
        </p:spPr>
        <p:txBody>
          <a:bodyPr/>
          <a:lstStyle/>
          <a:p>
            <a:pPr marL="136525" lvl="1" defTabSz="914400">
              <a:spcBef>
                <a:spcPts val="100"/>
              </a:spcBef>
              <a:spcAft>
                <a:spcPts val="100"/>
              </a:spcAft>
              <a:buClr>
                <a:srgbClr val="8CADAE"/>
              </a:buClr>
              <a:buSzPct val="75000"/>
            </a:pPr>
            <a:r>
              <a:rPr lang="it-IT" sz="1400" b="1">
                <a:solidFill>
                  <a:srgbClr val="C00000"/>
                </a:solidFill>
                <a:latin typeface="Simoncini Garamond"/>
                <a:ea typeface="Verdana" pitchFamily="34" charset="0"/>
                <a:cs typeface="Simoncini Garamond"/>
              </a:rPr>
              <a:t>Mappe e mappe interattive</a:t>
            </a:r>
            <a:endParaRPr lang="it-IT" sz="1200" u="sng">
              <a:latin typeface="Simoncini Garamond"/>
              <a:ea typeface="Verdana" pitchFamily="34" charset="0"/>
              <a:cs typeface="Simoncini Garamond"/>
            </a:endParaRPr>
          </a:p>
          <a:p>
            <a:pPr marL="136525" lvl="1" defTabSz="914400">
              <a:spcBef>
                <a:spcPts val="100"/>
              </a:spcBef>
              <a:spcAft>
                <a:spcPts val="100"/>
              </a:spcAft>
              <a:buClr>
                <a:srgbClr val="8CADAE"/>
              </a:buClr>
              <a:buSzPct val="75000"/>
            </a:pPr>
            <a:r>
              <a:rPr lang="it-IT" sz="1200" b="1" u="sng">
                <a:latin typeface="Simoncini Garamond"/>
                <a:ea typeface="Verdana" pitchFamily="34" charset="0"/>
                <a:cs typeface="Simoncini Garamond"/>
                <a:hlinkClick r:id="rId2"/>
              </a:rPr>
              <a:t>www.worldmapper.org</a:t>
            </a:r>
            <a:r>
              <a:rPr lang="it-IT" sz="1200" u="sng">
                <a:latin typeface="Simoncini Garamond"/>
                <a:ea typeface="Verdana" pitchFamily="34" charset="0"/>
                <a:cs typeface="Simoncini Garamond"/>
              </a:rPr>
              <a:t> </a:t>
            </a:r>
          </a:p>
          <a:p>
            <a:pPr marL="136525" lvl="1" defTabSz="914400">
              <a:spcBef>
                <a:spcPts val="100"/>
              </a:spcBef>
              <a:spcAft>
                <a:spcPts val="100"/>
              </a:spcAft>
              <a:buClr>
                <a:srgbClr val="8CADAE"/>
              </a:buClr>
              <a:buSzPct val="75000"/>
            </a:pPr>
            <a:r>
              <a:rPr lang="it-IT" sz="1200">
                <a:latin typeface="Simoncini Garamond"/>
                <a:ea typeface="Verdana" pitchFamily="34" charset="0"/>
                <a:cs typeface="Simoncini Garamond"/>
              </a:rPr>
              <a:t>Worldmapper è una collezione di mappe del mondo, dove i territori sono ridimensionati su ogni mappa in base al soggetto di interesse. Dei veri e propri cartogrammi animati.</a:t>
            </a:r>
          </a:p>
          <a:p>
            <a:pPr marL="136525" lvl="1" defTabSz="914400">
              <a:spcBef>
                <a:spcPct val="20000"/>
              </a:spcBef>
              <a:buClr>
                <a:srgbClr val="8CADAE"/>
              </a:buClr>
              <a:buSzPct val="75000"/>
            </a:pPr>
            <a:r>
              <a:rPr lang="it-IT" sz="1200" b="1" u="sng">
                <a:latin typeface="Simoncini Garamond"/>
                <a:ea typeface="Verdana" pitchFamily="34" charset="0"/>
                <a:cs typeface="Simoncini Garamond"/>
                <a:hlinkClick r:id="rId3" invalidUrl="http:///"/>
              </a:rPr>
              <a:t>http://</a:t>
            </a:r>
            <a:r>
              <a:rPr lang="it-IT" sz="1200" b="1" u="sng">
                <a:latin typeface="Simoncini Garamond"/>
                <a:ea typeface="Verdana" pitchFamily="34" charset="0"/>
                <a:cs typeface="Simoncini Garamond"/>
                <a:hlinkClick r:id="rId4"/>
              </a:rPr>
              <a:t>d-maps.com</a:t>
            </a:r>
            <a:r>
              <a:rPr lang="it-IT" sz="1200" b="1" u="sng">
                <a:latin typeface="Simoncini Garamond"/>
                <a:ea typeface="Verdana" pitchFamily="34" charset="0"/>
                <a:cs typeface="Simoncini Garamond"/>
              </a:rPr>
              <a:t> </a:t>
            </a:r>
            <a:r>
              <a:rPr lang="it-IT" sz="1200">
                <a:latin typeface="Simoncini Garamond"/>
                <a:ea typeface="Verdana" pitchFamily="34" charset="0"/>
                <a:cs typeface="Simoncini Garamond"/>
              </a:rPr>
              <a:t>dove si possono trovare e scaricare gratuitamente carte mute o parzialmente complete di tutte le aree e i paesi del mondo</a:t>
            </a:r>
          </a:p>
          <a:p>
            <a:pPr marL="136525" lvl="1" defTabSz="914400">
              <a:spcBef>
                <a:spcPct val="20000"/>
              </a:spcBef>
              <a:buClr>
                <a:srgbClr val="8CADAE"/>
              </a:buClr>
              <a:buSzPct val="75000"/>
            </a:pPr>
            <a:endParaRPr lang="it-IT" sz="1400" b="1">
              <a:solidFill>
                <a:srgbClr val="C00000"/>
              </a:solidFill>
              <a:latin typeface="Simoncini Garamond"/>
              <a:ea typeface="Verdana" pitchFamily="34" charset="0"/>
              <a:cs typeface="Simoncini Garamond"/>
            </a:endParaRPr>
          </a:p>
          <a:p>
            <a:pPr marL="136525" lvl="1" defTabSz="914400">
              <a:spcBef>
                <a:spcPct val="20000"/>
              </a:spcBef>
              <a:buClr>
                <a:srgbClr val="8CADAE"/>
              </a:buClr>
              <a:buSzPct val="75000"/>
            </a:pPr>
            <a:r>
              <a:rPr lang="it-IT" sz="1400" b="1">
                <a:solidFill>
                  <a:srgbClr val="C00000"/>
                </a:solidFill>
                <a:latin typeface="Simoncini Garamond"/>
                <a:ea typeface="Verdana" pitchFamily="34" charset="0"/>
                <a:cs typeface="Simoncini Garamond"/>
              </a:rPr>
              <a:t>Ambienti per l’apprendimento interattivo</a:t>
            </a:r>
            <a:endParaRPr lang="it-IT" sz="1200" b="1">
              <a:solidFill>
                <a:srgbClr val="C00000"/>
              </a:solidFill>
              <a:latin typeface="Simoncini Garamond"/>
              <a:ea typeface="Verdana" pitchFamily="34" charset="0"/>
              <a:cs typeface="Simoncini Garamond"/>
            </a:endParaRPr>
          </a:p>
          <a:p>
            <a:pPr marL="136525" lvl="1" defTabSz="914400">
              <a:spcBef>
                <a:spcPct val="20000"/>
              </a:spcBef>
              <a:buClr>
                <a:srgbClr val="8CADAE"/>
              </a:buClr>
              <a:buSzPct val="75000"/>
            </a:pPr>
            <a:r>
              <a:rPr lang="it-IT" sz="1200" b="1" u="sng">
                <a:latin typeface="Simoncini Garamond"/>
                <a:ea typeface="Verdana" pitchFamily="34" charset="0"/>
                <a:cs typeface="Simoncini Garamond"/>
                <a:hlinkClick r:id="rId3" invalidUrl="http:///"/>
              </a:rPr>
              <a:t>http://</a:t>
            </a:r>
            <a:r>
              <a:rPr lang="it-IT" sz="1200" b="1" u="sng">
                <a:latin typeface="Simoncini Garamond"/>
                <a:ea typeface="Verdana" pitchFamily="34" charset="0"/>
                <a:cs typeface="Simoncini Garamond"/>
                <a:hlinkClick r:id="rId5"/>
              </a:rPr>
              <a:t>www.exploratree.org.uk/</a:t>
            </a:r>
            <a:r>
              <a:rPr lang="it-IT" sz="1200" u="sng">
                <a:latin typeface="Simoncini Garamond"/>
                <a:ea typeface="Verdana" pitchFamily="34" charset="0"/>
                <a:cs typeface="Simoncini Garamond"/>
              </a:rPr>
              <a:t> </a:t>
            </a:r>
            <a:r>
              <a:rPr lang="it-IT" sz="1200">
                <a:latin typeface="Simoncini Garamond"/>
                <a:ea typeface="Verdana" pitchFamily="34" charset="0"/>
                <a:cs typeface="Simoncini Garamond"/>
              </a:rPr>
              <a:t>il sito offre una guida per pensare, analizzare e valutare qualsiasi cosa in modo strutturato, gratuita e in lingua inglese. E’ un’applicazione  online utilissima per creare ogni genere di mappa. Possiede una library di mappe concettuali </a:t>
            </a:r>
          </a:p>
          <a:p>
            <a:pPr marL="136525" lvl="1" defTabSz="914400">
              <a:spcBef>
                <a:spcPct val="20000"/>
              </a:spcBef>
              <a:buClr>
                <a:srgbClr val="8CADAE"/>
              </a:buClr>
              <a:buSzPct val="75000"/>
            </a:pPr>
            <a:r>
              <a:rPr lang="it-IT" sz="1200">
                <a:latin typeface="Simoncini Garamond"/>
                <a:ea typeface="Verdana" pitchFamily="34" charset="0"/>
                <a:cs typeface="Simoncini Garamond"/>
              </a:rPr>
              <a:t>molto ampia da editare, stampare, e condividere con altri. </a:t>
            </a:r>
          </a:p>
          <a:p>
            <a:pPr marL="136525" lvl="1" defTabSz="914400">
              <a:spcBef>
                <a:spcPct val="20000"/>
              </a:spcBef>
              <a:buClr>
                <a:srgbClr val="8CADAE"/>
              </a:buClr>
              <a:buSzPct val="75000"/>
            </a:pPr>
            <a:r>
              <a:rPr lang="it-IT" sz="1200" b="1" u="sng">
                <a:latin typeface="Simoncini Garamond"/>
                <a:ea typeface="Verdana" pitchFamily="34" charset="0"/>
                <a:cs typeface="Simoncini Garamond"/>
                <a:hlinkClick r:id="rId6"/>
              </a:rPr>
              <a:t>www.timerime.com</a:t>
            </a:r>
            <a:endParaRPr lang="it-IT" sz="1200" b="1" u="sng">
              <a:latin typeface="Simoncini Garamond"/>
              <a:ea typeface="Verdana" pitchFamily="34" charset="0"/>
              <a:cs typeface="Simoncini Garamond"/>
            </a:endParaRPr>
          </a:p>
          <a:p>
            <a:pPr marL="136525" lvl="1" defTabSz="914400">
              <a:spcBef>
                <a:spcPct val="20000"/>
              </a:spcBef>
              <a:buClr>
                <a:srgbClr val="8CADAE"/>
              </a:buClr>
              <a:buSzPct val="75000"/>
            </a:pPr>
            <a:r>
              <a:rPr lang="it-IT" sz="1200">
                <a:latin typeface="Simoncini Garamond"/>
                <a:ea typeface="Verdana" pitchFamily="34" charset="0"/>
                <a:cs typeface="Simoncini Garamond"/>
              </a:rPr>
              <a:t>TimeRime è un software gratuito per la costruzione di timeline (linee del tempo), strumento utile nello studio </a:t>
            </a:r>
          </a:p>
          <a:p>
            <a:pPr marL="136525" lvl="1" defTabSz="914400">
              <a:spcBef>
                <a:spcPct val="20000"/>
              </a:spcBef>
              <a:buClr>
                <a:srgbClr val="8CADAE"/>
              </a:buClr>
              <a:buSzPct val="75000"/>
            </a:pPr>
            <a:r>
              <a:rPr lang="it-IT" sz="1200">
                <a:latin typeface="Simoncini Garamond"/>
                <a:ea typeface="Verdana" pitchFamily="34" charset="0"/>
                <a:cs typeface="Simoncini Garamond"/>
              </a:rPr>
              <a:t>della storia. Il programma oltre alla costruzione di linee del tempo interattive attraverso la funzione di embed, consente di </a:t>
            </a:r>
          </a:p>
          <a:p>
            <a:pPr marL="136525" lvl="1" defTabSz="914400">
              <a:spcBef>
                <a:spcPct val="20000"/>
              </a:spcBef>
              <a:buClr>
                <a:srgbClr val="8CADAE"/>
              </a:buClr>
              <a:buSzPct val="75000"/>
            </a:pPr>
            <a:r>
              <a:rPr lang="it-IT" sz="1200">
                <a:latin typeface="Simoncini Garamond"/>
                <a:ea typeface="Verdana" pitchFamily="34" charset="0"/>
                <a:cs typeface="Simoncini Garamond"/>
              </a:rPr>
              <a:t>richiamare la linea del tempo all’interno di un sito.</a:t>
            </a:r>
          </a:p>
          <a:p>
            <a:pPr marL="136525" lvl="1" defTabSz="914400">
              <a:spcBef>
                <a:spcPct val="20000"/>
              </a:spcBef>
              <a:buClr>
                <a:srgbClr val="8CADAE"/>
              </a:buClr>
              <a:buSzPct val="75000"/>
            </a:pPr>
            <a:r>
              <a:rPr lang="it-IT" sz="1400" b="1">
                <a:solidFill>
                  <a:srgbClr val="C00000"/>
                </a:solidFill>
                <a:latin typeface="Simoncini Garamond"/>
                <a:ea typeface="Verdana" pitchFamily="34" charset="0"/>
                <a:cs typeface="Simoncini Garamond"/>
              </a:rPr>
              <a:t>Enciclopedie online</a:t>
            </a:r>
          </a:p>
          <a:p>
            <a:pPr marL="136525" lvl="1" defTabSz="914400">
              <a:spcBef>
                <a:spcPct val="20000"/>
              </a:spcBef>
              <a:buClr>
                <a:srgbClr val="8CADAE"/>
              </a:buClr>
              <a:buSzPct val="75000"/>
            </a:pPr>
            <a:r>
              <a:rPr lang="it-IT" sz="1200" b="1">
                <a:solidFill>
                  <a:srgbClr val="C00000"/>
                </a:solidFill>
                <a:latin typeface="Simoncini Garamond"/>
                <a:ea typeface="Verdana" pitchFamily="34" charset="0"/>
                <a:cs typeface="Simoncini Garamond"/>
                <a:hlinkClick r:id="rId7"/>
              </a:rPr>
              <a:t>www.sapere.it</a:t>
            </a:r>
            <a:endParaRPr lang="it-IT" sz="1200" b="1">
              <a:solidFill>
                <a:srgbClr val="C00000"/>
              </a:solidFill>
              <a:latin typeface="Simoncini Garamond"/>
              <a:ea typeface="Verdana" pitchFamily="34" charset="0"/>
              <a:cs typeface="Simoncini Garamond"/>
            </a:endParaRPr>
          </a:p>
          <a:p>
            <a:pPr marL="136525" lvl="1" defTabSz="914400">
              <a:spcBef>
                <a:spcPct val="20000"/>
              </a:spcBef>
              <a:buClr>
                <a:srgbClr val="8CADAE"/>
              </a:buClr>
              <a:buSzPct val="75000"/>
            </a:pPr>
            <a:r>
              <a:rPr lang="it-IT" sz="1200" b="1">
                <a:solidFill>
                  <a:srgbClr val="C00000"/>
                </a:solidFill>
                <a:latin typeface="Simoncini Garamond"/>
                <a:ea typeface="Verdana" pitchFamily="34" charset="0"/>
                <a:cs typeface="Simoncini Garamond"/>
                <a:hlinkClick r:id="rId8"/>
              </a:rPr>
              <a:t>www.wikipedia.it</a:t>
            </a:r>
            <a:endParaRPr lang="it-IT" sz="1200" b="1">
              <a:solidFill>
                <a:srgbClr val="C00000"/>
              </a:solidFill>
              <a:latin typeface="Simoncini Garamond"/>
              <a:ea typeface="Verdana" pitchFamily="34" charset="0"/>
              <a:cs typeface="Simoncini Garamond"/>
            </a:endParaRPr>
          </a:p>
          <a:p>
            <a:pPr marL="136525" lvl="1" defTabSz="914400">
              <a:spcBef>
                <a:spcPct val="20000"/>
              </a:spcBef>
              <a:buClr>
                <a:srgbClr val="8CADAE"/>
              </a:buClr>
              <a:buSzPct val="75000"/>
            </a:pPr>
            <a:r>
              <a:rPr lang="it-IT" sz="1200" b="1">
                <a:latin typeface="Simoncini Garamond"/>
                <a:hlinkClick r:id="rId9"/>
              </a:rPr>
              <a:t>http://www.treccani.it/</a:t>
            </a:r>
            <a:endParaRPr lang="it-IT" sz="1200" b="1">
              <a:solidFill>
                <a:srgbClr val="C00000"/>
              </a:solidFill>
              <a:latin typeface="Simoncini Garamond"/>
            </a:endParaRPr>
          </a:p>
          <a:p>
            <a:pPr marL="593725" lvl="2" defTabSz="914400">
              <a:spcBef>
                <a:spcPct val="20000"/>
              </a:spcBef>
              <a:buClr>
                <a:srgbClr val="8CADAE"/>
              </a:buClr>
              <a:buSzPct val="75000"/>
            </a:pPr>
            <a:endParaRPr lang="it-IT" sz="1200">
              <a:solidFill>
                <a:srgbClr val="C00000"/>
              </a:solidFill>
              <a:latin typeface="Simoncini Garamond"/>
            </a:endParaRPr>
          </a:p>
        </p:txBody>
      </p:sp>
      <p:sp>
        <p:nvSpPr>
          <p:cNvPr id="24583" name="CasellaDiTesto 19"/>
          <p:cNvSpPr txBox="1">
            <a:spLocks noChangeArrowheads="1"/>
          </p:cNvSpPr>
          <p:nvPr/>
        </p:nvSpPr>
        <p:spPr bwMode="auto">
          <a:xfrm>
            <a:off x="0" y="720725"/>
            <a:ext cx="9144000" cy="646113"/>
          </a:xfrm>
          <a:prstGeom prst="rect">
            <a:avLst/>
          </a:prstGeom>
          <a:noFill/>
          <a:ln w="9525">
            <a:noFill/>
            <a:miter lim="800000"/>
            <a:headEnd/>
            <a:tailEnd/>
          </a:ln>
        </p:spPr>
        <p:txBody>
          <a:bodyPr>
            <a:spAutoFit/>
          </a:bodyPr>
          <a:lstStyle/>
          <a:p>
            <a:r>
              <a:rPr lang="it-IT">
                <a:solidFill>
                  <a:srgbClr val="005E55"/>
                </a:solidFill>
                <a:latin typeface="Calibri" pitchFamily="34" charset="0"/>
              </a:rPr>
              <a:t>Il laboratorio si è avvalso dei contenuti dei siti che trovi segnalati e accompagnati da una breve presentazione qui di seguito. Le voci di wikipedia sono state accuratamente verificate.</a:t>
            </a:r>
          </a:p>
        </p:txBody>
      </p:sp>
      <p:sp>
        <p:nvSpPr>
          <p:cNvPr id="24584" name="CasellaDiTesto 10"/>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9</a:t>
            </a:r>
          </a:p>
        </p:txBody>
      </p:sp>
      <p:sp>
        <p:nvSpPr>
          <p:cNvPr id="14" name="Connettore 13"/>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8" name="Unisci 17"/>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24587" name="CasellaDiTesto 20"/>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23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8" descr="De Agostini - Organizzazioni politiche del mondo Lab10"/>
          <p:cNvPicPr>
            <a:picLocks noChangeAspect="1" noChangeArrowheads="1"/>
          </p:cNvPicPr>
          <p:nvPr/>
        </p:nvPicPr>
        <p:blipFill>
          <a:blip r:embed="rId2"/>
          <a:srcRect/>
          <a:stretch>
            <a:fillRect/>
          </a:stretch>
        </p:blipFill>
        <p:spPr bwMode="auto">
          <a:xfrm>
            <a:off x="860425" y="446088"/>
            <a:ext cx="7632700" cy="5816600"/>
          </a:xfrm>
          <a:prstGeom prst="rect">
            <a:avLst/>
          </a:prstGeom>
          <a:noFill/>
          <a:ln w="9525">
            <a:noFill/>
            <a:miter lim="800000"/>
            <a:headEnd/>
            <a:tailEnd/>
          </a:ln>
        </p:spPr>
      </p:pic>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4100" name="Line 2"/>
          <p:cNvSpPr>
            <a:spLocks noChangeShapeType="1"/>
          </p:cNvSpPr>
          <p:nvPr/>
        </p:nvSpPr>
        <p:spPr bwMode="auto">
          <a:xfrm>
            <a:off x="0" y="6300788"/>
            <a:ext cx="9444038" cy="0"/>
          </a:xfrm>
          <a:prstGeom prst="line">
            <a:avLst/>
          </a:prstGeom>
          <a:noFill/>
          <a:ln w="19050">
            <a:solidFill>
              <a:srgbClr val="006C58"/>
            </a:solidFill>
            <a:round/>
            <a:headEnd/>
            <a:tailEnd/>
          </a:ln>
        </p:spPr>
        <p:txBody>
          <a:bodyPr lIns="0" tIns="0" rIns="0" bIns="0"/>
          <a:lstStyle/>
          <a:p>
            <a:endParaRPr lang="it-IT"/>
          </a:p>
        </p:txBody>
      </p:sp>
      <p:sp>
        <p:nvSpPr>
          <p:cNvPr id="14" name="Connettore 13"/>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8" name="Unisci 17"/>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4103" name="CasellaDiTesto 20"/>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3</a:t>
            </a:r>
          </a:p>
        </p:txBody>
      </p:sp>
      <p:grpSp>
        <p:nvGrpSpPr>
          <p:cNvPr id="4104" name="Group 22"/>
          <p:cNvGrpSpPr>
            <a:grpSpLocks/>
          </p:cNvGrpSpPr>
          <p:nvPr/>
        </p:nvGrpSpPr>
        <p:grpSpPr bwMode="auto">
          <a:xfrm>
            <a:off x="0" y="-3175"/>
            <a:ext cx="2800350" cy="800100"/>
            <a:chOff x="0" y="-2"/>
            <a:chExt cx="1764" cy="504"/>
          </a:xfrm>
        </p:grpSpPr>
        <p:pic>
          <p:nvPicPr>
            <p:cNvPr id="4106" name="Picture 20"/>
            <p:cNvPicPr>
              <a:picLocks noChangeAspect="1" noChangeArrowheads="1"/>
            </p:cNvPicPr>
            <p:nvPr/>
          </p:nvPicPr>
          <p:blipFill>
            <a:blip r:embed="rId3"/>
            <a:srcRect/>
            <a:stretch>
              <a:fillRect/>
            </a:stretch>
          </p:blipFill>
          <p:spPr bwMode="auto">
            <a:xfrm>
              <a:off x="0" y="-2"/>
              <a:ext cx="1764" cy="504"/>
            </a:xfrm>
            <a:prstGeom prst="rect">
              <a:avLst/>
            </a:prstGeom>
            <a:noFill/>
            <a:ln w="9525">
              <a:noFill/>
              <a:miter lim="800000"/>
              <a:headEnd/>
              <a:tailEnd/>
            </a:ln>
          </p:spPr>
        </p:pic>
        <p:sp>
          <p:nvSpPr>
            <p:cNvPr id="4107" name="CasellaDiTesto 10"/>
            <p:cNvSpPr txBox="1">
              <a:spLocks noChangeArrowheads="1"/>
            </p:cNvSpPr>
            <p:nvPr/>
          </p:nvSpPr>
          <p:spPr bwMode="auto">
            <a:xfrm>
              <a:off x="822" y="44"/>
              <a:ext cx="907" cy="346"/>
            </a:xfrm>
            <a:prstGeom prst="rect">
              <a:avLst/>
            </a:prstGeom>
            <a:solidFill>
              <a:srgbClr val="E0EED0"/>
            </a:solid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9</a:t>
              </a:r>
            </a:p>
          </p:txBody>
        </p:sp>
      </p:grpSp>
      <p:sp>
        <p:nvSpPr>
          <p:cNvPr id="4105" name="CasellaDiTesto 19"/>
          <p:cNvSpPr txBox="1">
            <a:spLocks noChangeArrowheads="1"/>
          </p:cNvSpPr>
          <p:nvPr/>
        </p:nvSpPr>
        <p:spPr bwMode="auto">
          <a:xfrm>
            <a:off x="5981700" y="149225"/>
            <a:ext cx="2973388" cy="915988"/>
          </a:xfrm>
          <a:prstGeom prst="rect">
            <a:avLst/>
          </a:prstGeom>
          <a:noFill/>
          <a:ln w="9525">
            <a:noFill/>
            <a:miter lim="800000"/>
            <a:headEnd/>
            <a:tailEnd/>
          </a:ln>
        </p:spPr>
        <p:txBody>
          <a:bodyPr>
            <a:spAutoFit/>
          </a:bodyPr>
          <a:lstStyle/>
          <a:p>
            <a:r>
              <a:rPr lang="it-IT" b="1">
                <a:solidFill>
                  <a:srgbClr val="006600"/>
                </a:solidFill>
                <a:latin typeface="Calibri" pitchFamily="34" charset="0"/>
              </a:rPr>
              <a:t>Dal presente al passato per </a:t>
            </a:r>
          </a:p>
          <a:p>
            <a:r>
              <a:rPr lang="it-IT" b="1">
                <a:solidFill>
                  <a:srgbClr val="006600"/>
                </a:solidFill>
                <a:latin typeface="Calibri" pitchFamily="34" charset="0"/>
              </a:rPr>
              <a:t>ritornare al presente: ecco </a:t>
            </a:r>
          </a:p>
          <a:p>
            <a:r>
              <a:rPr lang="it-IT" b="1">
                <a:solidFill>
                  <a:srgbClr val="006600"/>
                </a:solidFill>
                <a:latin typeface="Calibri" pitchFamily="34" charset="0"/>
              </a:rPr>
              <a:t>come faremo!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5124" name="CasellaDiTesto 23"/>
          <p:cNvSpPr txBox="1">
            <a:spLocks noChangeArrowheads="1"/>
          </p:cNvSpPr>
          <p:nvPr/>
        </p:nvSpPr>
        <p:spPr bwMode="auto">
          <a:xfrm>
            <a:off x="0" y="1346200"/>
            <a:ext cx="2519363" cy="4954588"/>
          </a:xfrm>
          <a:prstGeom prst="rect">
            <a:avLst/>
          </a:prstGeom>
          <a:solidFill>
            <a:srgbClr val="4B5B5C">
              <a:alpha val="20000"/>
            </a:srgbClr>
          </a:solidFill>
          <a:ln w="9525">
            <a:noFill/>
            <a:miter lim="800000"/>
            <a:headEnd/>
            <a:tailEnd/>
          </a:ln>
        </p:spPr>
        <p:txBody>
          <a:bodyPr>
            <a:spAutoFit/>
          </a:bodyPr>
          <a:lstStyle/>
          <a:p>
            <a:endParaRPr lang="it-IT">
              <a:latin typeface="Calibri" pitchFamily="34" charset="0"/>
            </a:endParaRPr>
          </a:p>
        </p:txBody>
      </p:sp>
      <p:sp>
        <p:nvSpPr>
          <p:cNvPr id="5125" name="Line 2"/>
          <p:cNvSpPr>
            <a:spLocks noChangeShapeType="1"/>
          </p:cNvSpPr>
          <p:nvPr/>
        </p:nvSpPr>
        <p:spPr bwMode="auto">
          <a:xfrm flipV="1">
            <a:off x="2519363" y="398463"/>
            <a:ext cx="0" cy="5902325"/>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3" name="Titolo 1"/>
          <p:cNvSpPr>
            <a:spLocks noGrp="1"/>
          </p:cNvSpPr>
          <p:nvPr>
            <p:ph type="ctrTitle"/>
          </p:nvPr>
        </p:nvSpPr>
        <p:spPr>
          <a:xfrm>
            <a:off x="2519363" y="0"/>
            <a:ext cx="6624637" cy="665163"/>
          </a:xfrm>
        </p:spPr>
        <p:txBody>
          <a:bodyPr>
            <a:normAutofit fontScale="90000"/>
          </a:bodyPr>
          <a:lstStyle/>
          <a:p>
            <a:pPr algn="l" eaLnBrk="1" hangingPunct="1">
              <a:defRPr/>
            </a:pPr>
            <a:r>
              <a:rPr lang="it-IT" sz="2000" b="1" smtClean="0">
                <a:latin typeface="Simoncini Garamond"/>
                <a:ea typeface="MetaPlusBlack"/>
                <a:cs typeface="MetaPlusBlack"/>
              </a:rPr>
              <a:t>Gli attori della competizione internazionale: Stati Uniti d’America, Cina, India oggi </a:t>
            </a:r>
          </a:p>
        </p:txBody>
      </p:sp>
      <p:sp>
        <p:nvSpPr>
          <p:cNvPr id="5129"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5130" name="Titolo 1"/>
          <p:cNvSpPr txBox="1">
            <a:spLocks/>
          </p:cNvSpPr>
          <p:nvPr/>
        </p:nvSpPr>
        <p:spPr bwMode="auto">
          <a:xfrm>
            <a:off x="2519363" y="4102100"/>
            <a:ext cx="6624637" cy="2146300"/>
          </a:xfrm>
          <a:prstGeom prst="rect">
            <a:avLst/>
          </a:prstGeom>
          <a:noFill/>
          <a:ln w="9525">
            <a:noFill/>
            <a:miter lim="800000"/>
            <a:headEnd/>
            <a:tailEnd/>
          </a:ln>
        </p:spPr>
        <p:txBody>
          <a:bodyPr/>
          <a:lstStyle/>
          <a:p>
            <a:r>
              <a:rPr lang="it-IT" sz="1200" b="1">
                <a:latin typeface="Simoncini Garamond"/>
              </a:rPr>
              <a:t>Leggi  </a:t>
            </a:r>
            <a:r>
              <a:rPr lang="it-IT" sz="1200">
                <a:latin typeface="Simoncini Garamond"/>
              </a:rPr>
              <a:t>la breve </a:t>
            </a:r>
            <a:r>
              <a:rPr lang="it-IT" sz="1200" b="1">
                <a:latin typeface="Simoncini Garamond"/>
                <a:hlinkClick r:id="rId2"/>
              </a:rPr>
              <a:t>recensione del libro ‘I nuovi Imperi</a:t>
            </a:r>
            <a:r>
              <a:rPr lang="it-IT" sz="1200" b="1">
                <a:latin typeface="Simoncini Garamond"/>
              </a:rPr>
              <a:t>’ </a:t>
            </a:r>
            <a:r>
              <a:rPr lang="it-IT" sz="1200">
                <a:latin typeface="Simoncini Garamond"/>
              </a:rPr>
              <a:t>di</a:t>
            </a:r>
            <a:r>
              <a:rPr lang="it-IT" sz="1200" b="1">
                <a:latin typeface="Simoncini Garamond"/>
              </a:rPr>
              <a:t> </a:t>
            </a:r>
            <a:r>
              <a:rPr lang="it-IT" sz="1200">
                <a:latin typeface="Simoncini Garamond"/>
              </a:rPr>
              <a:t>Gianluca Ansalone, esperto di strategie e relazioni internazionali</a:t>
            </a:r>
            <a:r>
              <a:rPr lang="it-IT" sz="1200">
                <a:latin typeface="Calibri" pitchFamily="34" charset="0"/>
              </a:rPr>
              <a:t>. </a:t>
            </a:r>
            <a:endParaRPr lang="it-IT" sz="1200" b="1">
              <a:latin typeface="Simoncini Garamond"/>
            </a:endParaRPr>
          </a:p>
          <a:p>
            <a:r>
              <a:rPr lang="it-IT" sz="1200" b="1">
                <a:latin typeface="Simoncini Garamond"/>
              </a:rPr>
              <a:t>Rispondi alla domanda </a:t>
            </a:r>
            <a:r>
              <a:rPr lang="it-IT" sz="1200">
                <a:latin typeface="Simoncini Garamond"/>
              </a:rPr>
              <a:t>: sta cambiando la mappa della geopolitica in questo primo scorcio del XXI secolo? </a:t>
            </a:r>
          </a:p>
          <a:p>
            <a:r>
              <a:rPr lang="it-IT" sz="1200" b="1">
                <a:latin typeface="Simoncini Garamond"/>
              </a:rPr>
              <a:t>Apri</a:t>
            </a:r>
            <a:r>
              <a:rPr lang="it-IT" sz="1200">
                <a:latin typeface="Simoncini Garamond"/>
              </a:rPr>
              <a:t> questa </a:t>
            </a:r>
            <a:r>
              <a:rPr lang="it-IT" sz="1200" b="1">
                <a:latin typeface="Simoncini Garamond"/>
                <a:hlinkClick r:id="rId3"/>
              </a:rPr>
              <a:t>Carta delle potenze nella crisi</a:t>
            </a:r>
            <a:r>
              <a:rPr lang="it-IT" sz="1200" b="1">
                <a:latin typeface="Simoncini Garamond"/>
              </a:rPr>
              <a:t>. Ingrandiscila. Analizza i dati </a:t>
            </a:r>
            <a:r>
              <a:rPr lang="it-IT" sz="1200">
                <a:latin typeface="Simoncini Garamond"/>
              </a:rPr>
              <a:t>che la carta fornisce. Quali indicatori guidano la classifica proposta?</a:t>
            </a:r>
          </a:p>
          <a:p>
            <a:r>
              <a:rPr lang="it-IT" sz="1200" b="1">
                <a:latin typeface="Simoncini Garamond"/>
              </a:rPr>
              <a:t>Costruisci una tabella </a:t>
            </a:r>
            <a:r>
              <a:rPr lang="it-IT" sz="1200">
                <a:latin typeface="Simoncini Garamond"/>
              </a:rPr>
              <a:t>delle potenze economiche in ascesa, in declino o stabili (utilizzando i simboli della legenda</a:t>
            </a:r>
            <a:r>
              <a:rPr lang="it-IT" sz="1200" i="1">
                <a:latin typeface="Simoncini Garamond"/>
              </a:rPr>
              <a:t>).</a:t>
            </a:r>
          </a:p>
          <a:p>
            <a:r>
              <a:rPr lang="it-IT" sz="1200" b="1">
                <a:latin typeface="Simoncini Garamond"/>
              </a:rPr>
              <a:t>Trasforma  poi la tabella in un testo </a:t>
            </a:r>
            <a:r>
              <a:rPr lang="it-IT" sz="1200">
                <a:latin typeface="Simoncini Garamond"/>
              </a:rPr>
              <a:t>dove commenti  le diverse posizioni raggiunte dalle potenze mondiali  alla luce degli indicatori che avrai individuato.</a:t>
            </a:r>
          </a:p>
          <a:p>
            <a:r>
              <a:rPr lang="it-IT" sz="1200" b="1">
                <a:latin typeface="Simoncini Garamond"/>
              </a:rPr>
              <a:t>Salva il tuo lavoro e invialo </a:t>
            </a:r>
            <a:r>
              <a:rPr lang="it-IT" sz="1200">
                <a:latin typeface="Simoncini Garamond"/>
              </a:rPr>
              <a:t>all’indirizzo di posta del tuo</a:t>
            </a:r>
            <a:r>
              <a:rPr lang="it-IT" sz="1200" b="1">
                <a:latin typeface="Simoncini Garamond"/>
              </a:rPr>
              <a:t>: insegnante@</a:t>
            </a:r>
            <a:endParaRPr lang="it-IT" sz="1200" b="1">
              <a:latin typeface="Calibri" pitchFamily="34" charset="0"/>
            </a:endParaRPr>
          </a:p>
        </p:txBody>
      </p:sp>
      <p:sp>
        <p:nvSpPr>
          <p:cNvPr id="5131" name="Segnaposto testo 3"/>
          <p:cNvSpPr txBox="1">
            <a:spLocks/>
          </p:cNvSpPr>
          <p:nvPr/>
        </p:nvSpPr>
        <p:spPr bwMode="auto">
          <a:xfrm>
            <a:off x="0" y="1550988"/>
            <a:ext cx="2519363" cy="4697412"/>
          </a:xfrm>
          <a:prstGeom prst="rect">
            <a:avLst/>
          </a:prstGeom>
          <a:no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Competenze 1-3-7 </a:t>
            </a: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p>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 </a:t>
            </a:r>
            <a:r>
              <a:rPr lang="it-IT" sz="1400">
                <a:latin typeface="Simoncini Garamond"/>
                <a:ea typeface="MS PGothic" pitchFamily="34" charset="-128"/>
                <a:cs typeface="Simoncini Garamond"/>
              </a:rPr>
              <a:t>scoprire la dimensione geopolitica del mondo attuale</a:t>
            </a:r>
          </a:p>
          <a:p>
            <a:pPr defTabSz="914400" eaLnBrk="0" hangingPunct="0">
              <a:spcBef>
                <a:spcPct val="20000"/>
              </a:spcBef>
              <a:spcAft>
                <a:spcPts val="1000"/>
              </a:spcAft>
              <a:buClr>
                <a:schemeClr val="accent1"/>
              </a:buClr>
              <a:buSzPct val="85000"/>
            </a:pPr>
            <a:r>
              <a:rPr lang="it-IT" sz="1400">
                <a:latin typeface="Simoncini Garamond"/>
                <a:ea typeface="MS PGothic" pitchFamily="34" charset="-128"/>
                <a:cs typeface="Simoncini Garamond"/>
              </a:rPr>
              <a:t>- comprendere la trama delle relazioni geografiche, economiche, sociali, politiche e culturali nella quale si è inseriti</a:t>
            </a:r>
          </a:p>
          <a:p>
            <a:pPr defTabSz="914400" eaLnBrk="0" hangingPunct="0">
              <a:spcBef>
                <a:spcPct val="20000"/>
              </a:spcBef>
              <a:spcAft>
                <a:spcPts val="1000"/>
              </a:spcAft>
              <a:buClr>
                <a:schemeClr val="accent1"/>
              </a:buClr>
              <a:buSzPct val="85000"/>
            </a:pPr>
            <a:r>
              <a:rPr lang="it-IT" sz="1400">
                <a:latin typeface="Simoncini Garamond"/>
                <a:ea typeface="MS PGothic" pitchFamily="34" charset="-128"/>
                <a:cs typeface="Simoncini Garamond"/>
              </a:rPr>
              <a:t>- elaborare dati e informazioni che riguardano fenomeni in atto nel mondo contemporaneo</a:t>
            </a:r>
          </a:p>
        </p:txBody>
      </p:sp>
      <p:sp>
        <p:nvSpPr>
          <p:cNvPr id="5132" name="CasellaDiTesto 19"/>
          <p:cNvSpPr txBox="1">
            <a:spLocks noChangeArrowheads="1"/>
          </p:cNvSpPr>
          <p:nvPr/>
        </p:nvSpPr>
        <p:spPr bwMode="auto">
          <a:xfrm>
            <a:off x="0" y="720725"/>
            <a:ext cx="2519363" cy="762000"/>
          </a:xfrm>
          <a:prstGeom prst="rect">
            <a:avLst/>
          </a:prstGeom>
          <a:solidFill>
            <a:srgbClr val="005E55"/>
          </a:solidFill>
          <a:ln w="9525">
            <a:noFill/>
            <a:miter lim="800000"/>
            <a:headEnd/>
            <a:tailEnd/>
          </a:ln>
        </p:spPr>
        <p:txBody>
          <a:bodyPr>
            <a:spAutoFit/>
          </a:bodyPr>
          <a:lstStyle/>
          <a:p>
            <a:r>
              <a:rPr lang="it-IT" sz="1400" b="1">
                <a:solidFill>
                  <a:schemeClr val="bg1"/>
                </a:solidFill>
                <a:latin typeface="Simoncini Garamond"/>
              </a:rPr>
              <a:t>Mappa geopolitica del XXI secolo: le potenze economiche del mondo</a:t>
            </a:r>
            <a:r>
              <a:rPr lang="it-IT" sz="1600">
                <a:solidFill>
                  <a:schemeClr val="bg1"/>
                </a:solidFill>
                <a:latin typeface="Simoncini Garamond"/>
              </a:rPr>
              <a:t> </a:t>
            </a:r>
          </a:p>
        </p:txBody>
      </p:sp>
      <p:sp>
        <p:nvSpPr>
          <p:cNvPr id="5133"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9</a:t>
            </a:r>
          </a:p>
        </p:txBody>
      </p:sp>
      <p:sp>
        <p:nvSpPr>
          <p:cNvPr id="5134"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4</a:t>
            </a:r>
          </a:p>
        </p:txBody>
      </p:sp>
      <p:pic>
        <p:nvPicPr>
          <p:cNvPr id="5135" name="Picture 21"/>
          <p:cNvPicPr>
            <a:picLocks noChangeAspect="1" noChangeArrowheads="1"/>
          </p:cNvPicPr>
          <p:nvPr/>
        </p:nvPicPr>
        <p:blipFill>
          <a:blip r:embed="rId4"/>
          <a:srcRect/>
          <a:stretch>
            <a:fillRect/>
          </a:stretch>
        </p:blipFill>
        <p:spPr bwMode="auto">
          <a:xfrm>
            <a:off x="1606550" y="5465763"/>
            <a:ext cx="679450" cy="666750"/>
          </a:xfrm>
          <a:prstGeom prst="rect">
            <a:avLst/>
          </a:prstGeom>
          <a:noFill/>
          <a:ln w="9525">
            <a:noFill/>
            <a:miter lim="800000"/>
            <a:headEnd/>
            <a:tailEnd/>
          </a:ln>
        </p:spPr>
      </p:pic>
      <p:pic>
        <p:nvPicPr>
          <p:cNvPr id="5136" name="Picture 19"/>
          <p:cNvPicPr>
            <a:picLocks noChangeAspect="1" noChangeArrowheads="1"/>
          </p:cNvPicPr>
          <p:nvPr/>
        </p:nvPicPr>
        <p:blipFill>
          <a:blip r:embed="rId5"/>
          <a:srcRect/>
          <a:stretch>
            <a:fillRect/>
          </a:stretch>
        </p:blipFill>
        <p:spPr bwMode="auto">
          <a:xfrm>
            <a:off x="3451225" y="771525"/>
            <a:ext cx="4752975" cy="336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6148" name="CasellaDiTesto 23"/>
          <p:cNvSpPr txBox="1">
            <a:spLocks noChangeArrowheads="1"/>
          </p:cNvSpPr>
          <p:nvPr/>
        </p:nvSpPr>
        <p:spPr bwMode="auto">
          <a:xfrm>
            <a:off x="0" y="1346200"/>
            <a:ext cx="2519363" cy="4954588"/>
          </a:xfrm>
          <a:prstGeom prst="rect">
            <a:avLst/>
          </a:prstGeom>
          <a:solidFill>
            <a:srgbClr val="4B5B5C">
              <a:alpha val="20000"/>
            </a:srgbClr>
          </a:solidFill>
          <a:ln w="9525">
            <a:noFill/>
            <a:miter lim="800000"/>
            <a:headEnd/>
            <a:tailEnd/>
          </a:ln>
        </p:spPr>
        <p:txBody>
          <a:bodyPr>
            <a:spAutoFit/>
          </a:bodyPr>
          <a:lstStyle/>
          <a:p>
            <a:endParaRPr lang="it-IT">
              <a:latin typeface="Calibri" pitchFamily="34" charset="0"/>
            </a:endParaRPr>
          </a:p>
        </p:txBody>
      </p:sp>
      <p:sp>
        <p:nvSpPr>
          <p:cNvPr id="6149" name="Line 2"/>
          <p:cNvSpPr>
            <a:spLocks noChangeShapeType="1"/>
          </p:cNvSpPr>
          <p:nvPr/>
        </p:nvSpPr>
        <p:spPr bwMode="auto">
          <a:xfrm flipV="1">
            <a:off x="2519363" y="398463"/>
            <a:ext cx="0" cy="5902325"/>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6152" name="Titolo 1"/>
          <p:cNvSpPr>
            <a:spLocks noGrp="1"/>
          </p:cNvSpPr>
          <p:nvPr>
            <p:ph type="ctrTitle"/>
          </p:nvPr>
        </p:nvSpPr>
        <p:spPr>
          <a:xfrm>
            <a:off x="2519363" y="0"/>
            <a:ext cx="6624637" cy="665163"/>
          </a:xfrm>
        </p:spPr>
        <p:txBody>
          <a:bodyPr/>
          <a:lstStyle/>
          <a:p>
            <a:pPr algn="l" eaLnBrk="1" hangingPunct="1"/>
            <a:r>
              <a:rPr lang="it-IT" sz="2000" b="1" smtClean="0">
                <a:latin typeface="Simoncini Garamond"/>
                <a:ea typeface="MetaPlusBlack"/>
                <a:cs typeface="MetaPlusBlack"/>
              </a:rPr>
              <a:t>Gli indicatori economici degli imperi di oggi</a:t>
            </a:r>
          </a:p>
        </p:txBody>
      </p:sp>
      <p:sp>
        <p:nvSpPr>
          <p:cNvPr id="6153"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6154" name="Titolo 1"/>
          <p:cNvSpPr txBox="1">
            <a:spLocks/>
          </p:cNvSpPr>
          <p:nvPr/>
        </p:nvSpPr>
        <p:spPr bwMode="auto">
          <a:xfrm>
            <a:off x="2519363" y="4162425"/>
            <a:ext cx="6624637" cy="2085975"/>
          </a:xfrm>
          <a:prstGeom prst="rect">
            <a:avLst/>
          </a:prstGeom>
          <a:noFill/>
          <a:ln w="9525">
            <a:noFill/>
            <a:miter lim="800000"/>
            <a:headEnd/>
            <a:tailEnd/>
          </a:ln>
        </p:spPr>
        <p:txBody>
          <a:bodyPr/>
          <a:lstStyle/>
          <a:p>
            <a:pPr algn="just" defTabSz="914400" eaLnBrk="0" hangingPunct="0"/>
            <a:r>
              <a:rPr lang="it-IT" sz="1200" b="1">
                <a:latin typeface="Simoncini Garamond"/>
              </a:rPr>
              <a:t>Apri </a:t>
            </a:r>
            <a:r>
              <a:rPr lang="it-IT" sz="1200">
                <a:latin typeface="Simoncini Garamond"/>
              </a:rPr>
              <a:t>il sito </a:t>
            </a:r>
            <a:r>
              <a:rPr lang="it-IT" sz="1200" b="1">
                <a:latin typeface="Simoncini Garamond"/>
                <a:hlinkClick r:id="rId2"/>
              </a:rPr>
              <a:t>www. worldmapper.org</a:t>
            </a:r>
            <a:r>
              <a:rPr lang="it-IT" sz="1200">
                <a:latin typeface="Simoncini Garamond"/>
                <a:hlinkClick r:id="rId2"/>
              </a:rPr>
              <a:t>. </a:t>
            </a:r>
            <a:r>
              <a:rPr lang="it-IT" sz="1200">
                <a:latin typeface="Simoncini Garamond"/>
              </a:rPr>
              <a:t> Nell’indice-mappa delle categorie delle meta-carte presenti, </a:t>
            </a:r>
            <a:r>
              <a:rPr lang="it-IT" sz="1200" b="1">
                <a:latin typeface="Simoncini Garamond"/>
              </a:rPr>
              <a:t>scegli</a:t>
            </a:r>
            <a:r>
              <a:rPr lang="it-IT" sz="1200">
                <a:latin typeface="Simoncini Garamond"/>
              </a:rPr>
              <a:t> vegetables consumes, meat production, illiterate young women.</a:t>
            </a:r>
          </a:p>
          <a:p>
            <a:pPr algn="just" defTabSz="914400" eaLnBrk="0" hangingPunct="0"/>
            <a:r>
              <a:rPr lang="it-IT" sz="1200" b="1">
                <a:latin typeface="Simoncini Garamond"/>
              </a:rPr>
              <a:t>Osserva le animazioni </a:t>
            </a:r>
            <a:r>
              <a:rPr lang="it-IT" sz="1200">
                <a:latin typeface="Simoncini Garamond"/>
              </a:rPr>
              <a:t>che vedrai deformare le aree geografiche in base agli indicatori  di categoria.</a:t>
            </a:r>
          </a:p>
          <a:p>
            <a:pPr algn="just" defTabSz="914400" eaLnBrk="0" hangingPunct="0"/>
            <a:r>
              <a:rPr lang="it-IT" sz="1200" b="1">
                <a:latin typeface="Simoncini Garamond"/>
              </a:rPr>
              <a:t>Raccogli</a:t>
            </a:r>
            <a:r>
              <a:rPr lang="it-IT" sz="1200">
                <a:latin typeface="Simoncini Garamond"/>
              </a:rPr>
              <a:t> dai poster in formato pdf allegati alle meta-carte, </a:t>
            </a:r>
            <a:r>
              <a:rPr lang="it-IT" sz="1200" b="1">
                <a:latin typeface="Simoncini Garamond"/>
              </a:rPr>
              <a:t>le informazioni relative </a:t>
            </a:r>
            <a:r>
              <a:rPr lang="it-IT" sz="1200">
                <a:latin typeface="Simoncini Garamond"/>
              </a:rPr>
              <a:t>al livello dei consumi, ai confronti tra aree geografiche. </a:t>
            </a:r>
            <a:r>
              <a:rPr lang="it-IT" sz="1200" b="1">
                <a:latin typeface="Simoncini Garamond"/>
              </a:rPr>
              <a:t>Rispondi</a:t>
            </a:r>
            <a:r>
              <a:rPr lang="it-IT" sz="1200">
                <a:latin typeface="Simoncini Garamond"/>
              </a:rPr>
              <a:t> alla domanda: quali contraddizioni emergono fra informazioni e rappresentazioni nelle carte? </a:t>
            </a:r>
          </a:p>
          <a:p>
            <a:pPr algn="just" defTabSz="914400" eaLnBrk="0" hangingPunct="0"/>
            <a:r>
              <a:rPr lang="it-IT" sz="1200">
                <a:latin typeface="Simoncini Garamond"/>
              </a:rPr>
              <a:t>Nell’</a:t>
            </a:r>
            <a:r>
              <a:rPr lang="it-IT" sz="1200" b="1">
                <a:latin typeface="Simoncini Garamond"/>
                <a:hlinkClick r:id="rId3"/>
              </a:rPr>
              <a:t>ambiente exploratree</a:t>
            </a:r>
            <a:r>
              <a:rPr lang="it-IT" sz="1200">
                <a:latin typeface="Simoncini Garamond"/>
              </a:rPr>
              <a:t>, con le informazioni  che hai raccolto, </a:t>
            </a:r>
            <a:r>
              <a:rPr lang="it-IT" sz="1200" b="1">
                <a:latin typeface="Simoncini Garamond"/>
              </a:rPr>
              <a:t>costruisci una mappa  </a:t>
            </a:r>
            <a:r>
              <a:rPr lang="it-IT" sz="1200">
                <a:latin typeface="Simoncini Garamond"/>
              </a:rPr>
              <a:t>partendo da questa idea centrale: le contraddizioni delle potenze economiche mondiali  di oggi.</a:t>
            </a:r>
          </a:p>
          <a:p>
            <a:pPr algn="just" defTabSz="914400" eaLnBrk="0" hangingPunct="0"/>
            <a:r>
              <a:rPr lang="it-IT" sz="1200" b="1">
                <a:latin typeface="Simoncini Garamond"/>
              </a:rPr>
              <a:t>Sviluppa a raggiera </a:t>
            </a:r>
            <a:r>
              <a:rPr lang="it-IT" sz="1200">
                <a:latin typeface="Simoncini Garamond"/>
              </a:rPr>
              <a:t>le idee.</a:t>
            </a:r>
          </a:p>
          <a:p>
            <a:pPr algn="just" defTabSz="914400" eaLnBrk="0" hangingPunct="0"/>
            <a:r>
              <a:rPr lang="it-IT" sz="1200" b="1">
                <a:latin typeface="Simoncini Garamond"/>
              </a:rPr>
              <a:t>Salva il tuo lavoro e condividilo </a:t>
            </a:r>
            <a:r>
              <a:rPr lang="it-IT" sz="1200">
                <a:latin typeface="Simoncini Garamond"/>
              </a:rPr>
              <a:t>con  i compagni e il tuo insegnante per eventuali integrazioni.</a:t>
            </a:r>
          </a:p>
          <a:p>
            <a:pPr algn="just" defTabSz="914400" eaLnBrk="0" hangingPunct="0"/>
            <a:endParaRPr lang="it-IT" sz="1200">
              <a:latin typeface="Simoncini Garamond"/>
              <a:ea typeface="MS PGothic" pitchFamily="34" charset="-128"/>
            </a:endParaRPr>
          </a:p>
        </p:txBody>
      </p:sp>
      <p:sp>
        <p:nvSpPr>
          <p:cNvPr id="6155" name="Segnaposto testo 3"/>
          <p:cNvSpPr txBox="1">
            <a:spLocks/>
          </p:cNvSpPr>
          <p:nvPr/>
        </p:nvSpPr>
        <p:spPr bwMode="auto">
          <a:xfrm>
            <a:off x="0" y="1346200"/>
            <a:ext cx="2519363" cy="4902200"/>
          </a:xfrm>
          <a:prstGeom prst="rect">
            <a:avLst/>
          </a:prstGeom>
          <a:no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Competenze 3-6-9</a:t>
            </a: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p>
          <a:p>
            <a:pPr defTabSz="914400"/>
            <a:r>
              <a:rPr lang="it-IT" sz="1600">
                <a:latin typeface="Simoncini Garamond"/>
                <a:ea typeface="MS PGothic" pitchFamily="34" charset="-128"/>
                <a:cs typeface="Simoncini Garamond"/>
              </a:rPr>
              <a:t>- </a:t>
            </a:r>
            <a:r>
              <a:rPr lang="it-IT" sz="1400">
                <a:solidFill>
                  <a:srgbClr val="000000"/>
                </a:solidFill>
                <a:latin typeface="Simoncini Garamond"/>
                <a:ea typeface="MS PGothic" pitchFamily="34" charset="-128"/>
                <a:cs typeface="Simoncini Garamond"/>
              </a:rPr>
              <a:t>tematizzare e selezionare informazioni pertinenti  a un tema</a:t>
            </a:r>
          </a:p>
          <a:p>
            <a:pPr defTabSz="914400">
              <a:buFontTx/>
              <a:buChar char="-"/>
            </a:pPr>
            <a:endParaRPr lang="it-IT" sz="1400">
              <a:solidFill>
                <a:srgbClr val="000000"/>
              </a:solidFill>
              <a:latin typeface="Simoncini Garamond"/>
              <a:ea typeface="MS PGothic" pitchFamily="34" charset="-128"/>
              <a:cs typeface="Simoncini Garamond"/>
            </a:endParaRPr>
          </a:p>
          <a:p>
            <a:pPr defTabSz="914400"/>
            <a:r>
              <a:rPr lang="it-IT" sz="1400">
                <a:solidFill>
                  <a:srgbClr val="000000"/>
                </a:solidFill>
                <a:latin typeface="Simoncini Garamond"/>
                <a:ea typeface="MS PGothic" pitchFamily="34" charset="-128"/>
                <a:cs typeface="Simoncini Garamond"/>
              </a:rPr>
              <a:t>- acquisire informazioni che riguardano le condizioni socio-economiche delle aree geografiche tendenti allo sviluppo nel mondo attuale</a:t>
            </a:r>
          </a:p>
          <a:p>
            <a:pPr defTabSz="914400">
              <a:buFontTx/>
              <a:buChar char="-"/>
            </a:pPr>
            <a:endParaRPr lang="it-IT" sz="1400">
              <a:solidFill>
                <a:srgbClr val="000000"/>
              </a:solidFill>
              <a:latin typeface="Simoncini Garamond"/>
              <a:ea typeface="MS PGothic" pitchFamily="34" charset="-128"/>
              <a:cs typeface="Simoncini Garamond"/>
            </a:endParaRPr>
          </a:p>
          <a:p>
            <a:pPr defTabSz="914400"/>
            <a:r>
              <a:rPr lang="it-IT" sz="1400">
                <a:solidFill>
                  <a:srgbClr val="000000"/>
                </a:solidFill>
                <a:latin typeface="Simoncini Garamond"/>
                <a:ea typeface="MS PGothic" pitchFamily="34" charset="-128"/>
                <a:cs typeface="Simoncini Garamond"/>
              </a:rPr>
              <a:t>-comprendere la trama delle relazioni nella quale si è inseriti</a:t>
            </a:r>
            <a:endParaRPr lang="it-IT" sz="1400">
              <a:latin typeface="Simoncini Garamond"/>
              <a:ea typeface="MS PGothic" pitchFamily="34" charset="-128"/>
              <a:cs typeface="Simoncini Garamond"/>
            </a:endParaRPr>
          </a:p>
        </p:txBody>
      </p:sp>
      <p:sp>
        <p:nvSpPr>
          <p:cNvPr id="6156" name="CasellaDiTesto 19"/>
          <p:cNvSpPr txBox="1">
            <a:spLocks noChangeArrowheads="1"/>
          </p:cNvSpPr>
          <p:nvPr/>
        </p:nvSpPr>
        <p:spPr bwMode="auto">
          <a:xfrm>
            <a:off x="0" y="720725"/>
            <a:ext cx="2519363" cy="625475"/>
          </a:xfrm>
          <a:prstGeom prst="rect">
            <a:avLst/>
          </a:prstGeom>
          <a:solidFill>
            <a:srgbClr val="005E55"/>
          </a:solidFill>
          <a:ln w="9525">
            <a:noFill/>
            <a:miter lim="800000"/>
            <a:headEnd/>
            <a:tailEnd/>
          </a:ln>
        </p:spPr>
        <p:txBody>
          <a:bodyPr>
            <a:spAutoFit/>
          </a:bodyPr>
          <a:lstStyle/>
          <a:p>
            <a:endParaRPr lang="it-IT">
              <a:latin typeface="Calibri" pitchFamily="34" charset="0"/>
            </a:endParaRPr>
          </a:p>
        </p:txBody>
      </p:sp>
      <p:sp>
        <p:nvSpPr>
          <p:cNvPr id="6157" name="CasellaDiTesto 20"/>
          <p:cNvSpPr txBox="1">
            <a:spLocks noChangeArrowheads="1"/>
          </p:cNvSpPr>
          <p:nvPr/>
        </p:nvSpPr>
        <p:spPr bwMode="auto">
          <a:xfrm>
            <a:off x="0" y="720725"/>
            <a:ext cx="2519363" cy="646113"/>
          </a:xfrm>
          <a:prstGeom prst="rect">
            <a:avLst/>
          </a:prstGeom>
          <a:noFill/>
          <a:ln w="9525">
            <a:noFill/>
            <a:miter lim="800000"/>
            <a:headEnd/>
            <a:tailEnd/>
          </a:ln>
        </p:spPr>
        <p:txBody>
          <a:bodyPr>
            <a:spAutoFit/>
          </a:bodyPr>
          <a:lstStyle/>
          <a:p>
            <a:r>
              <a:rPr lang="it-IT" sz="1200" b="1">
                <a:solidFill>
                  <a:schemeClr val="bg1"/>
                </a:solidFill>
                <a:latin typeface="Simoncini Garamond"/>
              </a:rPr>
              <a:t>Consumi, produzioni, conoscenze: nuove tendenze e contraddizioni</a:t>
            </a:r>
          </a:p>
        </p:txBody>
      </p:sp>
      <p:sp>
        <p:nvSpPr>
          <p:cNvPr id="6158"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9</a:t>
            </a:r>
          </a:p>
        </p:txBody>
      </p:sp>
      <p:sp>
        <p:nvSpPr>
          <p:cNvPr id="6159"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5</a:t>
            </a:r>
          </a:p>
        </p:txBody>
      </p:sp>
      <p:sp>
        <p:nvSpPr>
          <p:cNvPr id="6160" name="CasellaDiTesto 4"/>
          <p:cNvSpPr txBox="1">
            <a:spLocks noChangeArrowheads="1"/>
          </p:cNvSpPr>
          <p:nvPr/>
        </p:nvSpPr>
        <p:spPr bwMode="auto">
          <a:xfrm>
            <a:off x="2952750" y="3827463"/>
            <a:ext cx="5740400" cy="246062"/>
          </a:xfrm>
          <a:prstGeom prst="rect">
            <a:avLst/>
          </a:prstGeom>
          <a:noFill/>
          <a:ln w="9525">
            <a:noFill/>
            <a:miter lim="800000"/>
            <a:headEnd/>
            <a:tailEnd/>
          </a:ln>
        </p:spPr>
        <p:txBody>
          <a:bodyPr>
            <a:spAutoFit/>
          </a:bodyPr>
          <a:lstStyle/>
          <a:p>
            <a:pPr algn="ctr"/>
            <a:r>
              <a:rPr lang="it-IT" sz="1000">
                <a:latin typeface="Simoncini Garamond"/>
              </a:rPr>
              <a:t>Map. 197 - Giovani donne analfabete – </a:t>
            </a:r>
            <a:r>
              <a:rPr lang="it-IT" sz="1000">
                <a:latin typeface="Simoncini Garamond"/>
                <a:hlinkClick r:id="rId4"/>
              </a:rPr>
              <a:t>www.worldmapper.org</a:t>
            </a:r>
            <a:endParaRPr lang="it-IT" sz="1000">
              <a:latin typeface="Simoncini Garamond"/>
            </a:endParaRPr>
          </a:p>
        </p:txBody>
      </p:sp>
      <p:pic>
        <p:nvPicPr>
          <p:cNvPr id="6161" name="Picture 18" descr="discussion%20forums"/>
          <p:cNvPicPr>
            <a:picLocks noChangeAspect="1" noChangeArrowheads="1"/>
          </p:cNvPicPr>
          <p:nvPr/>
        </p:nvPicPr>
        <p:blipFill>
          <a:blip r:embed="rId5"/>
          <a:srcRect/>
          <a:stretch>
            <a:fillRect/>
          </a:stretch>
        </p:blipFill>
        <p:spPr bwMode="auto">
          <a:xfrm>
            <a:off x="1563688" y="5294313"/>
            <a:ext cx="838200" cy="838200"/>
          </a:xfrm>
          <a:prstGeom prst="rect">
            <a:avLst/>
          </a:prstGeom>
          <a:noFill/>
          <a:ln w="9525">
            <a:noFill/>
            <a:miter lim="800000"/>
            <a:headEnd/>
            <a:tailEnd/>
          </a:ln>
        </p:spPr>
      </p:pic>
      <p:pic>
        <p:nvPicPr>
          <p:cNvPr id="6162" name="Picture 22" descr="http://www.worldmapper.org/images/largepng/197.png"/>
          <p:cNvPicPr>
            <a:picLocks noChangeAspect="1" noChangeArrowheads="1"/>
          </p:cNvPicPr>
          <p:nvPr/>
        </p:nvPicPr>
        <p:blipFill>
          <a:blip r:embed="rId6"/>
          <a:srcRect/>
          <a:stretch>
            <a:fillRect/>
          </a:stretch>
        </p:blipFill>
        <p:spPr bwMode="auto">
          <a:xfrm>
            <a:off x="2906713" y="881063"/>
            <a:ext cx="5886450" cy="2897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7172" name="CasellaDiTesto 23"/>
          <p:cNvSpPr txBox="1">
            <a:spLocks noChangeArrowheads="1"/>
          </p:cNvSpPr>
          <p:nvPr/>
        </p:nvSpPr>
        <p:spPr bwMode="auto">
          <a:xfrm>
            <a:off x="0" y="1346200"/>
            <a:ext cx="2519363" cy="4954588"/>
          </a:xfrm>
          <a:prstGeom prst="rect">
            <a:avLst/>
          </a:prstGeom>
          <a:solidFill>
            <a:srgbClr val="4B5B5C">
              <a:alpha val="20000"/>
            </a:srgbClr>
          </a:solidFill>
          <a:ln w="9525">
            <a:noFill/>
            <a:miter lim="800000"/>
            <a:headEnd/>
            <a:tailEnd/>
          </a:ln>
        </p:spPr>
        <p:txBody>
          <a:bodyPr>
            <a:spAutoFit/>
          </a:bodyPr>
          <a:lstStyle/>
          <a:p>
            <a:endParaRPr lang="it-IT">
              <a:latin typeface="Calibri" pitchFamily="34" charset="0"/>
            </a:endParaRPr>
          </a:p>
        </p:txBody>
      </p:sp>
      <p:sp>
        <p:nvSpPr>
          <p:cNvPr id="7173" name="Line 2"/>
          <p:cNvSpPr>
            <a:spLocks noChangeShapeType="1"/>
          </p:cNvSpPr>
          <p:nvPr/>
        </p:nvSpPr>
        <p:spPr bwMode="auto">
          <a:xfrm flipV="1">
            <a:off x="2519363" y="398463"/>
            <a:ext cx="0" cy="5902325"/>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7176" name="Titolo 1"/>
          <p:cNvSpPr>
            <a:spLocks noGrp="1"/>
          </p:cNvSpPr>
          <p:nvPr>
            <p:ph type="ctrTitle"/>
          </p:nvPr>
        </p:nvSpPr>
        <p:spPr>
          <a:xfrm>
            <a:off x="2519363" y="0"/>
            <a:ext cx="6624637" cy="665163"/>
          </a:xfrm>
        </p:spPr>
        <p:txBody>
          <a:bodyPr/>
          <a:lstStyle/>
          <a:p>
            <a:pPr algn="l" eaLnBrk="1" hangingPunct="1"/>
            <a:r>
              <a:rPr lang="it-IT" sz="2000" b="1" smtClean="0">
                <a:latin typeface="Simoncini Garamond"/>
                <a:ea typeface="MetaPlusBlack"/>
                <a:cs typeface="MetaPlusBlack"/>
              </a:rPr>
              <a:t>Le origini politiche della attuale crisi finanziaria</a:t>
            </a:r>
          </a:p>
        </p:txBody>
      </p:sp>
      <p:sp>
        <p:nvSpPr>
          <p:cNvPr id="7177"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7178" name="Titolo 1"/>
          <p:cNvSpPr txBox="1">
            <a:spLocks/>
          </p:cNvSpPr>
          <p:nvPr/>
        </p:nvSpPr>
        <p:spPr bwMode="auto">
          <a:xfrm>
            <a:off x="2519363" y="3208338"/>
            <a:ext cx="6624637" cy="3040062"/>
          </a:xfrm>
          <a:prstGeom prst="rect">
            <a:avLst/>
          </a:prstGeom>
          <a:noFill/>
          <a:ln w="9525">
            <a:noFill/>
            <a:miter lim="800000"/>
            <a:headEnd/>
            <a:tailEnd/>
          </a:ln>
        </p:spPr>
        <p:txBody>
          <a:bodyPr/>
          <a:lstStyle/>
          <a:p>
            <a:pPr defTabSz="914400" eaLnBrk="0" hangingPunct="0">
              <a:spcBef>
                <a:spcPts val="100"/>
              </a:spcBef>
              <a:spcAft>
                <a:spcPts val="100"/>
              </a:spcAft>
            </a:pPr>
            <a:r>
              <a:rPr lang="it-IT" sz="1200" b="1">
                <a:solidFill>
                  <a:srgbClr val="000000"/>
                </a:solidFill>
                <a:latin typeface="Simoncini Garamond"/>
              </a:rPr>
              <a:t>In gruppo con i compagni leggi</a:t>
            </a:r>
            <a:r>
              <a:rPr lang="it-IT" sz="1200">
                <a:solidFill>
                  <a:srgbClr val="000000"/>
                </a:solidFill>
                <a:latin typeface="Simoncini Garamond"/>
              </a:rPr>
              <a:t> questa </a:t>
            </a:r>
            <a:r>
              <a:rPr lang="it-IT" sz="1200" b="1">
                <a:solidFill>
                  <a:srgbClr val="000000"/>
                </a:solidFill>
                <a:latin typeface="Simoncini Garamond"/>
                <a:hlinkClick r:id="rId2"/>
              </a:rPr>
              <a:t>ricostruzione della crisi internazionale </a:t>
            </a:r>
            <a:r>
              <a:rPr lang="it-IT" sz="1200">
                <a:solidFill>
                  <a:srgbClr val="000000"/>
                </a:solidFill>
                <a:latin typeface="Simoncini Garamond"/>
              </a:rPr>
              <a:t>che i</a:t>
            </a:r>
            <a:r>
              <a:rPr lang="it-IT">
                <a:solidFill>
                  <a:srgbClr val="000000"/>
                </a:solidFill>
              </a:rPr>
              <a:t> </a:t>
            </a:r>
            <a:r>
              <a:rPr lang="it-IT" sz="1200">
                <a:solidFill>
                  <a:srgbClr val="000000"/>
                </a:solidFill>
                <a:latin typeface="Simoncini Garamond"/>
              </a:rPr>
              <a:t>paesi democratici</a:t>
            </a:r>
            <a:r>
              <a:rPr lang="it-IT"/>
              <a:t> </a:t>
            </a:r>
            <a:r>
              <a:rPr lang="it-IT" sz="1200">
                <a:solidFill>
                  <a:srgbClr val="000000"/>
                </a:solidFill>
                <a:latin typeface="Simoncini Garamond"/>
              </a:rPr>
              <a:t>stanno attraversando  attualmente, a cura di </a:t>
            </a:r>
            <a:r>
              <a:rPr lang="it-IT" sz="1200" b="1">
                <a:solidFill>
                  <a:srgbClr val="000000"/>
                </a:solidFill>
                <a:latin typeface="Simoncini Garamond"/>
              </a:rPr>
              <a:t>Wolfgang Streeck</a:t>
            </a:r>
            <a:r>
              <a:rPr lang="it-IT" sz="1200">
                <a:solidFill>
                  <a:srgbClr val="000000"/>
                </a:solidFill>
                <a:latin typeface="Simoncini Garamond"/>
              </a:rPr>
              <a:t> </a:t>
            </a:r>
            <a:r>
              <a:rPr lang="it-IT" sz="1200" b="1">
                <a:latin typeface="Simoncini Garamond"/>
              </a:rPr>
              <a:t>, </a:t>
            </a:r>
            <a:r>
              <a:rPr lang="it-IT" sz="1200">
                <a:latin typeface="Simoncini Garamond"/>
              </a:rPr>
              <a:t>Direttore dell</a:t>
            </a:r>
            <a:r>
              <a:rPr lang="it-IT" sz="1200">
                <a:latin typeface="Calibri" pitchFamily="34" charset="0"/>
              </a:rPr>
              <a:t>’</a:t>
            </a:r>
            <a:r>
              <a:rPr lang="it-IT" sz="1200">
                <a:latin typeface="Simoncini Garamond"/>
              </a:rPr>
              <a:t>Istituto Max Planck  per lo studio delle societ</a:t>
            </a:r>
            <a:r>
              <a:rPr lang="it-IT" sz="1200">
                <a:latin typeface="Calibri" pitchFamily="34" charset="0"/>
              </a:rPr>
              <a:t>à</a:t>
            </a:r>
            <a:r>
              <a:rPr lang="it-IT" sz="1200">
                <a:latin typeface="Simoncini Garamond"/>
              </a:rPr>
              <a:t>, di Colonia.</a:t>
            </a:r>
          </a:p>
          <a:p>
            <a:pPr defTabSz="914400" eaLnBrk="0" hangingPunct="0"/>
            <a:r>
              <a:rPr lang="it-IT" sz="1200" b="1">
                <a:latin typeface="Simoncini Garamond"/>
              </a:rPr>
              <a:t>Si può procedere in questo modo</a:t>
            </a:r>
            <a:r>
              <a:rPr lang="it-IT" sz="1200">
                <a:latin typeface="Simoncini Garamond"/>
              </a:rPr>
              <a:t>: </a:t>
            </a:r>
            <a:r>
              <a:rPr lang="it-IT" sz="1200" b="1">
                <a:latin typeface="Simoncini Garamond"/>
              </a:rPr>
              <a:t>individuare</a:t>
            </a:r>
            <a:r>
              <a:rPr lang="it-IT" sz="1200">
                <a:latin typeface="Simoncini Garamond"/>
              </a:rPr>
              <a:t> la tesi sostenuta dallo studioso, </a:t>
            </a:r>
            <a:r>
              <a:rPr lang="it-IT" sz="1200" b="1">
                <a:latin typeface="Simoncini Garamond"/>
              </a:rPr>
              <a:t>selezionare</a:t>
            </a:r>
            <a:r>
              <a:rPr lang="it-IT" sz="1200">
                <a:latin typeface="Simoncini Garamond"/>
              </a:rPr>
              <a:t> le  prove a sostegno delle sue argomentazioni,  </a:t>
            </a:r>
            <a:r>
              <a:rPr lang="it-IT" sz="1200" b="1">
                <a:latin typeface="Simoncini Garamond"/>
              </a:rPr>
              <a:t>selezionate</a:t>
            </a:r>
            <a:r>
              <a:rPr lang="it-IT" sz="1200">
                <a:latin typeface="Simoncini Garamond"/>
              </a:rPr>
              <a:t>  termini, concetti e fatti  sconosciuti. Successivamente approfondire discutendo in gruppo, in modo che lo sviluppo del pensiero contenuto nel piccolo saggio sia condiviso e chiaro per tutti.</a:t>
            </a:r>
          </a:p>
          <a:p>
            <a:pPr defTabSz="914400" eaLnBrk="0" hangingPunct="0"/>
            <a:r>
              <a:rPr lang="it-IT" sz="1200">
                <a:latin typeface="Simoncini Garamond"/>
              </a:rPr>
              <a:t>Che cosa manca alla spiegazione di Streeck? Quale parte del mondo è  ignorata nell’analisi condotta dallo studioso? </a:t>
            </a:r>
          </a:p>
          <a:p>
            <a:pPr defTabSz="914400" eaLnBrk="0" hangingPunct="0"/>
            <a:r>
              <a:rPr lang="it-IT" sz="1200" b="1">
                <a:latin typeface="Simoncini Garamond"/>
              </a:rPr>
              <a:t>Leggete ora le riflessioni </a:t>
            </a:r>
            <a:r>
              <a:rPr lang="it-IT" sz="1200">
                <a:latin typeface="Simoncini Garamond"/>
              </a:rPr>
              <a:t>di </a:t>
            </a:r>
            <a:r>
              <a:rPr lang="it-IT" sz="1200" b="1">
                <a:latin typeface="Simoncini Garamond"/>
              </a:rPr>
              <a:t>Enrico Beltramini</a:t>
            </a:r>
            <a:r>
              <a:rPr lang="it-IT" sz="1200">
                <a:latin typeface="Simoncini Garamond"/>
              </a:rPr>
              <a:t> su ‘</a:t>
            </a:r>
            <a:r>
              <a:rPr lang="it-IT" sz="1200" b="1">
                <a:latin typeface="Simoncini Garamond"/>
                <a:hlinkClick r:id="rId3"/>
              </a:rPr>
              <a:t>Gli Stati Uniti tra declino e declinismo</a:t>
            </a:r>
            <a:r>
              <a:rPr lang="it-IT" sz="1200">
                <a:latin typeface="Simoncini Garamond"/>
              </a:rPr>
              <a:t>’</a:t>
            </a:r>
          </a:p>
          <a:p>
            <a:pPr defTabSz="914400" eaLnBrk="0" hangingPunct="0"/>
            <a:endParaRPr lang="it-IT" sz="1200">
              <a:latin typeface="Simoncini Garamond"/>
            </a:endParaRPr>
          </a:p>
          <a:p>
            <a:pPr defTabSz="914400" eaLnBrk="0" hangingPunct="0"/>
            <a:r>
              <a:rPr lang="it-IT" sz="1200" b="1">
                <a:latin typeface="Simoncini Garamond"/>
              </a:rPr>
              <a:t>Costruisci con la collaborazione dei compagni</a:t>
            </a:r>
            <a:r>
              <a:rPr lang="it-IT" sz="1200">
                <a:latin typeface="Simoncini Garamond"/>
              </a:rPr>
              <a:t>, lo schema di rappresentazione della spiegazione che avete analizzato, </a:t>
            </a:r>
            <a:r>
              <a:rPr lang="it-IT" sz="1200" b="1">
                <a:latin typeface="Simoncini Garamond"/>
              </a:rPr>
              <a:t>inserendo </a:t>
            </a:r>
            <a:r>
              <a:rPr lang="it-IT" sz="1200">
                <a:latin typeface="Simoncini Garamond"/>
              </a:rPr>
              <a:t>i dati temporali, i nomi degli stati ai quali si riferiscono le spiegazioni di W.Streeck  e di E.Beltramini, le vostre eventuali integrazioni. </a:t>
            </a:r>
            <a:r>
              <a:rPr lang="it-IT" sz="1200" b="1">
                <a:latin typeface="Simoncini Garamond"/>
              </a:rPr>
              <a:t>Condividi l’elaborazione  </a:t>
            </a:r>
            <a:r>
              <a:rPr lang="it-IT" sz="1200">
                <a:latin typeface="Simoncini Garamond"/>
              </a:rPr>
              <a:t>anche con l’insegnante.</a:t>
            </a:r>
          </a:p>
          <a:p>
            <a:pPr defTabSz="914400" eaLnBrk="0" hangingPunct="0"/>
            <a:endParaRPr lang="it-IT" sz="1200" b="1" i="1">
              <a:solidFill>
                <a:srgbClr val="000000"/>
              </a:solidFill>
              <a:latin typeface="Simoncini Garamond"/>
            </a:endParaRPr>
          </a:p>
        </p:txBody>
      </p:sp>
      <p:sp>
        <p:nvSpPr>
          <p:cNvPr id="7179" name="Segnaposto testo 3"/>
          <p:cNvSpPr txBox="1">
            <a:spLocks/>
          </p:cNvSpPr>
          <p:nvPr/>
        </p:nvSpPr>
        <p:spPr bwMode="auto">
          <a:xfrm>
            <a:off x="0" y="1346200"/>
            <a:ext cx="2519363" cy="4902200"/>
          </a:xfrm>
          <a:prstGeom prst="rect">
            <a:avLst/>
          </a:prstGeom>
          <a:no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Competenze 3-5</a:t>
            </a: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p>
          <a:p>
            <a:pPr defTabSz="914400"/>
            <a:r>
              <a:rPr lang="it-IT" sz="1400">
                <a:solidFill>
                  <a:srgbClr val="000000"/>
                </a:solidFill>
                <a:latin typeface="Times;Times New Roman"/>
                <a:ea typeface="MS PGothic" pitchFamily="34" charset="-128"/>
                <a:cs typeface="Simoncini Garamond"/>
              </a:rPr>
              <a:t>- ricavare informazioni da brevi testi della rete</a:t>
            </a:r>
          </a:p>
          <a:p>
            <a:pPr defTabSz="914400"/>
            <a:r>
              <a:rPr lang="it-IT" sz="1400">
                <a:solidFill>
                  <a:srgbClr val="000000"/>
                </a:solidFill>
                <a:latin typeface="Times;Times New Roman"/>
                <a:ea typeface="MS PGothic" pitchFamily="34" charset="-128"/>
                <a:cs typeface="Simoncini Garamond"/>
              </a:rPr>
              <a:t>-  potenziare competenze linguistiche e concettuali attraverso il lavoro cooperativo</a:t>
            </a:r>
          </a:p>
          <a:p>
            <a:pPr defTabSz="914400"/>
            <a:r>
              <a:rPr lang="it-IT" sz="1400">
                <a:solidFill>
                  <a:srgbClr val="000000"/>
                </a:solidFill>
                <a:latin typeface="Times;Times New Roman"/>
                <a:ea typeface="MS PGothic" pitchFamily="34" charset="-128"/>
                <a:cs typeface="Simoncini Garamond"/>
              </a:rPr>
              <a:t>- utilizzare il lessico specifico di un ambito culturale.</a:t>
            </a:r>
          </a:p>
          <a:p>
            <a:pPr defTabSz="914400"/>
            <a:r>
              <a:rPr lang="it-IT" sz="1400">
                <a:solidFill>
                  <a:srgbClr val="000000"/>
                </a:solidFill>
                <a:latin typeface="Times New Roman" pitchFamily="18" charset="0"/>
                <a:ea typeface="MS PGothic" pitchFamily="34" charset="-128"/>
                <a:cs typeface="Simoncini Garamond"/>
              </a:rPr>
              <a:t> </a:t>
            </a:r>
            <a:r>
              <a:rPr lang="it-IT" sz="1400">
                <a:solidFill>
                  <a:srgbClr val="000000"/>
                </a:solidFill>
                <a:latin typeface="Simoncini Garamond"/>
                <a:ea typeface="MS PGothic" pitchFamily="34" charset="-128"/>
                <a:cs typeface="Simoncini Garamond"/>
              </a:rPr>
              <a:t>- transcodificare informazioni elaborando rappresentazioni in schemi di spiegazione</a:t>
            </a:r>
          </a:p>
          <a:p>
            <a:pPr defTabSz="914400"/>
            <a:endParaRPr lang="it-IT" sz="1400">
              <a:latin typeface="Simoncini Garamond"/>
              <a:ea typeface="MS PGothic" pitchFamily="34" charset="-128"/>
              <a:cs typeface="Simoncini Garamond"/>
            </a:endParaRPr>
          </a:p>
        </p:txBody>
      </p:sp>
      <p:sp>
        <p:nvSpPr>
          <p:cNvPr id="7180" name="CasellaDiTesto 19"/>
          <p:cNvSpPr txBox="1">
            <a:spLocks noChangeArrowheads="1"/>
          </p:cNvSpPr>
          <p:nvPr/>
        </p:nvSpPr>
        <p:spPr bwMode="auto">
          <a:xfrm>
            <a:off x="0" y="720725"/>
            <a:ext cx="2519363" cy="625475"/>
          </a:xfrm>
          <a:prstGeom prst="rect">
            <a:avLst/>
          </a:prstGeom>
          <a:solidFill>
            <a:srgbClr val="005E55"/>
          </a:solidFill>
          <a:ln w="9525">
            <a:noFill/>
            <a:miter lim="800000"/>
            <a:headEnd/>
            <a:tailEnd/>
          </a:ln>
        </p:spPr>
        <p:txBody>
          <a:bodyPr>
            <a:spAutoFit/>
          </a:bodyPr>
          <a:lstStyle/>
          <a:p>
            <a:endParaRPr lang="it-IT">
              <a:latin typeface="Calibri" pitchFamily="34" charset="0"/>
            </a:endParaRPr>
          </a:p>
        </p:txBody>
      </p:sp>
      <p:sp>
        <p:nvSpPr>
          <p:cNvPr id="7181" name="CasellaDiTesto 20"/>
          <p:cNvSpPr txBox="1">
            <a:spLocks noChangeArrowheads="1"/>
          </p:cNvSpPr>
          <p:nvPr/>
        </p:nvSpPr>
        <p:spPr bwMode="auto">
          <a:xfrm>
            <a:off x="0" y="720725"/>
            <a:ext cx="2519363" cy="646113"/>
          </a:xfrm>
          <a:prstGeom prst="rect">
            <a:avLst/>
          </a:prstGeom>
          <a:noFill/>
          <a:ln w="9525">
            <a:noFill/>
            <a:miter lim="800000"/>
            <a:headEnd/>
            <a:tailEnd/>
          </a:ln>
        </p:spPr>
        <p:txBody>
          <a:bodyPr>
            <a:spAutoFit/>
          </a:bodyPr>
          <a:lstStyle/>
          <a:p>
            <a:r>
              <a:rPr lang="it-IT" sz="1200" b="1">
                <a:solidFill>
                  <a:schemeClr val="bg1"/>
                </a:solidFill>
                <a:latin typeface="Simoncini Garamond"/>
              </a:rPr>
              <a:t>Le trasformazioni del capitalismo nell’Occidente democratico. </a:t>
            </a:r>
          </a:p>
        </p:txBody>
      </p:sp>
      <p:sp>
        <p:nvSpPr>
          <p:cNvPr id="7182"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9</a:t>
            </a:r>
          </a:p>
        </p:txBody>
      </p:sp>
      <p:sp>
        <p:nvSpPr>
          <p:cNvPr id="7183"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6</a:t>
            </a:r>
          </a:p>
        </p:txBody>
      </p:sp>
      <p:pic>
        <p:nvPicPr>
          <p:cNvPr id="7184" name="Immagine 1"/>
          <p:cNvPicPr>
            <a:picLocks noChangeAspect="1"/>
          </p:cNvPicPr>
          <p:nvPr/>
        </p:nvPicPr>
        <p:blipFill>
          <a:blip r:embed="rId4"/>
          <a:srcRect/>
          <a:stretch>
            <a:fillRect/>
          </a:stretch>
        </p:blipFill>
        <p:spPr bwMode="auto">
          <a:xfrm>
            <a:off x="2519363" y="720725"/>
            <a:ext cx="6624637" cy="2487613"/>
          </a:xfrm>
          <a:prstGeom prst="rect">
            <a:avLst/>
          </a:prstGeom>
          <a:noFill/>
          <a:ln w="9525">
            <a:noFill/>
            <a:miter lim="800000"/>
            <a:headEnd/>
            <a:tailEnd/>
          </a:ln>
        </p:spPr>
      </p:pic>
      <p:pic>
        <p:nvPicPr>
          <p:cNvPr id="7185" name="Picture 18" descr="discussion%20forums"/>
          <p:cNvPicPr>
            <a:picLocks noChangeAspect="1" noChangeArrowheads="1"/>
          </p:cNvPicPr>
          <p:nvPr/>
        </p:nvPicPr>
        <p:blipFill>
          <a:blip r:embed="rId5"/>
          <a:srcRect/>
          <a:stretch>
            <a:fillRect/>
          </a:stretch>
        </p:blipFill>
        <p:spPr bwMode="auto">
          <a:xfrm>
            <a:off x="115888" y="5294313"/>
            <a:ext cx="838200" cy="838200"/>
          </a:xfrm>
          <a:prstGeom prst="rect">
            <a:avLst/>
          </a:prstGeom>
          <a:noFill/>
          <a:ln w="9525">
            <a:noFill/>
            <a:miter lim="800000"/>
            <a:headEnd/>
            <a:tailEnd/>
          </a:ln>
        </p:spPr>
      </p:pic>
      <p:pic>
        <p:nvPicPr>
          <p:cNvPr id="7186" name="Picture 21"/>
          <p:cNvPicPr>
            <a:picLocks noChangeAspect="1" noChangeArrowheads="1"/>
          </p:cNvPicPr>
          <p:nvPr/>
        </p:nvPicPr>
        <p:blipFill>
          <a:blip r:embed="rId6"/>
          <a:srcRect/>
          <a:stretch>
            <a:fillRect/>
          </a:stretch>
        </p:blipFill>
        <p:spPr bwMode="auto">
          <a:xfrm>
            <a:off x="1665288" y="5370513"/>
            <a:ext cx="67945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8196" name="CasellaDiTesto 23"/>
          <p:cNvSpPr txBox="1">
            <a:spLocks noChangeArrowheads="1"/>
          </p:cNvSpPr>
          <p:nvPr/>
        </p:nvSpPr>
        <p:spPr bwMode="auto">
          <a:xfrm>
            <a:off x="0" y="1346200"/>
            <a:ext cx="2519363" cy="4954588"/>
          </a:xfrm>
          <a:prstGeom prst="rect">
            <a:avLst/>
          </a:prstGeom>
          <a:solidFill>
            <a:srgbClr val="4B5B5C">
              <a:alpha val="20000"/>
            </a:srgbClr>
          </a:solidFill>
          <a:ln w="9525">
            <a:noFill/>
            <a:miter lim="800000"/>
            <a:headEnd/>
            <a:tailEnd/>
          </a:ln>
        </p:spPr>
        <p:txBody>
          <a:bodyPr>
            <a:spAutoFit/>
          </a:bodyPr>
          <a:lstStyle/>
          <a:p>
            <a:endParaRPr lang="it-IT">
              <a:latin typeface="Calibri" pitchFamily="34" charset="0"/>
            </a:endParaRPr>
          </a:p>
        </p:txBody>
      </p:sp>
      <p:sp>
        <p:nvSpPr>
          <p:cNvPr id="8197" name="Line 2"/>
          <p:cNvSpPr>
            <a:spLocks noChangeShapeType="1"/>
          </p:cNvSpPr>
          <p:nvPr/>
        </p:nvSpPr>
        <p:spPr bwMode="auto">
          <a:xfrm flipV="1">
            <a:off x="2519363" y="398463"/>
            <a:ext cx="0" cy="5902325"/>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3" name="Titolo 1"/>
          <p:cNvSpPr>
            <a:spLocks noGrp="1"/>
          </p:cNvSpPr>
          <p:nvPr>
            <p:ph type="ctrTitle"/>
          </p:nvPr>
        </p:nvSpPr>
        <p:spPr>
          <a:xfrm>
            <a:off x="2519363" y="0"/>
            <a:ext cx="6624637" cy="665163"/>
          </a:xfrm>
        </p:spPr>
        <p:txBody>
          <a:bodyPr rtlCol="0">
            <a:normAutofit fontScale="90000"/>
          </a:bodyPr>
          <a:lstStyle/>
          <a:p>
            <a:pPr algn="l" eaLnBrk="1" fontAlgn="auto" hangingPunct="1">
              <a:spcAft>
                <a:spcPts val="0"/>
              </a:spcAft>
              <a:defRPr/>
            </a:pPr>
            <a:r>
              <a:rPr lang="it-IT" sz="2000" b="1" dirty="0" smtClean="0">
                <a:latin typeface="Simoncini Garamond"/>
                <a:cs typeface="MetaPlusBlack"/>
              </a:rPr>
              <a:t>Cina e India o «</a:t>
            </a:r>
            <a:r>
              <a:rPr lang="it-IT" sz="2000" b="1" dirty="0" err="1" smtClean="0">
                <a:latin typeface="Simoncini Garamond"/>
                <a:cs typeface="MetaPlusBlack"/>
              </a:rPr>
              <a:t>Cindia</a:t>
            </a:r>
            <a:r>
              <a:rPr lang="it-IT" sz="2000" b="1" dirty="0" smtClean="0">
                <a:latin typeface="Simoncini Garamond"/>
                <a:cs typeface="MetaPlusBlack"/>
              </a:rPr>
              <a:t>»? Le convergenze geo-economiche.</a:t>
            </a:r>
          </a:p>
        </p:txBody>
      </p:sp>
      <p:sp>
        <p:nvSpPr>
          <p:cNvPr id="8201"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8202" name="Titolo 1"/>
          <p:cNvSpPr txBox="1">
            <a:spLocks/>
          </p:cNvSpPr>
          <p:nvPr/>
        </p:nvSpPr>
        <p:spPr bwMode="auto">
          <a:xfrm>
            <a:off x="2519363" y="3594100"/>
            <a:ext cx="6624637" cy="2654300"/>
          </a:xfrm>
          <a:prstGeom prst="rect">
            <a:avLst/>
          </a:prstGeom>
          <a:noFill/>
          <a:ln w="9525">
            <a:noFill/>
            <a:miter lim="800000"/>
            <a:headEnd/>
            <a:tailEnd/>
          </a:ln>
        </p:spPr>
        <p:txBody>
          <a:bodyPr/>
          <a:lstStyle/>
          <a:p>
            <a:pPr algn="just" defTabSz="914400" eaLnBrk="0" hangingPunct="0"/>
            <a:r>
              <a:rPr lang="it-IT" sz="1200" b="1">
                <a:latin typeface="Simoncini Garamond"/>
                <a:ea typeface="MS PGothic" pitchFamily="34" charset="-128"/>
                <a:cs typeface="Simoncini Garamond"/>
              </a:rPr>
              <a:t>Leggi </a:t>
            </a:r>
            <a:r>
              <a:rPr lang="it-IT" sz="1200" b="1">
                <a:latin typeface="Simoncini Garamond"/>
                <a:ea typeface="MS PGothic" pitchFamily="34" charset="-128"/>
                <a:cs typeface="Simoncini Garamond"/>
                <a:hlinkClick r:id="rId2"/>
              </a:rPr>
              <a:t>questo articolo </a:t>
            </a:r>
            <a:r>
              <a:rPr lang="it-IT" sz="1200">
                <a:latin typeface="Simoncini Garamond"/>
                <a:ea typeface="MS PGothic" pitchFamily="34" charset="-128"/>
                <a:cs typeface="Simoncini Garamond"/>
              </a:rPr>
              <a:t>che giustifica il nuovo termine «</a:t>
            </a:r>
            <a:r>
              <a:rPr lang="it-IT" sz="1200" i="1">
                <a:latin typeface="Simoncini Garamond"/>
                <a:ea typeface="MS PGothic" pitchFamily="34" charset="-128"/>
                <a:cs typeface="Simoncini Garamond"/>
              </a:rPr>
              <a:t>Cindia</a:t>
            </a:r>
            <a:r>
              <a:rPr lang="it-IT" sz="1200">
                <a:latin typeface="Simoncini Garamond"/>
                <a:ea typeface="MS PGothic" pitchFamily="34" charset="-128"/>
                <a:cs typeface="Simoncini Garamond"/>
              </a:rPr>
              <a:t>» coniato nel 2005 da Limes, rivista italiana di geopolitica.</a:t>
            </a:r>
          </a:p>
          <a:p>
            <a:pPr algn="just" defTabSz="914400" eaLnBrk="0" hangingPunct="0"/>
            <a:r>
              <a:rPr lang="it-IT" sz="1200" b="1">
                <a:latin typeface="Simoncini Garamond"/>
                <a:ea typeface="MS PGothic" pitchFamily="34" charset="-128"/>
                <a:cs typeface="Simoncini Garamond"/>
              </a:rPr>
              <a:t>Confronta i </a:t>
            </a:r>
            <a:r>
              <a:rPr lang="it-IT" sz="1200" b="1">
                <a:latin typeface="Simoncini Garamond"/>
                <a:ea typeface="MS PGothic" pitchFamily="34" charset="-128"/>
                <a:cs typeface="Simoncini Garamond"/>
                <a:hlinkClick r:id="rId3"/>
              </a:rPr>
              <a:t>dati macro-economici dei paesi Cina e India</a:t>
            </a:r>
            <a:r>
              <a:rPr lang="it-IT" sz="1200" b="1">
                <a:latin typeface="Simoncini Garamond"/>
                <a:ea typeface="MS PGothic" pitchFamily="34" charset="-128"/>
                <a:cs typeface="Simoncini Garamond"/>
              </a:rPr>
              <a:t>, </a:t>
            </a:r>
            <a:r>
              <a:rPr lang="it-IT" sz="1200">
                <a:latin typeface="Simoncini Garamond"/>
                <a:ea typeface="MS PGothic" pitchFamily="34" charset="-128"/>
                <a:cs typeface="Simoncini Garamond"/>
              </a:rPr>
              <a:t>nella tabella proposta da «il Faro finanziario», portale italiano di analisi finanziaria.</a:t>
            </a:r>
          </a:p>
          <a:p>
            <a:pPr algn="just" defTabSz="914400" eaLnBrk="0" hangingPunct="0"/>
            <a:endParaRPr lang="it-IT" sz="1200" b="1">
              <a:latin typeface="Simoncini Garamond"/>
              <a:ea typeface="MS PGothic" pitchFamily="34" charset="-128"/>
              <a:cs typeface="Simoncini Garamond"/>
              <a:hlinkClick r:id="rId3"/>
            </a:endParaRPr>
          </a:p>
          <a:p>
            <a:pPr algn="just" defTabSz="914400" eaLnBrk="0" hangingPunct="0"/>
            <a:r>
              <a:rPr lang="it-IT" sz="1200" b="1">
                <a:latin typeface="Simoncini Garamond"/>
                <a:ea typeface="MS PGothic" pitchFamily="34" charset="-128"/>
                <a:cs typeface="Simoncini Garamond"/>
              </a:rPr>
              <a:t>Leggi ora </a:t>
            </a:r>
            <a:r>
              <a:rPr lang="it-IT" sz="1200" b="1">
                <a:latin typeface="Simoncini Garamond"/>
                <a:ea typeface="MS PGothic" pitchFamily="34" charset="-128"/>
                <a:cs typeface="Simoncini Garamond"/>
                <a:hlinkClick r:id="rId4"/>
              </a:rPr>
              <a:t>l’articolo di Repubblica.it sullo’scandalo Timberland</a:t>
            </a:r>
            <a:r>
              <a:rPr lang="it-IT" sz="1200" b="1">
                <a:latin typeface="Simoncini Garamond"/>
                <a:ea typeface="MS PGothic" pitchFamily="34" charset="-128"/>
                <a:cs typeface="Simoncini Garamond"/>
              </a:rPr>
              <a:t>’</a:t>
            </a:r>
            <a:r>
              <a:rPr lang="it-IT" sz="1200">
                <a:latin typeface="Calibri" pitchFamily="34" charset="0"/>
                <a:ea typeface="MS PGothic" pitchFamily="34" charset="-128"/>
                <a:cs typeface="Simoncini Garamond"/>
              </a:rPr>
              <a:t> </a:t>
            </a:r>
            <a:r>
              <a:rPr lang="it-IT" sz="1200">
                <a:latin typeface="Simoncini Garamond"/>
                <a:ea typeface="MS PGothic" pitchFamily="34" charset="-128"/>
                <a:cs typeface="Simoncini Garamond"/>
              </a:rPr>
              <a:t>nella ricca regione meridionale del </a:t>
            </a:r>
            <a:r>
              <a:rPr lang="it-IT" sz="1200" b="1">
                <a:latin typeface="Simoncini Garamond"/>
                <a:ea typeface="MS PGothic" pitchFamily="34" charset="-128"/>
                <a:cs typeface="Simoncini Garamond"/>
                <a:hlinkClick r:id="rId5"/>
              </a:rPr>
              <a:t>Guangdong</a:t>
            </a:r>
            <a:r>
              <a:rPr lang="it-IT" sz="1200">
                <a:latin typeface="Simoncini Garamond"/>
                <a:ea typeface="MS PGothic" pitchFamily="34" charset="-128"/>
                <a:cs typeface="Simoncini Garamond"/>
              </a:rPr>
              <a:t>, il cuore della potenza industriale cinese; quello di  Gabriele Battaglia, sul </a:t>
            </a:r>
            <a:r>
              <a:rPr lang="it-IT" sz="1200" b="1">
                <a:latin typeface="Simoncini Garamond"/>
                <a:ea typeface="MS PGothic" pitchFamily="34" charset="-128"/>
                <a:cs typeface="Simoncini Garamond"/>
                <a:hlinkClick r:id="rId6"/>
              </a:rPr>
              <a:t>Modello cinese oltre l’economia </a:t>
            </a:r>
            <a:r>
              <a:rPr lang="it-IT" sz="1200">
                <a:latin typeface="Simoncini Garamond"/>
                <a:ea typeface="MS PGothic" pitchFamily="34" charset="-128"/>
                <a:cs typeface="Simoncini Garamond"/>
              </a:rPr>
              <a:t>sulla rivista online PeaceReporter.net e questo articolo dell’I</a:t>
            </a:r>
            <a:r>
              <a:rPr lang="it-IT" sz="1200" b="1">
                <a:latin typeface="Simoncini Garamond"/>
                <a:ea typeface="MS PGothic" pitchFamily="34" charset="-128"/>
                <a:cs typeface="Simoncini Garamond"/>
              </a:rPr>
              <a:t>SPI</a:t>
            </a:r>
            <a:r>
              <a:rPr lang="it-IT" sz="1200">
                <a:latin typeface="Simoncini Garamond"/>
                <a:ea typeface="MS PGothic" pitchFamily="34" charset="-128"/>
                <a:cs typeface="Simoncini Garamond"/>
              </a:rPr>
              <a:t> dal titolo : </a:t>
            </a:r>
            <a:r>
              <a:rPr lang="it-IT" sz="1200" b="1">
                <a:latin typeface="Simoncini Garamond"/>
                <a:ea typeface="MS PGothic" pitchFamily="34" charset="-128"/>
                <a:cs typeface="Simoncini Garamond"/>
                <a:hlinkClick r:id="rId7"/>
              </a:rPr>
              <a:t>India: l’anti-Cina</a:t>
            </a:r>
            <a:r>
              <a:rPr lang="it-IT" sz="1200">
                <a:latin typeface="Simoncini Garamond"/>
                <a:ea typeface="MS PGothic" pitchFamily="34" charset="-128"/>
                <a:cs typeface="Simoncini Garamond"/>
              </a:rPr>
              <a:t>?  Nella stessa pagina  dell’ISPI dossier, trovi anche molti approfondimenti  per  sviluppare la tua conoscenza sul tema. </a:t>
            </a:r>
            <a:endParaRPr lang="it-IT" sz="1200" b="1">
              <a:latin typeface="Simoncini Garamond"/>
              <a:ea typeface="MS PGothic" pitchFamily="34" charset="-128"/>
              <a:cs typeface="Simoncini Garamond"/>
            </a:endParaRPr>
          </a:p>
          <a:p>
            <a:pPr algn="just" defTabSz="914400" eaLnBrk="0" hangingPunct="0"/>
            <a:r>
              <a:rPr lang="it-IT" sz="1200" b="1">
                <a:latin typeface="Simoncini Garamond"/>
                <a:ea typeface="MS PGothic" pitchFamily="34" charset="-128"/>
                <a:cs typeface="Simoncini Garamond"/>
              </a:rPr>
              <a:t>Costruisci una tabella per l’analisi comparativa </a:t>
            </a:r>
            <a:r>
              <a:rPr lang="it-IT" sz="1200">
                <a:latin typeface="Simoncini Garamond"/>
                <a:ea typeface="MS PGothic" pitchFamily="34" charset="-128"/>
                <a:cs typeface="Simoncini Garamond"/>
              </a:rPr>
              <a:t>dei modelli del recente sviluppo economico della Cina e dell’India, mettendo in luce: </a:t>
            </a:r>
            <a:r>
              <a:rPr lang="it-IT" sz="1200" b="1">
                <a:latin typeface="Simoncini Garamond"/>
                <a:ea typeface="MS PGothic" pitchFamily="34" charset="-128"/>
                <a:cs typeface="Simoncini Garamond"/>
              </a:rPr>
              <a:t>similitudini – differenze</a:t>
            </a:r>
            <a:r>
              <a:rPr lang="it-IT" sz="1200">
                <a:latin typeface="Simoncini Garamond"/>
                <a:ea typeface="MS PGothic" pitchFamily="34" charset="-128"/>
                <a:cs typeface="Simoncini Garamond"/>
              </a:rPr>
              <a:t>. </a:t>
            </a:r>
          </a:p>
          <a:p>
            <a:pPr algn="just" defTabSz="914400" eaLnBrk="0" hangingPunct="0"/>
            <a:r>
              <a:rPr lang="it-IT" sz="1200" b="1">
                <a:latin typeface="Simoncini Garamond"/>
                <a:ea typeface="MS PGothic" pitchFamily="34" charset="-128"/>
                <a:cs typeface="Simoncini Garamond"/>
              </a:rPr>
              <a:t>Correda la tabella con un commento </a:t>
            </a:r>
            <a:r>
              <a:rPr lang="it-IT" sz="1200">
                <a:latin typeface="Simoncini Garamond"/>
                <a:ea typeface="MS PGothic" pitchFamily="34" charset="-128"/>
                <a:cs typeface="Simoncini Garamond"/>
              </a:rPr>
              <a:t>che esprima una tua valutazione circa le convergenze e le divergenze riconoscibili nei due modelli di sviluppo. </a:t>
            </a:r>
            <a:r>
              <a:rPr lang="it-IT" sz="1200" b="1">
                <a:latin typeface="Simoncini Garamond"/>
                <a:ea typeface="MS PGothic" pitchFamily="34" charset="-128"/>
                <a:cs typeface="Simoncini Garamond"/>
              </a:rPr>
              <a:t>Invia il lavoro </a:t>
            </a:r>
            <a:r>
              <a:rPr lang="it-IT" sz="1200">
                <a:latin typeface="Simoncini Garamond"/>
                <a:ea typeface="MS PGothic" pitchFamily="34" charset="-128"/>
                <a:cs typeface="Simoncini Garamond"/>
              </a:rPr>
              <a:t>a: pilosu@calvino.ge.it</a:t>
            </a:r>
          </a:p>
        </p:txBody>
      </p:sp>
      <p:sp>
        <p:nvSpPr>
          <p:cNvPr id="8203" name="Segnaposto testo 3"/>
          <p:cNvSpPr txBox="1">
            <a:spLocks/>
          </p:cNvSpPr>
          <p:nvPr/>
        </p:nvSpPr>
        <p:spPr bwMode="auto">
          <a:xfrm>
            <a:off x="0" y="1346200"/>
            <a:ext cx="2519363" cy="4902200"/>
          </a:xfrm>
          <a:prstGeom prst="rect">
            <a:avLst/>
          </a:prstGeom>
          <a:no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Competenze 1-2-7</a:t>
            </a: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p>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 </a:t>
            </a:r>
            <a:r>
              <a:rPr lang="it-IT" sz="1400">
                <a:latin typeface="Simoncini Garamond"/>
                <a:ea typeface="MS PGothic" pitchFamily="34" charset="-128"/>
                <a:cs typeface="Simoncini Garamond"/>
              </a:rPr>
              <a:t>conoscere e interpretare con gli strumenti della storia e della geografia le procedure fondamentali della costruzione della conoscenza geostorica</a:t>
            </a:r>
          </a:p>
          <a:p>
            <a:pPr defTabSz="914400" eaLnBrk="0" hangingPunct="0">
              <a:spcBef>
                <a:spcPct val="20000"/>
              </a:spcBef>
              <a:spcAft>
                <a:spcPts val="1000"/>
              </a:spcAft>
              <a:buClr>
                <a:schemeClr val="accent1"/>
              </a:buClr>
              <a:buSzPct val="85000"/>
            </a:pPr>
            <a:r>
              <a:rPr lang="it-IT" sz="1400">
                <a:latin typeface="Simoncini Garamond"/>
                <a:ea typeface="MS PGothic" pitchFamily="34" charset="-128"/>
                <a:cs typeface="Simoncini Garamond"/>
              </a:rPr>
              <a:t>- elaborare dati e informazioni intorno ad un problema rilevante per estensione e distribuzione territoriale</a:t>
            </a:r>
          </a:p>
          <a:p>
            <a:pPr defTabSz="914400" eaLnBrk="0" hangingPunct="0">
              <a:spcBef>
                <a:spcPct val="20000"/>
              </a:spcBef>
              <a:spcAft>
                <a:spcPts val="1000"/>
              </a:spcAft>
              <a:buClr>
                <a:schemeClr val="accent1"/>
              </a:buClr>
              <a:buSzPct val="85000"/>
            </a:pPr>
            <a:r>
              <a:rPr lang="it-IT" sz="1400">
                <a:latin typeface="Simoncini Garamond"/>
                <a:ea typeface="MS PGothic" pitchFamily="34" charset="-128"/>
                <a:cs typeface="Simoncini Garamond"/>
              </a:rPr>
              <a:t>- comprendere la trama di relazioni nella quale si è inseriti.</a:t>
            </a:r>
          </a:p>
          <a:p>
            <a:pPr defTabSz="914400" eaLnBrk="0" hangingPunct="0">
              <a:spcBef>
                <a:spcPct val="20000"/>
              </a:spcBef>
              <a:spcAft>
                <a:spcPts val="1000"/>
              </a:spcAft>
              <a:buClr>
                <a:schemeClr val="accent1"/>
              </a:buClr>
              <a:buSzPct val="85000"/>
            </a:pPr>
            <a:endParaRPr lang="it-IT" sz="1600">
              <a:latin typeface="Simoncini Garamond"/>
              <a:ea typeface="MS PGothic" pitchFamily="34" charset="-128"/>
              <a:cs typeface="Simoncini Garamond"/>
            </a:endParaRPr>
          </a:p>
        </p:txBody>
      </p:sp>
      <p:sp>
        <p:nvSpPr>
          <p:cNvPr id="8204" name="CasellaDiTesto 19"/>
          <p:cNvSpPr txBox="1">
            <a:spLocks noChangeArrowheads="1"/>
          </p:cNvSpPr>
          <p:nvPr/>
        </p:nvSpPr>
        <p:spPr bwMode="auto">
          <a:xfrm>
            <a:off x="0" y="720725"/>
            <a:ext cx="2519363" cy="625475"/>
          </a:xfrm>
          <a:prstGeom prst="rect">
            <a:avLst/>
          </a:prstGeom>
          <a:solidFill>
            <a:srgbClr val="005E55"/>
          </a:solidFill>
          <a:ln w="9525">
            <a:noFill/>
            <a:miter lim="800000"/>
            <a:headEnd/>
            <a:tailEnd/>
          </a:ln>
        </p:spPr>
        <p:txBody>
          <a:bodyPr>
            <a:spAutoFit/>
          </a:bodyPr>
          <a:lstStyle/>
          <a:p>
            <a:endParaRPr lang="it-IT">
              <a:latin typeface="Calibri" pitchFamily="34" charset="0"/>
            </a:endParaRPr>
          </a:p>
        </p:txBody>
      </p:sp>
      <p:sp>
        <p:nvSpPr>
          <p:cNvPr id="8205" name="CasellaDiTesto 20"/>
          <p:cNvSpPr txBox="1">
            <a:spLocks noChangeArrowheads="1"/>
          </p:cNvSpPr>
          <p:nvPr/>
        </p:nvSpPr>
        <p:spPr bwMode="auto">
          <a:xfrm>
            <a:off x="0" y="720725"/>
            <a:ext cx="2519363" cy="646113"/>
          </a:xfrm>
          <a:prstGeom prst="rect">
            <a:avLst/>
          </a:prstGeom>
          <a:noFill/>
          <a:ln w="9525">
            <a:noFill/>
            <a:miter lim="800000"/>
            <a:headEnd/>
            <a:tailEnd/>
          </a:ln>
        </p:spPr>
        <p:txBody>
          <a:bodyPr>
            <a:spAutoFit/>
          </a:bodyPr>
          <a:lstStyle/>
          <a:p>
            <a:r>
              <a:rPr lang="it-IT" sz="1200" b="1">
                <a:solidFill>
                  <a:schemeClr val="bg1"/>
                </a:solidFill>
                <a:latin typeface="Simoncini Garamond"/>
              </a:rPr>
              <a:t>I modelli dello sviluppo economico nell’estremo Oriente.</a:t>
            </a:r>
          </a:p>
        </p:txBody>
      </p:sp>
      <p:sp>
        <p:nvSpPr>
          <p:cNvPr id="8206"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9</a:t>
            </a:r>
          </a:p>
        </p:txBody>
      </p:sp>
      <p:sp>
        <p:nvSpPr>
          <p:cNvPr id="8207"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7</a:t>
            </a:r>
          </a:p>
        </p:txBody>
      </p:sp>
      <p:pic>
        <p:nvPicPr>
          <p:cNvPr id="8208" name="Immagine 1"/>
          <p:cNvPicPr>
            <a:picLocks noChangeAspect="1"/>
          </p:cNvPicPr>
          <p:nvPr/>
        </p:nvPicPr>
        <p:blipFill>
          <a:blip r:embed="rId8"/>
          <a:srcRect/>
          <a:stretch>
            <a:fillRect/>
          </a:stretch>
        </p:blipFill>
        <p:spPr bwMode="auto">
          <a:xfrm>
            <a:off x="3556000" y="720725"/>
            <a:ext cx="4699000" cy="2709863"/>
          </a:xfrm>
          <a:prstGeom prst="rect">
            <a:avLst/>
          </a:prstGeom>
          <a:noFill/>
          <a:ln w="9525">
            <a:noFill/>
            <a:miter lim="800000"/>
            <a:headEnd/>
            <a:tailEnd/>
          </a:ln>
        </p:spPr>
      </p:pic>
      <p:pic>
        <p:nvPicPr>
          <p:cNvPr id="8209" name="Picture 21"/>
          <p:cNvPicPr>
            <a:picLocks noChangeAspect="1" noChangeArrowheads="1"/>
          </p:cNvPicPr>
          <p:nvPr/>
        </p:nvPicPr>
        <p:blipFill>
          <a:blip r:embed="rId9"/>
          <a:srcRect/>
          <a:stretch>
            <a:fillRect/>
          </a:stretch>
        </p:blipFill>
        <p:spPr bwMode="auto">
          <a:xfrm>
            <a:off x="1665288" y="5370513"/>
            <a:ext cx="67945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9220" name="CasellaDiTesto 23"/>
          <p:cNvSpPr txBox="1">
            <a:spLocks noChangeArrowheads="1"/>
          </p:cNvSpPr>
          <p:nvPr/>
        </p:nvSpPr>
        <p:spPr bwMode="auto">
          <a:xfrm>
            <a:off x="0" y="1301750"/>
            <a:ext cx="2519363" cy="4999038"/>
          </a:xfrm>
          <a:prstGeom prst="rect">
            <a:avLst/>
          </a:prstGeom>
          <a:solidFill>
            <a:srgbClr val="4B5B5C">
              <a:alpha val="20000"/>
            </a:srgbClr>
          </a:solidFill>
          <a:ln w="9525">
            <a:noFill/>
            <a:miter lim="800000"/>
            <a:headEnd/>
            <a:tailEnd/>
          </a:ln>
        </p:spPr>
        <p:txBody>
          <a:bodyPr/>
          <a:lstStyle/>
          <a:p>
            <a:endParaRPr lang="it-IT">
              <a:latin typeface="Calibri" pitchFamily="34" charset="0"/>
            </a:endParaRPr>
          </a:p>
        </p:txBody>
      </p:sp>
      <p:sp>
        <p:nvSpPr>
          <p:cNvPr id="9221" name="Line 2"/>
          <p:cNvSpPr>
            <a:spLocks noChangeShapeType="1"/>
          </p:cNvSpPr>
          <p:nvPr/>
        </p:nvSpPr>
        <p:spPr bwMode="auto">
          <a:xfrm flipV="1">
            <a:off x="2519363" y="398463"/>
            <a:ext cx="0" cy="5902325"/>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9224" name="Titolo 1"/>
          <p:cNvSpPr>
            <a:spLocks noGrp="1"/>
          </p:cNvSpPr>
          <p:nvPr>
            <p:ph type="ctrTitle"/>
          </p:nvPr>
        </p:nvSpPr>
        <p:spPr>
          <a:xfrm>
            <a:off x="2519363" y="0"/>
            <a:ext cx="6624637" cy="665163"/>
          </a:xfrm>
        </p:spPr>
        <p:txBody>
          <a:bodyPr/>
          <a:lstStyle/>
          <a:p>
            <a:pPr algn="l" eaLnBrk="1" hangingPunct="1"/>
            <a:r>
              <a:rPr lang="it-IT" sz="2000" b="1" smtClean="0">
                <a:latin typeface="Simoncini Garamond"/>
                <a:ea typeface="MetaPlusBlack"/>
                <a:cs typeface="MetaPlusBlack"/>
              </a:rPr>
              <a:t>Gli imperi economici di oggi</a:t>
            </a:r>
          </a:p>
        </p:txBody>
      </p:sp>
      <p:sp>
        <p:nvSpPr>
          <p:cNvPr id="9225"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9226" name="Titolo 1"/>
          <p:cNvSpPr txBox="1">
            <a:spLocks/>
          </p:cNvSpPr>
          <p:nvPr/>
        </p:nvSpPr>
        <p:spPr bwMode="auto">
          <a:xfrm>
            <a:off x="2519363" y="3349625"/>
            <a:ext cx="6624637" cy="2898775"/>
          </a:xfrm>
          <a:prstGeom prst="rect">
            <a:avLst/>
          </a:prstGeom>
          <a:noFill/>
          <a:ln w="9525">
            <a:noFill/>
            <a:miter lim="800000"/>
            <a:headEnd/>
            <a:tailEnd/>
          </a:ln>
        </p:spPr>
        <p:txBody>
          <a:bodyPr/>
          <a:lstStyle/>
          <a:p>
            <a:pPr algn="just" defTabSz="914400" eaLnBrk="0" hangingPunct="0">
              <a:defRPr/>
            </a:pPr>
            <a:r>
              <a:rPr lang="it-IT" sz="1200" dirty="0">
                <a:latin typeface="Simoncini Garamond"/>
              </a:rPr>
              <a:t>Osserva con attenzione la  </a:t>
            </a:r>
            <a:r>
              <a:rPr lang="it-IT" sz="1200" b="1" dirty="0">
                <a:latin typeface="Simoncini Garamond"/>
                <a:hlinkClick r:id="rId2"/>
              </a:rPr>
              <a:t>mappa interattiva del debito pubblico lordo nel mondo</a:t>
            </a:r>
            <a:endParaRPr lang="it-IT" sz="1200" b="1" dirty="0">
              <a:latin typeface="Simoncini Garamond"/>
            </a:endParaRPr>
          </a:p>
          <a:p>
            <a:pPr algn="just" defTabSz="914400" eaLnBrk="0" hangingPunct="0">
              <a:defRPr/>
            </a:pPr>
            <a:r>
              <a:rPr lang="it-IT" sz="1200" b="1" dirty="0">
                <a:latin typeface="Simoncini Garamond"/>
                <a:ea typeface="MS PGothic" pitchFamily="34" charset="-128"/>
                <a:cs typeface="Simoncini Garamond"/>
              </a:rPr>
              <a:t>Rispondi alle domande: </a:t>
            </a:r>
          </a:p>
          <a:p>
            <a:pPr algn="just" defTabSz="914400" eaLnBrk="0" hangingPunct="0">
              <a:buFontTx/>
              <a:buChar char="-"/>
              <a:defRPr/>
            </a:pPr>
            <a:r>
              <a:rPr lang="it-IT" sz="1200" b="1" dirty="0">
                <a:latin typeface="Simoncini Garamond"/>
                <a:ea typeface="MS PGothic" pitchFamily="34" charset="-128"/>
                <a:cs typeface="Simoncini Garamond"/>
              </a:rPr>
              <a:t> </a:t>
            </a:r>
            <a:r>
              <a:rPr lang="it-IT" sz="1200" dirty="0">
                <a:latin typeface="Simoncini Garamond"/>
                <a:ea typeface="MS PGothic" pitchFamily="34" charset="-128"/>
                <a:cs typeface="Simoncini Garamond"/>
              </a:rPr>
              <a:t>quali sono gli Stati con il debito pubblico più alto?</a:t>
            </a:r>
          </a:p>
          <a:p>
            <a:pPr algn="just" defTabSz="914400" eaLnBrk="0" hangingPunct="0">
              <a:buFontTx/>
              <a:buChar char="-"/>
              <a:defRPr/>
            </a:pPr>
            <a:r>
              <a:rPr lang="it-IT" sz="1200" dirty="0">
                <a:latin typeface="Simoncini Garamond"/>
                <a:ea typeface="MS PGothic" pitchFamily="34" charset="-128"/>
                <a:cs typeface="Simoncini Garamond"/>
              </a:rPr>
              <a:t> quali quelli con il debito più basso?</a:t>
            </a:r>
          </a:p>
          <a:p>
            <a:pPr algn="just" defTabSz="914400" eaLnBrk="0" hangingPunct="0">
              <a:buFontTx/>
              <a:buChar char="-"/>
              <a:defRPr/>
            </a:pPr>
            <a:endParaRPr lang="it-IT" sz="1200" dirty="0">
              <a:latin typeface="Simoncini Garamond"/>
              <a:ea typeface="MS PGothic" pitchFamily="34" charset="-128"/>
              <a:cs typeface="Simoncini Garamond"/>
            </a:endParaRPr>
          </a:p>
          <a:p>
            <a:pPr algn="just" defTabSz="914400" eaLnBrk="0" hangingPunct="0">
              <a:buFontTx/>
              <a:buChar char="-"/>
              <a:defRPr/>
            </a:pPr>
            <a:r>
              <a:rPr lang="it-IT" sz="1200" dirty="0">
                <a:latin typeface="Simoncini Garamond"/>
                <a:ea typeface="MS PGothic" pitchFamily="34" charset="-128"/>
                <a:cs typeface="Simoncini Garamond"/>
              </a:rPr>
              <a:t> Ora</a:t>
            </a:r>
            <a:r>
              <a:rPr lang="it-IT" sz="1200" b="1" dirty="0">
                <a:latin typeface="Simoncini Garamond"/>
                <a:ea typeface="MS PGothic" pitchFamily="34" charset="-128"/>
                <a:cs typeface="Simoncini Garamond"/>
              </a:rPr>
              <a:t> confronta </a:t>
            </a:r>
            <a:r>
              <a:rPr lang="it-IT" sz="1200" dirty="0">
                <a:latin typeface="Simoncini Garamond"/>
                <a:ea typeface="MS PGothic" pitchFamily="34" charset="-128"/>
                <a:cs typeface="Simoncini Garamond"/>
              </a:rPr>
              <a:t>il debito pubblico della Cina con quello dell’India e degli U.S.A., usando la funzione ‘Compare </a:t>
            </a:r>
            <a:r>
              <a:rPr lang="it-IT" sz="1200" dirty="0" err="1">
                <a:latin typeface="Simoncini Garamond"/>
                <a:ea typeface="MS PGothic" pitchFamily="34" charset="-128"/>
                <a:cs typeface="Simoncini Garamond"/>
              </a:rPr>
              <a:t>country</a:t>
            </a:r>
            <a:r>
              <a:rPr lang="it-IT" sz="1200" dirty="0">
                <a:latin typeface="Simoncini Garamond"/>
                <a:ea typeface="MS PGothic" pitchFamily="34" charset="-128"/>
                <a:cs typeface="Simoncini Garamond"/>
              </a:rPr>
              <a:t> </a:t>
            </a:r>
            <a:r>
              <a:rPr lang="it-IT" sz="1200" dirty="0" err="1">
                <a:latin typeface="Simoncini Garamond"/>
                <a:ea typeface="MS PGothic" pitchFamily="34" charset="-128"/>
                <a:cs typeface="Simoncini Garamond"/>
              </a:rPr>
              <a:t>debit</a:t>
            </a:r>
            <a:r>
              <a:rPr lang="it-IT" sz="1200" dirty="0">
                <a:latin typeface="Simoncini Garamond"/>
                <a:ea typeface="MS PGothic" pitchFamily="34" charset="-128"/>
                <a:cs typeface="Simoncini Garamond"/>
              </a:rPr>
              <a:t>’ che trovi in alto alla destra della mappa.</a:t>
            </a:r>
          </a:p>
          <a:p>
            <a:pPr algn="just" defTabSz="914400" eaLnBrk="0" hangingPunct="0">
              <a:buFontTx/>
              <a:buChar char="-"/>
              <a:defRPr/>
            </a:pPr>
            <a:endParaRPr lang="it-IT" sz="1200" dirty="0">
              <a:latin typeface="Simoncini Garamond"/>
              <a:ea typeface="MS PGothic" pitchFamily="34" charset="-128"/>
              <a:cs typeface="Simoncini Garamond"/>
            </a:endParaRPr>
          </a:p>
          <a:p>
            <a:pPr algn="just" defTabSz="914400" eaLnBrk="0" hangingPunct="0">
              <a:buFontTx/>
              <a:buChar char="-"/>
              <a:defRPr/>
            </a:pPr>
            <a:r>
              <a:rPr lang="it-IT" sz="1200" b="1" dirty="0">
                <a:latin typeface="Simoncini Garamond"/>
                <a:ea typeface="MS PGothic" pitchFamily="34" charset="-128"/>
                <a:cs typeface="Simoncini Garamond"/>
              </a:rPr>
              <a:t> </a:t>
            </a:r>
            <a:r>
              <a:rPr lang="it-IT" sz="1200" b="1" strike="dblStrike" dirty="0">
                <a:latin typeface="Simoncini Garamond"/>
                <a:ea typeface="MS PGothic" pitchFamily="34" charset="-128"/>
                <a:cs typeface="Simoncini Garamond"/>
              </a:rPr>
              <a:t>Guarda e ascolta </a:t>
            </a:r>
            <a:r>
              <a:rPr lang="it-IT" sz="1200" b="1" strike="dblStrike" dirty="0">
                <a:latin typeface="Simoncini Garamond"/>
                <a:ea typeface="MS PGothic" pitchFamily="34" charset="-128"/>
                <a:cs typeface="Simoncini Garamond"/>
                <a:hlinkClick r:id="rId3"/>
              </a:rPr>
              <a:t>l’intervista </a:t>
            </a:r>
            <a:r>
              <a:rPr lang="it-IT" sz="1200" b="1" strike="dblStrike" dirty="0">
                <a:latin typeface="Simoncini Garamond"/>
                <a:hlinkClick r:id="rId3"/>
              </a:rPr>
              <a:t>di Licia Colò a Federico Rampini</a:t>
            </a:r>
            <a:r>
              <a:rPr lang="it-IT" sz="1200" strike="dblStrike" dirty="0">
                <a:latin typeface="Simoncini Garamond"/>
              </a:rPr>
              <a:t>, giornalista di "Repubblica", nel </a:t>
            </a:r>
            <a:r>
              <a:rPr lang="it-IT" sz="1200" strike="dblStrike" dirty="0" err="1">
                <a:latin typeface="Simoncini Garamond"/>
              </a:rPr>
              <a:t>docu-show</a:t>
            </a:r>
            <a:r>
              <a:rPr lang="it-IT" sz="1200" strike="dblStrike" dirty="0">
                <a:latin typeface="Simoncini Garamond"/>
              </a:rPr>
              <a:t> "Alle falde del Kilimangiaro" del 9 agosto 2009 sulle nuove potenze nello scenario globale.</a:t>
            </a:r>
            <a:r>
              <a:rPr lang="it-IT" sz="1200" dirty="0">
                <a:latin typeface="Simoncini Garamond"/>
              </a:rPr>
              <a:t> Leggi questa breve </a:t>
            </a:r>
            <a:r>
              <a:rPr lang="it-IT" sz="1200" b="1" dirty="0">
                <a:latin typeface="Simoncini Garamond"/>
                <a:hlinkClick r:id="rId4"/>
              </a:rPr>
              <a:t>recensione al libro «L’impero di </a:t>
            </a:r>
            <a:r>
              <a:rPr lang="it-IT" sz="1200" b="1" dirty="0" err="1">
                <a:latin typeface="Simoncini Garamond"/>
                <a:hlinkClick r:id="rId4"/>
              </a:rPr>
              <a:t>Cindia</a:t>
            </a:r>
            <a:r>
              <a:rPr lang="it-IT" sz="1200" b="1" dirty="0">
                <a:latin typeface="Simoncini Garamond"/>
                <a:hlinkClick r:id="rId4"/>
              </a:rPr>
              <a:t>» </a:t>
            </a:r>
            <a:r>
              <a:rPr lang="it-IT" sz="1200" dirty="0">
                <a:latin typeface="Simoncini Garamond"/>
              </a:rPr>
              <a:t>dello stesso Federico Rampini.</a:t>
            </a:r>
            <a:endParaRPr lang="it-IT" sz="1200" b="1" dirty="0">
              <a:latin typeface="Simoncini Garamond"/>
              <a:ea typeface="MS PGothic" pitchFamily="34" charset="-128"/>
            </a:endParaRPr>
          </a:p>
          <a:p>
            <a:pPr algn="just" defTabSz="914400" eaLnBrk="0" hangingPunct="0">
              <a:buFontTx/>
              <a:buChar char="-"/>
              <a:defRPr/>
            </a:pPr>
            <a:r>
              <a:rPr lang="it-IT" sz="1200" b="1" dirty="0">
                <a:latin typeface="Simoncini Garamond"/>
                <a:ea typeface="MS PGothic" pitchFamily="34" charset="-128"/>
              </a:rPr>
              <a:t> Scrivi un testo </a:t>
            </a:r>
            <a:r>
              <a:rPr lang="it-IT" sz="1200" dirty="0">
                <a:latin typeface="Simoncini Garamond"/>
                <a:ea typeface="MS PGothic" pitchFamily="34" charset="-128"/>
              </a:rPr>
              <a:t>dove</a:t>
            </a:r>
            <a:r>
              <a:rPr lang="it-IT" sz="1200" b="1" dirty="0">
                <a:latin typeface="Simoncini Garamond"/>
                <a:ea typeface="MS PGothic" pitchFamily="34" charset="-128"/>
              </a:rPr>
              <a:t>, </a:t>
            </a:r>
            <a:r>
              <a:rPr lang="it-IT" sz="1200" dirty="0">
                <a:latin typeface="Simoncini Garamond"/>
                <a:ea typeface="MS PGothic" pitchFamily="34" charset="-128"/>
              </a:rPr>
              <a:t>alla luce dei dati e delle informazioni che hai potuto conoscere</a:t>
            </a:r>
            <a:r>
              <a:rPr lang="it-IT" sz="1200" b="1" dirty="0">
                <a:latin typeface="Simoncini Garamond"/>
                <a:ea typeface="MS PGothic" pitchFamily="34" charset="-128"/>
              </a:rPr>
              <a:t>, proponi un’ipotesi argomentata sul tema: « Gli imperi economici del prossimo futuro». </a:t>
            </a:r>
          </a:p>
          <a:p>
            <a:pPr algn="just" defTabSz="914400" eaLnBrk="0" hangingPunct="0">
              <a:buFontTx/>
              <a:buChar char="-"/>
              <a:defRPr/>
            </a:pPr>
            <a:r>
              <a:rPr lang="it-IT" sz="1200" b="1" dirty="0">
                <a:latin typeface="Simoncini Garamond"/>
                <a:ea typeface="MS PGothic" pitchFamily="34" charset="-128"/>
              </a:rPr>
              <a:t> Invialo </a:t>
            </a:r>
            <a:r>
              <a:rPr lang="it-IT" sz="1200" dirty="0">
                <a:latin typeface="Simoncini Garamond"/>
                <a:ea typeface="MS PGothic" pitchFamily="34" charset="-128"/>
              </a:rPr>
              <a:t>all’indirizzo di posta pilosu@calvino.ge.it</a:t>
            </a:r>
          </a:p>
        </p:txBody>
      </p:sp>
      <p:sp>
        <p:nvSpPr>
          <p:cNvPr id="9227" name="Segnaposto testo 3"/>
          <p:cNvSpPr txBox="1">
            <a:spLocks/>
          </p:cNvSpPr>
          <p:nvPr/>
        </p:nvSpPr>
        <p:spPr bwMode="auto">
          <a:xfrm>
            <a:off x="0" y="1309688"/>
            <a:ext cx="2519363" cy="4927600"/>
          </a:xfrm>
          <a:prstGeom prst="rect">
            <a:avLst/>
          </a:prstGeom>
          <a:no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Competenze 6-9</a:t>
            </a: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p>
          <a:p>
            <a:pPr defTabSz="914400"/>
            <a:r>
              <a:rPr lang="it-IT" sz="1400">
                <a:latin typeface="Simoncini Garamond"/>
                <a:ea typeface="MS PGothic" pitchFamily="34" charset="-128"/>
                <a:cs typeface="Simoncini Garamond"/>
              </a:rPr>
              <a:t>- selezionare e  ricavare informazioni pertinenti un tema di ordine economico dal web</a:t>
            </a:r>
          </a:p>
          <a:p>
            <a:pPr defTabSz="914400"/>
            <a:r>
              <a:rPr lang="it-IT" sz="1400">
                <a:latin typeface="Simoncini Garamond"/>
                <a:ea typeface="MS PGothic" pitchFamily="34" charset="-128"/>
                <a:cs typeface="Simoncini Garamond"/>
              </a:rPr>
              <a:t>- riconoscere le relazioni tra Paesi dell’Estremo Oriente nel mondo contemporaneo</a:t>
            </a:r>
          </a:p>
          <a:p>
            <a:pPr defTabSz="914400"/>
            <a:r>
              <a:rPr lang="it-IT" sz="1400">
                <a:latin typeface="Simoncini Garamond"/>
                <a:ea typeface="MS PGothic" pitchFamily="34" charset="-128"/>
                <a:cs typeface="Simoncini Garamond"/>
              </a:rPr>
              <a:t>- individuare,  da carte </a:t>
            </a:r>
          </a:p>
          <a:p>
            <a:pPr defTabSz="914400"/>
            <a:r>
              <a:rPr lang="it-IT" sz="1400">
                <a:latin typeface="Simoncini Garamond"/>
                <a:ea typeface="MS PGothic" pitchFamily="34" charset="-128"/>
                <a:cs typeface="Simoncini Garamond"/>
              </a:rPr>
              <a:t>tematiche,  le caratteristiche delle aree geografiche rappresentate</a:t>
            </a:r>
          </a:p>
          <a:p>
            <a:pPr defTabSz="914400"/>
            <a:r>
              <a:rPr lang="it-IT" sz="1400">
                <a:latin typeface="Simoncini Garamond"/>
                <a:ea typeface="MS PGothic" pitchFamily="34" charset="-128"/>
                <a:cs typeface="Simoncini Garamond"/>
              </a:rPr>
              <a:t>- concettualizzare il termine impero economico con specifici riferimenti al tempo e allo spazio.</a:t>
            </a:r>
          </a:p>
          <a:p>
            <a:pPr defTabSz="914400"/>
            <a:endParaRPr lang="it-IT" sz="1400">
              <a:latin typeface="Simoncini Garamond"/>
              <a:ea typeface="MS PGothic" pitchFamily="34" charset="-128"/>
              <a:cs typeface="Simoncini Garamond"/>
            </a:endParaRPr>
          </a:p>
          <a:p>
            <a:pPr defTabSz="914400" eaLnBrk="0" hangingPunct="0">
              <a:spcBef>
                <a:spcPct val="20000"/>
              </a:spcBef>
              <a:spcAft>
                <a:spcPts val="1000"/>
              </a:spcAft>
              <a:buClr>
                <a:schemeClr val="accent1"/>
              </a:buClr>
              <a:buSzPct val="85000"/>
            </a:pPr>
            <a:endParaRPr lang="it-IT" sz="1400">
              <a:latin typeface="Simoncini Garamond"/>
              <a:ea typeface="MS PGothic" pitchFamily="34" charset="-128"/>
              <a:cs typeface="Simoncini Garamond"/>
            </a:endParaRPr>
          </a:p>
          <a:p>
            <a:pPr defTabSz="914400" eaLnBrk="0" hangingPunct="0">
              <a:spcBef>
                <a:spcPct val="20000"/>
              </a:spcBef>
              <a:spcAft>
                <a:spcPts val="1000"/>
              </a:spcAft>
              <a:buClr>
                <a:schemeClr val="accent1"/>
              </a:buClr>
              <a:buSzPct val="85000"/>
            </a:pPr>
            <a:endParaRPr lang="it-IT" sz="1600">
              <a:latin typeface="Simoncini Garamond"/>
              <a:ea typeface="MS PGothic" pitchFamily="34" charset="-128"/>
              <a:cs typeface="Simoncini Garamond"/>
            </a:endParaRPr>
          </a:p>
        </p:txBody>
      </p:sp>
      <p:sp>
        <p:nvSpPr>
          <p:cNvPr id="9228" name="CasellaDiTesto 19"/>
          <p:cNvSpPr txBox="1">
            <a:spLocks noChangeArrowheads="1"/>
          </p:cNvSpPr>
          <p:nvPr/>
        </p:nvSpPr>
        <p:spPr bwMode="auto">
          <a:xfrm>
            <a:off x="0" y="720725"/>
            <a:ext cx="2519363" cy="581025"/>
          </a:xfrm>
          <a:prstGeom prst="rect">
            <a:avLst/>
          </a:prstGeom>
          <a:solidFill>
            <a:srgbClr val="005E55"/>
          </a:solidFill>
          <a:ln w="9525">
            <a:noFill/>
            <a:miter lim="800000"/>
            <a:headEnd/>
            <a:tailEnd/>
          </a:ln>
        </p:spPr>
        <p:txBody>
          <a:bodyPr>
            <a:spAutoFit/>
          </a:bodyPr>
          <a:lstStyle/>
          <a:p>
            <a:r>
              <a:rPr lang="it-IT" sz="1600" b="1">
                <a:solidFill>
                  <a:schemeClr val="bg1"/>
                </a:solidFill>
                <a:latin typeface="Simoncini Garamond"/>
              </a:rPr>
              <a:t>La Cina e l</a:t>
            </a:r>
            <a:r>
              <a:rPr lang="it-IT" sz="1600" b="1">
                <a:solidFill>
                  <a:schemeClr val="bg1"/>
                </a:solidFill>
                <a:latin typeface="Calibri" pitchFamily="34" charset="0"/>
              </a:rPr>
              <a:t>’</a:t>
            </a:r>
            <a:r>
              <a:rPr lang="it-IT" sz="1600" b="1">
                <a:solidFill>
                  <a:schemeClr val="bg1"/>
                </a:solidFill>
                <a:latin typeface="Simoncini Garamond"/>
              </a:rPr>
              <a:t>India del XXI secolo.</a:t>
            </a:r>
          </a:p>
        </p:txBody>
      </p:sp>
      <p:sp>
        <p:nvSpPr>
          <p:cNvPr id="9229"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9</a:t>
            </a:r>
          </a:p>
        </p:txBody>
      </p:sp>
      <p:sp>
        <p:nvSpPr>
          <p:cNvPr id="9230"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8</a:t>
            </a:r>
          </a:p>
        </p:txBody>
      </p:sp>
      <p:sp>
        <p:nvSpPr>
          <p:cNvPr id="9231" name="CasellaDiTesto 2"/>
          <p:cNvSpPr txBox="1">
            <a:spLocks noChangeArrowheads="1"/>
          </p:cNvSpPr>
          <p:nvPr/>
        </p:nvSpPr>
        <p:spPr bwMode="auto">
          <a:xfrm>
            <a:off x="2519363" y="731838"/>
            <a:ext cx="6624637" cy="457200"/>
          </a:xfrm>
          <a:prstGeom prst="rect">
            <a:avLst/>
          </a:prstGeom>
          <a:noFill/>
          <a:ln w="9525">
            <a:noFill/>
            <a:miter lim="800000"/>
            <a:headEnd/>
            <a:tailEnd/>
          </a:ln>
        </p:spPr>
        <p:txBody>
          <a:bodyPr>
            <a:spAutoFit/>
          </a:bodyPr>
          <a:lstStyle/>
          <a:p>
            <a:r>
              <a:rPr lang="it-IT" sz="1200">
                <a:latin typeface="Simoncini Garamond"/>
              </a:rPr>
              <a:t>«Il vecchio Occidente è già oggi molto meno importante di quanto sembri a Roma, Londra o New York» F.Rampini, </a:t>
            </a:r>
            <a:r>
              <a:rPr lang="it-IT" sz="1200" i="1">
                <a:latin typeface="Simoncini Garamond"/>
              </a:rPr>
              <a:t>L’impero di Cindia</a:t>
            </a:r>
            <a:r>
              <a:rPr lang="it-IT" sz="1200">
                <a:latin typeface="Simoncini Garamond"/>
              </a:rPr>
              <a:t>, Mi, 2006.</a:t>
            </a:r>
          </a:p>
        </p:txBody>
      </p:sp>
      <p:pic>
        <p:nvPicPr>
          <p:cNvPr id="9232" name="Immagine 1"/>
          <p:cNvPicPr>
            <a:picLocks noChangeAspect="1"/>
          </p:cNvPicPr>
          <p:nvPr/>
        </p:nvPicPr>
        <p:blipFill>
          <a:blip r:embed="rId5"/>
          <a:srcRect/>
          <a:stretch>
            <a:fillRect/>
          </a:stretch>
        </p:blipFill>
        <p:spPr bwMode="auto">
          <a:xfrm>
            <a:off x="3619500" y="1320800"/>
            <a:ext cx="2819400" cy="1639888"/>
          </a:xfrm>
          <a:prstGeom prst="rect">
            <a:avLst/>
          </a:prstGeom>
          <a:noFill/>
          <a:ln w="9525">
            <a:noFill/>
            <a:miter lim="800000"/>
            <a:headEnd/>
            <a:tailEnd/>
          </a:ln>
        </p:spPr>
      </p:pic>
      <p:pic>
        <p:nvPicPr>
          <p:cNvPr id="9233" name="Immagine 4"/>
          <p:cNvPicPr>
            <a:picLocks noChangeAspect="1"/>
          </p:cNvPicPr>
          <p:nvPr/>
        </p:nvPicPr>
        <p:blipFill>
          <a:blip r:embed="rId6"/>
          <a:srcRect/>
          <a:stretch>
            <a:fillRect/>
          </a:stretch>
        </p:blipFill>
        <p:spPr bwMode="auto">
          <a:xfrm>
            <a:off x="6438900" y="1308100"/>
            <a:ext cx="1906588" cy="1666875"/>
          </a:xfrm>
          <a:prstGeom prst="rect">
            <a:avLst/>
          </a:prstGeom>
          <a:noFill/>
          <a:ln w="9525">
            <a:noFill/>
            <a:miter lim="800000"/>
            <a:headEnd/>
            <a:tailEnd/>
          </a:ln>
        </p:spPr>
      </p:pic>
      <p:pic>
        <p:nvPicPr>
          <p:cNvPr id="9234" name="Picture 21"/>
          <p:cNvPicPr>
            <a:picLocks noChangeAspect="1" noChangeArrowheads="1"/>
          </p:cNvPicPr>
          <p:nvPr/>
        </p:nvPicPr>
        <p:blipFill>
          <a:blip r:embed="rId7"/>
          <a:srcRect/>
          <a:stretch>
            <a:fillRect/>
          </a:stretch>
        </p:blipFill>
        <p:spPr bwMode="auto">
          <a:xfrm>
            <a:off x="1665288" y="5370513"/>
            <a:ext cx="67945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10244" name="CasellaDiTesto 23"/>
          <p:cNvSpPr txBox="1">
            <a:spLocks noChangeArrowheads="1"/>
          </p:cNvSpPr>
          <p:nvPr/>
        </p:nvSpPr>
        <p:spPr bwMode="auto">
          <a:xfrm>
            <a:off x="0" y="1346200"/>
            <a:ext cx="2519363" cy="4954588"/>
          </a:xfrm>
          <a:prstGeom prst="rect">
            <a:avLst/>
          </a:prstGeom>
          <a:solidFill>
            <a:srgbClr val="4B5B5C">
              <a:alpha val="20000"/>
            </a:srgbClr>
          </a:solidFill>
          <a:ln w="9525">
            <a:noFill/>
            <a:miter lim="800000"/>
            <a:headEnd/>
            <a:tailEnd/>
          </a:ln>
        </p:spPr>
        <p:txBody>
          <a:bodyPr>
            <a:spAutoFit/>
          </a:bodyPr>
          <a:lstStyle/>
          <a:p>
            <a:endParaRPr lang="it-IT">
              <a:latin typeface="Calibri" pitchFamily="34" charset="0"/>
            </a:endParaRPr>
          </a:p>
        </p:txBody>
      </p:sp>
      <p:sp>
        <p:nvSpPr>
          <p:cNvPr id="10245" name="Line 2"/>
          <p:cNvSpPr>
            <a:spLocks noChangeShapeType="1"/>
          </p:cNvSpPr>
          <p:nvPr/>
        </p:nvSpPr>
        <p:spPr bwMode="auto">
          <a:xfrm flipV="1">
            <a:off x="2519363" y="398463"/>
            <a:ext cx="0" cy="5902325"/>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3" name="Titolo 1"/>
          <p:cNvSpPr>
            <a:spLocks noGrp="1"/>
          </p:cNvSpPr>
          <p:nvPr>
            <p:ph type="ctrTitle"/>
          </p:nvPr>
        </p:nvSpPr>
        <p:spPr>
          <a:xfrm>
            <a:off x="2519363" y="0"/>
            <a:ext cx="6624637" cy="665163"/>
          </a:xfrm>
        </p:spPr>
        <p:txBody>
          <a:bodyPr>
            <a:normAutofit fontScale="90000"/>
          </a:bodyPr>
          <a:lstStyle/>
          <a:p>
            <a:pPr algn="l" eaLnBrk="1" hangingPunct="1">
              <a:defRPr/>
            </a:pPr>
            <a:r>
              <a:rPr lang="it-IT" sz="2000" smtClean="0"/>
              <a:t/>
            </a:r>
            <a:br>
              <a:rPr lang="it-IT" sz="2000" smtClean="0"/>
            </a:br>
            <a:r>
              <a:rPr lang="it-IT" sz="2000" b="1" smtClean="0">
                <a:latin typeface="Simoncini Garamond"/>
              </a:rPr>
              <a:t>Nuovi imperi e risorse</a:t>
            </a:r>
            <a:r>
              <a:rPr lang="it-IT" sz="2000" b="1" smtClean="0">
                <a:solidFill>
                  <a:schemeClr val="bg1"/>
                </a:solidFill>
                <a:latin typeface="Simoncini Garamond"/>
              </a:rPr>
              <a:t/>
            </a:r>
            <a:br>
              <a:rPr lang="it-IT" sz="2000" b="1" smtClean="0">
                <a:solidFill>
                  <a:schemeClr val="bg1"/>
                </a:solidFill>
                <a:latin typeface="Simoncini Garamond"/>
              </a:rPr>
            </a:br>
            <a:endParaRPr lang="it-IT" sz="2000" b="1" smtClean="0">
              <a:latin typeface="Simoncini Garamond"/>
              <a:ea typeface="MetaPlusBlack"/>
              <a:cs typeface="MetaPlusBlack"/>
            </a:endParaRPr>
          </a:p>
        </p:txBody>
      </p:sp>
      <p:sp>
        <p:nvSpPr>
          <p:cNvPr id="10249"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10250" name="Titolo 1"/>
          <p:cNvSpPr txBox="1">
            <a:spLocks/>
          </p:cNvSpPr>
          <p:nvPr/>
        </p:nvSpPr>
        <p:spPr bwMode="auto">
          <a:xfrm>
            <a:off x="2519363" y="3349625"/>
            <a:ext cx="6624637" cy="2898775"/>
          </a:xfrm>
          <a:prstGeom prst="rect">
            <a:avLst/>
          </a:prstGeom>
          <a:noFill/>
          <a:ln w="9525">
            <a:noFill/>
            <a:miter lim="800000"/>
            <a:headEnd/>
            <a:tailEnd/>
          </a:ln>
        </p:spPr>
        <p:txBody>
          <a:bodyPr/>
          <a:lstStyle/>
          <a:p>
            <a:r>
              <a:rPr lang="it-IT" sz="1200" b="1">
                <a:latin typeface="Simoncini Garamond"/>
              </a:rPr>
              <a:t>Leggi l’articolo ‘</a:t>
            </a:r>
            <a:r>
              <a:rPr lang="it-IT" sz="1200" b="1">
                <a:latin typeface="Simoncini Garamond"/>
                <a:hlinkClick r:id="rId2"/>
              </a:rPr>
              <a:t>Tra Cina e Stati Uniti nel pacifico spunta l’Indi</a:t>
            </a:r>
            <a:r>
              <a:rPr lang="it-IT" sz="1200" b="1">
                <a:latin typeface="Simoncini Garamond"/>
              </a:rPr>
              <a:t>a’ su Altitude.</a:t>
            </a:r>
          </a:p>
          <a:p>
            <a:r>
              <a:rPr lang="it-IT" sz="1200" b="1">
                <a:latin typeface="Simoncini Garamond"/>
              </a:rPr>
              <a:t>Apri </a:t>
            </a:r>
            <a:r>
              <a:rPr lang="it-IT" sz="1200">
                <a:latin typeface="Simoncini Garamond"/>
              </a:rPr>
              <a:t> le seguenti mappe:</a:t>
            </a:r>
          </a:p>
          <a:p>
            <a:pPr>
              <a:buFontTx/>
              <a:buChar char="-"/>
            </a:pPr>
            <a:r>
              <a:rPr lang="it-IT" sz="1200" b="1">
                <a:latin typeface="Simoncini Garamond"/>
                <a:hlinkClick r:id="rId3"/>
              </a:rPr>
              <a:t>mappa della Cooperazione e della Competizione Cina-India</a:t>
            </a:r>
            <a:r>
              <a:rPr lang="it-IT" sz="1200">
                <a:latin typeface="Simoncini Garamond"/>
              </a:rPr>
              <a:t>.</a:t>
            </a:r>
          </a:p>
          <a:p>
            <a:pPr>
              <a:buFontTx/>
              <a:buChar char="-"/>
            </a:pPr>
            <a:r>
              <a:rPr lang="it-IT" sz="1200" b="1">
                <a:latin typeface="Simoncini Garamond"/>
              </a:rPr>
              <a:t> </a:t>
            </a:r>
            <a:r>
              <a:rPr lang="it-IT" sz="1200" b="1">
                <a:latin typeface="Simoncini Garamond"/>
                <a:hlinkClick r:id="rId4"/>
              </a:rPr>
              <a:t>mappa  ‘Il mare nostrum cinese</a:t>
            </a:r>
            <a:r>
              <a:rPr lang="it-IT" sz="1200">
                <a:latin typeface="Simoncini Garamond"/>
              </a:rPr>
              <a:t>’ </a:t>
            </a:r>
          </a:p>
          <a:p>
            <a:pPr>
              <a:buFontTx/>
              <a:buChar char="-"/>
            </a:pPr>
            <a:r>
              <a:rPr lang="it-IT" sz="1200" b="1">
                <a:latin typeface="Simoncini Garamond"/>
              </a:rPr>
              <a:t> </a:t>
            </a:r>
            <a:r>
              <a:rPr lang="it-IT" sz="1200" b="1">
                <a:latin typeface="Simoncini Garamond"/>
                <a:hlinkClick r:id="rId5"/>
              </a:rPr>
              <a:t>mappa del nucleare nel mondo</a:t>
            </a:r>
            <a:endParaRPr lang="it-IT" sz="1200" b="1">
              <a:latin typeface="Simoncini Garamond"/>
            </a:endParaRPr>
          </a:p>
          <a:p>
            <a:pPr>
              <a:buFontTx/>
              <a:buChar char="-"/>
            </a:pPr>
            <a:endParaRPr lang="it-IT" sz="1200">
              <a:latin typeface="Simoncini Garamond"/>
            </a:endParaRPr>
          </a:p>
          <a:p>
            <a:r>
              <a:rPr lang="it-IT" sz="1200" b="1">
                <a:latin typeface="Simoncini Garamond"/>
              </a:rPr>
              <a:t>Ingrandiscile e osservale attentamente.</a:t>
            </a:r>
          </a:p>
          <a:p>
            <a:r>
              <a:rPr lang="it-IT" sz="1200" b="1">
                <a:latin typeface="Simoncini Garamond"/>
              </a:rPr>
              <a:t>Costruisci</a:t>
            </a:r>
            <a:r>
              <a:rPr lang="it-IT" sz="1200">
                <a:latin typeface="Simoncini Garamond"/>
              </a:rPr>
              <a:t>, con le informazioni che ricavi dalle mappe, </a:t>
            </a:r>
            <a:r>
              <a:rPr lang="it-IT" sz="1200" b="1">
                <a:latin typeface="Simoncini Garamond"/>
              </a:rPr>
              <a:t>una tabella  </a:t>
            </a:r>
            <a:r>
              <a:rPr lang="it-IT" sz="1200">
                <a:latin typeface="Simoncini Garamond"/>
              </a:rPr>
              <a:t>dove </a:t>
            </a:r>
            <a:r>
              <a:rPr lang="it-IT" sz="1200" b="1">
                <a:latin typeface="Simoncini Garamond"/>
              </a:rPr>
              <a:t>attribuisci </a:t>
            </a:r>
            <a:r>
              <a:rPr lang="it-IT" sz="1200">
                <a:latin typeface="Simoncini Garamond"/>
              </a:rPr>
              <a:t>alle 3 potenze economiche</a:t>
            </a:r>
            <a:r>
              <a:rPr lang="it-IT" sz="1200" b="1">
                <a:latin typeface="Simoncini Garamond"/>
              </a:rPr>
              <a:t> </a:t>
            </a:r>
            <a:r>
              <a:rPr lang="it-IT" sz="1200">
                <a:latin typeface="Simoncini Garamond"/>
              </a:rPr>
              <a:t>(Cina-India-U.S.A.) interessate alla regione geopolitica chiamata oggi ‘Cindia, le infrastrutture esistenti e quelle strategiche per il controllo dei traffici  commerciali e dei rifornimenti energetici nell’Oceano Pacifico e Indiano.</a:t>
            </a:r>
          </a:p>
          <a:p>
            <a:r>
              <a:rPr lang="it-IT" sz="1200" b="1">
                <a:latin typeface="Simoncini Garamond"/>
              </a:rPr>
              <a:t>Apri</a:t>
            </a:r>
            <a:r>
              <a:rPr lang="it-IT" sz="1200">
                <a:latin typeface="Simoncini Garamond"/>
              </a:rPr>
              <a:t>  la </a:t>
            </a:r>
            <a:r>
              <a:rPr lang="it-IT" sz="1200" b="1">
                <a:latin typeface="Simoncini Garamond"/>
                <a:hlinkClick r:id="rId6"/>
              </a:rPr>
              <a:t>mappa della popolazione prevista nel mondo per il 2050</a:t>
            </a:r>
            <a:r>
              <a:rPr lang="it-IT" sz="1200">
                <a:latin typeface="Simoncini Garamond"/>
              </a:rPr>
              <a:t>.Quali  saranno i paesi  con i maggiori consumi energetici ?</a:t>
            </a:r>
          </a:p>
          <a:p>
            <a:r>
              <a:rPr lang="it-IT" sz="1200" b="1">
                <a:latin typeface="Simoncini Garamond"/>
              </a:rPr>
              <a:t>Commenta la tabella </a:t>
            </a:r>
            <a:r>
              <a:rPr lang="it-IT" sz="1200">
                <a:latin typeface="Simoncini Garamond"/>
              </a:rPr>
              <a:t>che hai costruito cercando di rispondere alla domanda e </a:t>
            </a:r>
            <a:r>
              <a:rPr lang="it-IT" sz="1200" b="1">
                <a:latin typeface="Simoncini Garamond"/>
              </a:rPr>
              <a:t>invia</a:t>
            </a:r>
            <a:r>
              <a:rPr lang="it-IT" sz="1200">
                <a:latin typeface="Simoncini Garamond"/>
              </a:rPr>
              <a:t> il risultato del tuo lavoro all’indirizzo pilosu@calvino.ge.it</a:t>
            </a:r>
          </a:p>
          <a:p>
            <a:pPr eaLnBrk="0" hangingPunct="0"/>
            <a:endParaRPr lang="it-IT" sz="1200">
              <a:latin typeface="Simoncini Garamond"/>
              <a:ea typeface="MS PGothic" pitchFamily="34" charset="-128"/>
              <a:cs typeface="Simoncini Garamond"/>
            </a:endParaRPr>
          </a:p>
        </p:txBody>
      </p:sp>
      <p:sp>
        <p:nvSpPr>
          <p:cNvPr id="10251" name="Segnaposto testo 3"/>
          <p:cNvSpPr txBox="1">
            <a:spLocks/>
          </p:cNvSpPr>
          <p:nvPr/>
        </p:nvSpPr>
        <p:spPr bwMode="auto">
          <a:xfrm>
            <a:off x="0" y="1458913"/>
            <a:ext cx="2519363" cy="4789487"/>
          </a:xfrm>
          <a:prstGeom prst="rect">
            <a:avLst/>
          </a:prstGeom>
          <a:no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Competenze 3-7-9</a:t>
            </a: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p>
          <a:p>
            <a:pPr defTabSz="914400"/>
            <a:r>
              <a:rPr lang="it-IT" sz="1600">
                <a:latin typeface="Simoncini Garamond"/>
                <a:ea typeface="MS PGothic" pitchFamily="34" charset="-128"/>
                <a:cs typeface="Simoncini Garamond"/>
              </a:rPr>
              <a:t>-</a:t>
            </a:r>
            <a:r>
              <a:rPr lang="it-IT" sz="1400">
                <a:latin typeface="Simoncini Garamond"/>
                <a:ea typeface="MS PGothic" pitchFamily="34" charset="-128"/>
                <a:cs typeface="Simoncini Garamond"/>
              </a:rPr>
              <a:t>leggere carte tematiche e individuare le relazioni tra risorse economiche, ambiente, popolazione</a:t>
            </a:r>
          </a:p>
          <a:p>
            <a:pPr defTabSz="914400"/>
            <a:endParaRPr lang="it-IT" sz="1400">
              <a:latin typeface="Simoncini Garamond"/>
              <a:ea typeface="MS PGothic" pitchFamily="34" charset="-128"/>
              <a:cs typeface="Simoncini Garamond"/>
            </a:endParaRPr>
          </a:p>
          <a:p>
            <a:pPr defTabSz="914400"/>
            <a:r>
              <a:rPr lang="it-IT" sz="1400">
                <a:latin typeface="Simoncini Garamond"/>
                <a:ea typeface="MS PGothic" pitchFamily="34" charset="-128"/>
                <a:cs typeface="Simoncini Garamond"/>
              </a:rPr>
              <a:t>- ricavare informazioni da testi iconografici e immagini in generale</a:t>
            </a:r>
          </a:p>
          <a:p>
            <a:pPr defTabSz="914400">
              <a:buFontTx/>
              <a:buChar char="-"/>
            </a:pPr>
            <a:endParaRPr lang="it-IT" sz="1400">
              <a:latin typeface="Simoncini Garamond"/>
              <a:ea typeface="MS PGothic" pitchFamily="34" charset="-128"/>
              <a:cs typeface="Simoncini Garamond"/>
            </a:endParaRPr>
          </a:p>
          <a:p>
            <a:pPr defTabSz="914400"/>
            <a:r>
              <a:rPr lang="it-IT" sz="1400">
                <a:latin typeface="Simoncini Garamond"/>
                <a:ea typeface="MS PGothic" pitchFamily="34" charset="-128"/>
                <a:cs typeface="Simoncini Garamond"/>
              </a:rPr>
              <a:t>- riconoscere interrelazioni fra fenomeni geo-economici sapendo collocarli in prospettiva diacronica</a:t>
            </a:r>
          </a:p>
          <a:p>
            <a:pPr defTabSz="914400" eaLnBrk="0" hangingPunct="0">
              <a:spcBef>
                <a:spcPct val="20000"/>
              </a:spcBef>
              <a:spcAft>
                <a:spcPts val="1000"/>
              </a:spcAft>
              <a:buClr>
                <a:schemeClr val="accent1"/>
              </a:buClr>
              <a:buSzPct val="85000"/>
            </a:pPr>
            <a:endParaRPr lang="it-IT" sz="1400">
              <a:latin typeface="Simoncini Garamond"/>
              <a:ea typeface="MS PGothic" pitchFamily="34" charset="-128"/>
              <a:cs typeface="Simoncini Garamond"/>
            </a:endParaRPr>
          </a:p>
        </p:txBody>
      </p:sp>
      <p:sp>
        <p:nvSpPr>
          <p:cNvPr id="10252" name="CasellaDiTesto 19"/>
          <p:cNvSpPr txBox="1">
            <a:spLocks noChangeArrowheads="1"/>
          </p:cNvSpPr>
          <p:nvPr/>
        </p:nvSpPr>
        <p:spPr bwMode="auto">
          <a:xfrm>
            <a:off x="0" y="720725"/>
            <a:ext cx="2519363" cy="738188"/>
          </a:xfrm>
          <a:prstGeom prst="rect">
            <a:avLst/>
          </a:prstGeom>
          <a:solidFill>
            <a:srgbClr val="005E55"/>
          </a:solidFill>
          <a:ln w="9525">
            <a:noFill/>
            <a:miter lim="800000"/>
            <a:headEnd/>
            <a:tailEnd/>
          </a:ln>
        </p:spPr>
        <p:txBody>
          <a:bodyPr>
            <a:spAutoFit/>
          </a:bodyPr>
          <a:lstStyle/>
          <a:p>
            <a:r>
              <a:rPr lang="it-IT" sz="1400" b="1">
                <a:solidFill>
                  <a:schemeClr val="bg1"/>
                </a:solidFill>
                <a:latin typeface="Simoncini Garamond"/>
              </a:rPr>
              <a:t>Giacimenti energetici, rotte strategiche, dominio dei mari.</a:t>
            </a:r>
          </a:p>
        </p:txBody>
      </p:sp>
      <p:sp>
        <p:nvSpPr>
          <p:cNvPr id="10253"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9</a:t>
            </a:r>
          </a:p>
        </p:txBody>
      </p:sp>
      <p:sp>
        <p:nvSpPr>
          <p:cNvPr id="10254"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9</a:t>
            </a:r>
          </a:p>
        </p:txBody>
      </p:sp>
      <p:pic>
        <p:nvPicPr>
          <p:cNvPr id="10255" name="Immagine 2"/>
          <p:cNvPicPr>
            <a:picLocks noChangeAspect="1"/>
          </p:cNvPicPr>
          <p:nvPr/>
        </p:nvPicPr>
        <p:blipFill>
          <a:blip r:embed="rId7"/>
          <a:srcRect/>
          <a:stretch>
            <a:fillRect/>
          </a:stretch>
        </p:blipFill>
        <p:spPr bwMode="auto">
          <a:xfrm>
            <a:off x="3305175" y="720725"/>
            <a:ext cx="5054600" cy="2640013"/>
          </a:xfrm>
          <a:prstGeom prst="rect">
            <a:avLst/>
          </a:prstGeom>
          <a:noFill/>
          <a:ln w="9525">
            <a:noFill/>
            <a:miter lim="800000"/>
            <a:headEnd/>
            <a:tailEnd/>
          </a:ln>
        </p:spPr>
      </p:pic>
      <p:pic>
        <p:nvPicPr>
          <p:cNvPr id="10256" name="Picture 21"/>
          <p:cNvPicPr>
            <a:picLocks noChangeAspect="1" noChangeArrowheads="1"/>
          </p:cNvPicPr>
          <p:nvPr/>
        </p:nvPicPr>
        <p:blipFill>
          <a:blip r:embed="rId8"/>
          <a:srcRect/>
          <a:stretch>
            <a:fillRect/>
          </a:stretch>
        </p:blipFill>
        <p:spPr bwMode="auto">
          <a:xfrm>
            <a:off x="1665288" y="5370513"/>
            <a:ext cx="67945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0870&quot;&gt;&lt;/object&gt;&lt;object type=&quot;2&quot; unique_id=&quot;10871&quot;&gt;&lt;object type=&quot;3&quot; unique_id=&quot;10872&quot;&gt;&lt;property id=&quot;20148&quot; value=&quot;5&quot;/&gt;&lt;property id=&quot;20300&quot; value=&quot;Slide 1 - &amp;quot;Le organizzazioni politiche del mondo&amp;quot;&quot;/&gt;&lt;property id=&quot;20307&quot; value=&quot;256&quot;/&gt;&lt;/object&gt;&lt;object type=&quot;3&quot; unique_id=&quot;10873&quot;&gt;&lt;property id=&quot;20148&quot; value=&quot;5&quot;/&gt;&lt;property id=&quot;20300&quot; value=&quot;Slide 2 - &amp;quot;Le competenze geostoriche &amp;quot;&quot;/&gt;&lt;property id=&quot;20307&quot; value=&quot;258&quot;/&gt;&lt;/object&gt;&lt;object type=&quot;3&quot; unique_id=&quot;10874&quot;&gt;&lt;property id=&quot;20148&quot; value=&quot;5&quot;/&gt;&lt;property id=&quot;20300&quot; value=&quot;Slide 3&quot;/&gt;&lt;property id=&quot;20307&quot; value=&quot;259&quot;/&gt;&lt;/object&gt;&lt;object type=&quot;3&quot; unique_id=&quot;10875&quot;&gt;&lt;property id=&quot;20148&quot; value=&quot;5&quot;/&gt;&lt;property id=&quot;20300&quot; value=&quot;Slide 4 - &amp;quot;Gli attori della competizione internazionale: Stati Uniti d’America, Cina, India oggi &amp;quot;&quot;/&gt;&lt;property id=&quot;20307&quot; value=&quot;266&quot;/&gt;&lt;/object&gt;&lt;object type=&quot;3&quot; unique_id=&quot;10876&quot;&gt;&lt;property id=&quot;20148&quot; value=&quot;5&quot;/&gt;&lt;property id=&quot;20300&quot; value=&quot;Slide 5 - &amp;quot;Gli indicatori economici degli imperi di oggi&amp;quot;&quot;/&gt;&lt;property id=&quot;20307&quot; value=&quot;261&quot;/&gt;&lt;/object&gt;&lt;object type=&quot;3&quot; unique_id=&quot;10877&quot;&gt;&lt;property id=&quot;20148&quot; value=&quot;5&quot;/&gt;&lt;property id=&quot;20300&quot; value=&quot;Slide 6 - &amp;quot;Le origini politiche della attuale crisi finanziaria&amp;quot;&quot;/&gt;&lt;property id=&quot;20307&quot; value=&quot;285&quot;/&gt;&lt;/object&gt;&lt;object type=&quot;3&quot; unique_id=&quot;10878&quot;&gt;&lt;property id=&quot;20148&quot; value=&quot;5&quot;/&gt;&lt;property id=&quot;20300&quot; value=&quot;Slide 7 - &amp;quot;Cina e India o «Cindia»? Le convergenze geo-economiche.&amp;quot;&quot;/&gt;&lt;property id=&quot;20307&quot; value=&quot;267&quot;/&gt;&lt;/object&gt;&lt;object type=&quot;3&quot; unique_id=&quot;10879&quot;&gt;&lt;property id=&quot;20148&quot; value=&quot;5&quot;/&gt;&lt;property id=&quot;20300&quot; value=&quot;Slide 8 - &amp;quot;Gli imperi economici di oggi&amp;quot;&quot;/&gt;&lt;property id=&quot;20307&quot; value=&quot;265&quot;/&gt;&lt;/object&gt;&lt;object type=&quot;3&quot; unique_id=&quot;10880&quot;&gt;&lt;property id=&quot;20148&quot; value=&quot;5&quot;/&gt;&lt;property id=&quot;20300&quot; value=&quot;Slide 9 - &amp;quot;&amp;#x0D;&amp;#x0A;Nuovi imperi e risorse&amp;#x0D;&amp;#x0A;&amp;quot;&quot;/&gt;&lt;property id=&quot;20307&quot; value=&quot;268&quot;/&gt;&lt;/object&gt;&lt;object type=&quot;3&quot; unique_id=&quot;10881&quot;&gt;&lt;property id=&quot;20148&quot; value=&quot;5&quot;/&gt;&lt;property id=&quot;20300&quot; value=&quot;Slide 10 - &amp;quot;Il passato&amp;quot;&quot;/&gt;&lt;property id=&quot;20307&quot; value=&quot;263&quot;/&gt;&lt;/object&gt;&lt;object type=&quot;3&quot; unique_id=&quot;10882&quot;&gt;&lt;property id=&quot;20148&quot; value=&quot;5&quot;/&gt;&lt;property id=&quot;20300&quot; value=&quot;Slide 11 - &amp;quot;L’Europa medievale. Spazi geografici e tempi della trasformazione del territorio nell’Occidente.&amp;quot;&quot;/&gt;&lt;property id=&quot;20307&quot; value=&quot;271&quot;/&gt;&lt;/object&gt;&lt;object type=&quot;3&quot; unique_id=&quot;10883&quot;&gt;&lt;property id=&quot;20148&quot; value=&quot;5&quot;/&gt;&lt;property id=&quot;20300&quot; value=&quot;Slide 12 - &amp;quot;Le campagne nell’Occidente dell’Alto Medioevo&amp;quot;&quot;/&gt;&lt;property id=&quot;20307&quot; value=&quot;291&quot;/&gt;&lt;/object&gt;&lt;object type=&quot;3&quot; unique_id=&quot;10884&quot;&gt;&lt;property id=&quot;20148&quot; value=&quot;5&quot;/&gt;&lt;property id=&quot;20300&quot; value=&quot;Slide 13 - &amp;quot;L’ambiente europeo e i sistemi economici nell’Alto Medioevo&amp;quot;&quot;/&gt;&lt;property id=&quot;20307&quot; value=&quot;273&quot;/&gt;&lt;/object&gt;&lt;object type=&quot;3&quot; unique_id=&quot;10885&quot;&gt;&lt;property id=&quot;20148&quot; value=&quot;5&quot;/&gt;&lt;property id=&quot;20300&quot; value=&quot;Slide 14 - &amp;quot;Le strutture e l’ organizzazione politica dell’impero carolingio&amp;quot;&quot;/&gt;&lt;property id=&quot;20307&quot; value=&quot;272&quot;/&gt;&lt;/object&gt;&lt;object type=&quot;3&quot; unique_id=&quot;10886&quot;&gt;&lt;property id=&quot;20148&quot; value=&quot;5&quot;/&gt;&lt;property id=&quot;20300&quot; value=&quot;Slide 15 - &amp;quot;Impero altomedievale, impero romano, impero romano d’Oriente&amp;quot;&quot;/&gt;&lt;property id=&quot;20307&quot; value=&quot;274&quot;/&gt;&lt;/object&gt;&lt;object type=&quot;3&quot; unique_id=&quot;10887&quot;&gt;&lt;property id=&quot;20148&quot; value=&quot;5&quot;/&gt;&lt;property id=&quot;20300&quot; value=&quot;Slide 16 - &amp;quot;La via della seta e gli imperi dell’antico estremo oriente&amp;quot;&quot;/&gt;&lt;property id=&quot;20307&quot; value=&quot;275&quot;/&gt;&lt;/object&gt;&lt;object type=&quot;3&quot; unique_id=&quot;10888&quot;&gt;&lt;property id=&quot;20148&quot; value=&quot;5&quot;/&gt;&lt;property id=&quot;20300&quot; value=&quot;Slide 17 - &amp;quot;L’epoca dei Grandi Imperi in India&amp;quot;&quot;/&gt;&lt;property id=&quot;20307&quot; value=&quot;289&quot;/&gt;&lt;/object&gt;&lt;object type=&quot;3&quot; unique_id=&quot;10889&quot;&gt;&lt;property id=&quot;20148&quot; value=&quot;5&quot;/&gt;&lt;property id=&quot;20300&quot; value=&quot;Slide 18 - &amp;quot;Ritorniamo al presente&amp;quot;&quot;/&gt;&lt;property id=&quot;20307&quot; value=&quot;262&quot;/&gt;&lt;/object&gt;&lt;object type=&quot;3&quot; unique_id=&quot;10890&quot;&gt;&lt;property id=&quot;20148&quot; value=&quot;5&quot;/&gt;&lt;property id=&quot;20300&quot; value=&quot;Slide 19 - &amp;quot;La ricerca di un nuovo ordine economico e i mercati. &amp;quot;&quot;/&gt;&lt;property id=&quot;20307&quot; value=&quot;290&quot;/&gt;&lt;/object&gt;&lt;object type=&quot;3&quot; unique_id=&quot;10891&quot;&gt;&lt;property id=&quot;20148&quot; value=&quot;5&quot;/&gt;&lt;property id=&quot;20300&quot; value=&quot;Slide 20 - &amp;quot;Nuovi equilibri nel sistema economico-finanziario internazionale&amp;quot;&quot;/&gt;&lt;property id=&quot;20307&quot; value=&quot;281&quot;/&gt;&lt;/object&gt;&lt;object type=&quot;3&quot; unique_id=&quot;10892&quot;&gt;&lt;property id=&quot;20148&quot; value=&quot;5&quot;/&gt;&lt;property id=&quot;20300&quot; value=&quot;Slide 21 - &amp;quot;Sistemi politici, crisi economiche e democrazie&amp;quot;&quot;/&gt;&lt;property id=&quot;20307&quot; value=&quot;283&quot;/&gt;&lt;/object&gt;&lt;object type=&quot;3&quot; unique_id=&quot;10893&quot;&gt;&lt;property id=&quot;20148&quot; value=&quot;5&quot;/&gt;&lt;property id=&quot;20300&quot; value=&quot;Slide 22 - &amp;quot;Sitografia di riferimento&amp;quot;&quot;/&gt;&lt;property id=&quot;20307&quot; value=&quot;260&quot;/&gt;&lt;/object&gt;&lt;object type=&quot;3&quot; unique_id=&quot;10894&quot;&gt;&lt;property id=&quot;20148&quot; value=&quot;5&quot;/&gt;&lt;property id=&quot;20300&quot; value=&quot;Slide 23 - &amp;quot;Sitografia di riferimento &amp;quot;&quot;/&gt;&lt;property id=&quot;20307&quot; value=&quot;264&quot;/&gt;&lt;/object&gt;&lt;/object&gt;&lt;/object&gt;&lt;/database&gt;"/>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19059</TotalTime>
  <Words>4102</Words>
  <Application>Microsoft Office PowerPoint</Application>
  <PresentationFormat>Presentazione su schermo (4:3)</PresentationFormat>
  <Paragraphs>384</Paragraphs>
  <Slides>23</Slides>
  <Notes>0</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Tema di Office</vt:lpstr>
      <vt:lpstr>Le organizzazioni politiche del mondo</vt:lpstr>
      <vt:lpstr>Le competenze geostoriche </vt:lpstr>
      <vt:lpstr>Diapositiva 3</vt:lpstr>
      <vt:lpstr>Gli attori della competizione internazionale: Stati Uniti d’America, Cina, India oggi </vt:lpstr>
      <vt:lpstr>Gli indicatori economici degli imperi di oggi</vt:lpstr>
      <vt:lpstr>Le origini politiche della attuale crisi finanziaria</vt:lpstr>
      <vt:lpstr>Cina e India o «Cindia»? Le convergenze geo-economiche.</vt:lpstr>
      <vt:lpstr>Gli imperi economici di oggi</vt:lpstr>
      <vt:lpstr> Nuovi imperi e risorse </vt:lpstr>
      <vt:lpstr>Il passato</vt:lpstr>
      <vt:lpstr>L’Europa medievale. Spazi geografici e tempi della trasformazione del territorio nell’Occidente.</vt:lpstr>
      <vt:lpstr>Le campagne nell’Occidente dell’Alto Medioevo</vt:lpstr>
      <vt:lpstr>L’ambiente europeo e i sistemi economici nell’Alto Medioevo</vt:lpstr>
      <vt:lpstr>Le strutture e l’ organizzazione politica dell’impero carolingio</vt:lpstr>
      <vt:lpstr>Impero altomedievale, impero romano, impero romano d’Oriente</vt:lpstr>
      <vt:lpstr>La via della seta e gli imperi dell’antico estremo oriente</vt:lpstr>
      <vt:lpstr>L’epoca dei Grandi Imperi in India</vt:lpstr>
      <vt:lpstr>Ritorniamo al presente</vt:lpstr>
      <vt:lpstr>La ricerca di un nuovo ordine economico e i mercati. </vt:lpstr>
      <vt:lpstr>Nuovi equilibri nel sistema economico-finanziario internazionale</vt:lpstr>
      <vt:lpstr>Sistemi politici, crisi economiche e democrazie</vt:lpstr>
      <vt:lpstr>Sitografia di riferimento</vt:lpstr>
      <vt:lpstr>Sitografia di riferimento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Francesca Dematté</dc:creator>
  <cp:lastModifiedBy>Mario</cp:lastModifiedBy>
  <cp:revision>651</cp:revision>
  <cp:lastPrinted>2011-12-05T11:23:07Z</cp:lastPrinted>
  <dcterms:created xsi:type="dcterms:W3CDTF">2011-12-05T14:02:30Z</dcterms:created>
  <dcterms:modified xsi:type="dcterms:W3CDTF">2015-04-09T19:09:44Z</dcterms:modified>
</cp:coreProperties>
</file>