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56" r:id="rId2"/>
    <p:sldId id="258" r:id="rId3"/>
    <p:sldId id="259" r:id="rId4"/>
    <p:sldId id="265" r:id="rId5"/>
    <p:sldId id="264" r:id="rId6"/>
    <p:sldId id="261" r:id="rId7"/>
    <p:sldId id="262" r:id="rId8"/>
    <p:sldId id="267" r:id="rId9"/>
    <p:sldId id="263" r:id="rId10"/>
    <p:sldId id="275" r:id="rId11"/>
    <p:sldId id="277" r:id="rId12"/>
    <p:sldId id="279" r:id="rId13"/>
    <p:sldId id="276" r:id="rId14"/>
    <p:sldId id="282" r:id="rId15"/>
    <p:sldId id="280" r:id="rId16"/>
  </p:sldIdLst>
  <p:sldSz cx="9144000" cy="6858000" type="screen4x3"/>
  <p:notesSz cx="6858000" cy="9144000"/>
  <p:custDataLst>
    <p:tags r:id="rId19"/>
  </p:custDataLst>
  <p:defaultTextStyle>
    <a:defPPr>
      <a:defRPr lang="it-IT"/>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showPr>
  <p:clrMru>
    <a:srgbClr val="FFFF00"/>
    <a:srgbClr val="000066"/>
    <a:srgbClr val="670D1E"/>
    <a:srgbClr val="FF0000"/>
    <a:srgbClr val="005E55"/>
    <a:srgbClr val="A31530"/>
    <a:srgbClr val="4B5B5C"/>
    <a:srgbClr val="96C661"/>
  </p:clrMru>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Stile chiaro 3 - Color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473" autoAdjust="0"/>
  </p:normalViewPr>
  <p:slideViewPr>
    <p:cSldViewPr snapToGrid="0" snapToObjects="1">
      <p:cViewPr>
        <p:scale>
          <a:sx n="66" d="100"/>
          <a:sy n="66" d="100"/>
        </p:scale>
        <p:origin x="-456"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60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Calibri" pitchFamily="34" charset="0"/>
              </a:defRPr>
            </a:lvl1pPr>
          </a:lstStyle>
          <a:p>
            <a:pPr>
              <a:defRPr/>
            </a:pPr>
            <a:endParaRPr lang="it-IT"/>
          </a:p>
        </p:txBody>
      </p:sp>
      <p:sp>
        <p:nvSpPr>
          <p:cNvPr id="4096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8BA65FB2-D2C1-4D03-AFBF-C1E7AA75D95B}" type="datetimeFigureOut">
              <a:rPr lang="it-IT"/>
              <a:pPr>
                <a:defRPr/>
              </a:pPr>
              <a:t>21/05/2014</a:t>
            </a:fld>
            <a:endParaRPr lang="it-IT"/>
          </a:p>
        </p:txBody>
      </p:sp>
      <p:sp>
        <p:nvSpPr>
          <p:cNvPr id="4096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Calibri" pitchFamily="34" charset="0"/>
              </a:defRPr>
            </a:lvl1pPr>
          </a:lstStyle>
          <a:p>
            <a:pPr>
              <a:defRPr/>
            </a:pPr>
            <a:endParaRPr lang="it-IT"/>
          </a:p>
        </p:txBody>
      </p:sp>
      <p:sp>
        <p:nvSpPr>
          <p:cNvPr id="4096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25ED826E-DDDA-4420-A5A2-0F814E1CD276}" type="slidenum">
              <a:rPr lang="it-IT"/>
              <a:pPr>
                <a:defRPr/>
              </a:pPr>
              <a:t>‹N›</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F976F71-0727-4085-A169-668706472911}" type="datetimeFigureOut">
              <a:rPr lang="it-IT"/>
              <a:pPr>
                <a:defRPr/>
              </a:pPr>
              <a:t>21/05/2014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78455A0-784E-4A8C-B75B-56A608260303}"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993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smtClean="0"/>
          </a:p>
        </p:txBody>
      </p:sp>
      <p:sp>
        <p:nvSpPr>
          <p:cNvPr id="4" name="Segnaposto numero diapositiva 3"/>
          <p:cNvSpPr>
            <a:spLocks noGrp="1"/>
          </p:cNvSpPr>
          <p:nvPr>
            <p:ph type="sldNum" sz="quarter" idx="5"/>
          </p:nvPr>
        </p:nvSpPr>
        <p:spPr/>
        <p:txBody>
          <a:bodyPr/>
          <a:lstStyle/>
          <a:p>
            <a:pPr>
              <a:defRPr/>
            </a:pPr>
            <a:fld id="{0ED037BE-1C9B-4F1A-B044-AE9C59387F1D}" type="slidenum">
              <a:rPr lang="it-IT" smtClean="0"/>
              <a:pPr>
                <a:defRPr/>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837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smtClean="0"/>
          </a:p>
        </p:txBody>
      </p:sp>
      <p:sp>
        <p:nvSpPr>
          <p:cNvPr id="4" name="Segnaposto numero diapositiva 3"/>
          <p:cNvSpPr>
            <a:spLocks noGrp="1"/>
          </p:cNvSpPr>
          <p:nvPr>
            <p:ph type="sldNum" sz="quarter" idx="5"/>
          </p:nvPr>
        </p:nvSpPr>
        <p:spPr/>
        <p:txBody>
          <a:bodyPr/>
          <a:lstStyle/>
          <a:p>
            <a:pPr>
              <a:defRPr/>
            </a:pPr>
            <a:fld id="{1BEA9767-87BD-4C7F-9F47-E3404A3DB95F}" type="slidenum">
              <a:rPr lang="it-IT" smtClean="0"/>
              <a:pPr>
                <a:defRPr/>
              </a:pPr>
              <a:t>10</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939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34819"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0467E2-97B6-4752-9E6C-E755A2C4E4D5}" type="slidenum">
              <a:rPr lang="it-IT" smtClean="0"/>
              <a:pPr fontAlgn="base">
                <a:spcBef>
                  <a:spcPct val="0"/>
                </a:spcBef>
                <a:spcAft>
                  <a:spcPct val="0"/>
                </a:spcAft>
                <a:defRPr/>
              </a:pPr>
              <a:t>11</a:t>
            </a:fld>
            <a:endParaRPr lang="it-I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041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smtClean="0"/>
          </a:p>
        </p:txBody>
      </p:sp>
      <p:sp>
        <p:nvSpPr>
          <p:cNvPr id="4" name="Segnaposto numero diapositiva 3"/>
          <p:cNvSpPr>
            <a:spLocks noGrp="1"/>
          </p:cNvSpPr>
          <p:nvPr>
            <p:ph type="sldNum" sz="quarter" idx="5"/>
          </p:nvPr>
        </p:nvSpPr>
        <p:spPr/>
        <p:txBody>
          <a:bodyPr/>
          <a:lstStyle/>
          <a:p>
            <a:pPr>
              <a:defRPr/>
            </a:pPr>
            <a:fld id="{76277532-90B1-4E2A-B3B5-D06CA727A476}" type="slidenum">
              <a:rPr lang="it-IT" smtClean="0"/>
              <a:pPr>
                <a:defRPr/>
              </a:pPr>
              <a:t>12</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144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smtClean="0"/>
          </a:p>
        </p:txBody>
      </p:sp>
      <p:sp>
        <p:nvSpPr>
          <p:cNvPr id="4" name="Segnaposto numero diapositiva 3"/>
          <p:cNvSpPr>
            <a:spLocks noGrp="1"/>
          </p:cNvSpPr>
          <p:nvPr>
            <p:ph type="sldNum" sz="quarter" idx="5"/>
          </p:nvPr>
        </p:nvSpPr>
        <p:spPr/>
        <p:txBody>
          <a:bodyPr/>
          <a:lstStyle/>
          <a:p>
            <a:pPr>
              <a:defRPr/>
            </a:pPr>
            <a:fld id="{26A61F58-EEEC-4F3D-BBBC-CAFC79D83C74}" type="slidenum">
              <a:rPr lang="it-IT" smtClean="0"/>
              <a:pPr>
                <a:defRPr/>
              </a:pPr>
              <a:t>13</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24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smtClean="0"/>
          </a:p>
        </p:txBody>
      </p:sp>
      <p:sp>
        <p:nvSpPr>
          <p:cNvPr id="4" name="Segnaposto numero diapositiva 3"/>
          <p:cNvSpPr>
            <a:spLocks noGrp="1"/>
          </p:cNvSpPr>
          <p:nvPr>
            <p:ph type="sldNum" sz="quarter" idx="5"/>
          </p:nvPr>
        </p:nvSpPr>
        <p:spPr/>
        <p:txBody>
          <a:bodyPr/>
          <a:lstStyle/>
          <a:p>
            <a:pPr>
              <a:defRPr/>
            </a:pPr>
            <a:fld id="{A3C9F765-EBD0-45C6-A7AE-1858B42AE8FA}" type="slidenum">
              <a:rPr lang="it-IT" smtClean="0"/>
              <a:pPr>
                <a:defRPr/>
              </a:pPr>
              <a:t>14</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451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smtClean="0"/>
          </a:p>
        </p:txBody>
      </p:sp>
      <p:sp>
        <p:nvSpPr>
          <p:cNvPr id="4" name="Segnaposto numero diapositiva 3"/>
          <p:cNvSpPr>
            <a:spLocks noGrp="1"/>
          </p:cNvSpPr>
          <p:nvPr>
            <p:ph type="sldNum" sz="quarter" idx="5"/>
          </p:nvPr>
        </p:nvSpPr>
        <p:spPr/>
        <p:txBody>
          <a:bodyPr/>
          <a:lstStyle/>
          <a:p>
            <a:pPr>
              <a:defRPr/>
            </a:pPr>
            <a:fld id="{F3173917-DF4D-418E-ABF5-7B6C9F8F5726}" type="slidenum">
              <a:rPr lang="it-IT" smtClean="0"/>
              <a:pPr>
                <a:defRPr/>
              </a:pPr>
              <a:t>15</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096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smtClean="0"/>
          </a:p>
        </p:txBody>
      </p:sp>
      <p:sp>
        <p:nvSpPr>
          <p:cNvPr id="4" name="Segnaposto numero diapositiva 3"/>
          <p:cNvSpPr>
            <a:spLocks noGrp="1"/>
          </p:cNvSpPr>
          <p:nvPr>
            <p:ph type="sldNum" sz="quarter" idx="5"/>
          </p:nvPr>
        </p:nvSpPr>
        <p:spPr/>
        <p:txBody>
          <a:bodyPr/>
          <a:lstStyle/>
          <a:p>
            <a:pPr>
              <a:defRPr/>
            </a:pPr>
            <a:fld id="{502C025E-B93B-40D3-B86C-535368DF903E}" type="slidenum">
              <a:rPr lang="it-IT" smtClean="0"/>
              <a:pPr>
                <a:defRPr/>
              </a:pPr>
              <a:t>2</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19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smtClean="0"/>
          </a:p>
        </p:txBody>
      </p:sp>
      <p:sp>
        <p:nvSpPr>
          <p:cNvPr id="4" name="Segnaposto numero diapositiva 3"/>
          <p:cNvSpPr>
            <a:spLocks noGrp="1"/>
          </p:cNvSpPr>
          <p:nvPr>
            <p:ph type="sldNum" sz="quarter" idx="5"/>
          </p:nvPr>
        </p:nvSpPr>
        <p:spPr/>
        <p:txBody>
          <a:bodyPr/>
          <a:lstStyle/>
          <a:p>
            <a:pPr>
              <a:defRPr/>
            </a:pPr>
            <a:fld id="{472903AE-192A-4141-8368-F8EEAE464994}" type="slidenum">
              <a:rPr lang="it-IT" smtClean="0"/>
              <a:pPr>
                <a:defRPr/>
              </a:pPr>
              <a:t>3</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301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smtClean="0"/>
          </a:p>
        </p:txBody>
      </p:sp>
      <p:sp>
        <p:nvSpPr>
          <p:cNvPr id="4" name="Segnaposto numero diapositiva 3"/>
          <p:cNvSpPr>
            <a:spLocks noGrp="1"/>
          </p:cNvSpPr>
          <p:nvPr>
            <p:ph type="sldNum" sz="quarter" idx="5"/>
          </p:nvPr>
        </p:nvSpPr>
        <p:spPr/>
        <p:txBody>
          <a:bodyPr/>
          <a:lstStyle/>
          <a:p>
            <a:pPr>
              <a:defRPr/>
            </a:pPr>
            <a:fld id="{6FD76C42-6994-465D-B2CD-6F376B4AB710}" type="slidenum">
              <a:rPr lang="it-IT" smtClean="0"/>
              <a:pPr>
                <a:defRPr/>
              </a:pPr>
              <a:t>4</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403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smtClean="0"/>
          </a:p>
        </p:txBody>
      </p:sp>
      <p:sp>
        <p:nvSpPr>
          <p:cNvPr id="4" name="Segnaposto numero diapositiva 3"/>
          <p:cNvSpPr>
            <a:spLocks noGrp="1"/>
          </p:cNvSpPr>
          <p:nvPr>
            <p:ph type="sldNum" sz="quarter" idx="5"/>
          </p:nvPr>
        </p:nvSpPr>
        <p:spPr/>
        <p:txBody>
          <a:bodyPr/>
          <a:lstStyle/>
          <a:p>
            <a:pPr>
              <a:defRPr/>
            </a:pPr>
            <a:fld id="{581B2EB0-D213-415F-91DC-890EAB0136FA}" type="slidenum">
              <a:rPr lang="it-IT" smtClean="0"/>
              <a:pPr>
                <a:defRPr/>
              </a:pPr>
              <a:t>5</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505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smtClean="0"/>
          </a:p>
        </p:txBody>
      </p:sp>
      <p:sp>
        <p:nvSpPr>
          <p:cNvPr id="4" name="Segnaposto numero diapositiva 3"/>
          <p:cNvSpPr>
            <a:spLocks noGrp="1"/>
          </p:cNvSpPr>
          <p:nvPr>
            <p:ph type="sldNum" sz="quarter" idx="5"/>
          </p:nvPr>
        </p:nvSpPr>
        <p:spPr/>
        <p:txBody>
          <a:bodyPr/>
          <a:lstStyle/>
          <a:p>
            <a:pPr>
              <a:defRPr/>
            </a:pPr>
            <a:fld id="{F3863CDF-4A1F-4CBD-90BB-211C1C9669C7}" type="slidenum">
              <a:rPr lang="it-IT" smtClean="0"/>
              <a:pPr>
                <a:defRPr/>
              </a:pPr>
              <a:t>6</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608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smtClean="0"/>
          </a:p>
        </p:txBody>
      </p:sp>
      <p:sp>
        <p:nvSpPr>
          <p:cNvPr id="4" name="Segnaposto numero diapositiva 3"/>
          <p:cNvSpPr>
            <a:spLocks noGrp="1"/>
          </p:cNvSpPr>
          <p:nvPr>
            <p:ph type="sldNum" sz="quarter" idx="5"/>
          </p:nvPr>
        </p:nvSpPr>
        <p:spPr/>
        <p:txBody>
          <a:bodyPr/>
          <a:lstStyle/>
          <a:p>
            <a:pPr>
              <a:defRPr/>
            </a:pPr>
            <a:fld id="{FFD0D21F-B00E-4D47-9E9E-C4CAD8DB08D6}" type="slidenum">
              <a:rPr lang="it-IT" smtClean="0"/>
              <a:pPr>
                <a:defRPr/>
              </a:pPr>
              <a:t>7</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710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smtClean="0"/>
          </a:p>
        </p:txBody>
      </p:sp>
      <p:sp>
        <p:nvSpPr>
          <p:cNvPr id="4" name="Segnaposto numero diapositiva 3"/>
          <p:cNvSpPr>
            <a:spLocks noGrp="1"/>
          </p:cNvSpPr>
          <p:nvPr>
            <p:ph type="sldNum" sz="quarter" idx="5"/>
          </p:nvPr>
        </p:nvSpPr>
        <p:spPr/>
        <p:txBody>
          <a:bodyPr/>
          <a:lstStyle/>
          <a:p>
            <a:pPr>
              <a:defRPr/>
            </a:pPr>
            <a:fld id="{72FAD4F1-38FB-4551-8F1C-094D36C2FD58}" type="slidenum">
              <a:rPr lang="it-IT" smtClean="0"/>
              <a:pPr>
                <a:defRPr/>
              </a:pPr>
              <a:t>8</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813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smtClean="0"/>
          </a:p>
        </p:txBody>
      </p:sp>
      <p:sp>
        <p:nvSpPr>
          <p:cNvPr id="4" name="Segnaposto numero diapositiva 3"/>
          <p:cNvSpPr>
            <a:spLocks noGrp="1"/>
          </p:cNvSpPr>
          <p:nvPr>
            <p:ph type="sldNum" sz="quarter" idx="5"/>
          </p:nvPr>
        </p:nvSpPr>
        <p:spPr/>
        <p:txBody>
          <a:bodyPr/>
          <a:lstStyle/>
          <a:p>
            <a:pPr>
              <a:defRPr/>
            </a:pPr>
            <a:fld id="{A1DEFCD2-A700-4D4D-BCD5-A5CC13FF0357}" type="slidenum">
              <a:rPr lang="it-IT" smtClean="0"/>
              <a:pPr>
                <a:defRPr/>
              </a:pPr>
              <a:t>9</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6F2A0CA0-0E4E-444C-8EE4-5F338906C5C8}" type="datetimeFigureOut">
              <a:rPr lang="it-IT"/>
              <a:pPr>
                <a:defRPr/>
              </a:pPr>
              <a:t>21/05/2014</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FA4C0607-F67F-4122-B155-4CFBB2DF3E69}"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AD942D8-3370-4170-B4A7-93EE11E5E1E3}" type="datetimeFigureOut">
              <a:rPr lang="it-IT"/>
              <a:pPr>
                <a:defRPr/>
              </a:pPr>
              <a:t>21/05/2014</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352BC038-3202-43DC-882E-C2711099473D}"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AB547F92-1CA0-4000-8394-0147E7BFE1B3}" type="datetimeFigureOut">
              <a:rPr lang="it-IT"/>
              <a:pPr>
                <a:defRPr/>
              </a:pPr>
              <a:t>21/05/2014</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B41951A-435B-42B8-B59A-25AA391732F8}"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D6905110-7858-4B17-BFA2-2CBF2E7EFDCE}" type="datetimeFigureOut">
              <a:rPr lang="it-IT"/>
              <a:pPr>
                <a:defRPr/>
              </a:pPr>
              <a:t>21/05/2014</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D65EB5C7-E116-4D24-B94A-3284656B6EF6}"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lvl1pPr>
              <a:defRPr/>
            </a:lvl1pPr>
          </a:lstStyle>
          <a:p>
            <a:pPr>
              <a:defRPr/>
            </a:pPr>
            <a:fld id="{E41121DA-F497-4D70-B48D-27C197550A6B}" type="datetimeFigureOut">
              <a:rPr lang="it-IT"/>
              <a:pPr>
                <a:defRPr/>
              </a:pPr>
              <a:t>21/05/2014</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58806795-9251-4C33-BC4F-E1A03AB940F0}"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D8266D14-4EBE-49AE-8281-FD9587FDC76F}" type="datetimeFigureOut">
              <a:rPr lang="it-IT"/>
              <a:pPr>
                <a:defRPr/>
              </a:pPr>
              <a:t>21/05/2014</a:t>
            </a:fld>
            <a:endParaRPr lang="it-IT"/>
          </a:p>
        </p:txBody>
      </p:sp>
      <p:sp>
        <p:nvSpPr>
          <p:cNvPr id="6"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3423A0A9-10FA-4AE7-800F-6B452D5ECA95}"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08DA39E4-12F5-44B3-BCAB-0B8F7CA1BCB5}" type="datetimeFigureOut">
              <a:rPr lang="it-IT"/>
              <a:pPr>
                <a:defRPr/>
              </a:pPr>
              <a:t>21/05/2014</a:t>
            </a:fld>
            <a:endParaRPr lang="it-IT"/>
          </a:p>
        </p:txBody>
      </p:sp>
      <p:sp>
        <p:nvSpPr>
          <p:cNvPr id="8"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E8D1D815-82F5-4A42-8A6D-C5681772F459}"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3"/>
          <p:cNvSpPr>
            <a:spLocks noGrp="1"/>
          </p:cNvSpPr>
          <p:nvPr>
            <p:ph type="dt" sz="half" idx="10"/>
          </p:nvPr>
        </p:nvSpPr>
        <p:spPr/>
        <p:txBody>
          <a:bodyPr/>
          <a:lstStyle>
            <a:lvl1pPr>
              <a:defRPr/>
            </a:lvl1pPr>
          </a:lstStyle>
          <a:p>
            <a:pPr>
              <a:defRPr/>
            </a:pPr>
            <a:fld id="{AA0AB1C8-4925-46C4-89BB-33CA7D8CA52E}" type="datetimeFigureOut">
              <a:rPr lang="it-IT"/>
              <a:pPr>
                <a:defRPr/>
              </a:pPr>
              <a:t>21/05/2014</a:t>
            </a:fld>
            <a:endParaRPr lang="it-IT"/>
          </a:p>
        </p:txBody>
      </p:sp>
      <p:sp>
        <p:nvSpPr>
          <p:cNvPr id="4"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48E20A87-52C6-47F1-8ADB-D8950D7140FC}"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162A27AE-49E9-44F7-BCC6-1226D3E67C5E}" type="datetimeFigureOut">
              <a:rPr lang="it-IT"/>
              <a:pPr>
                <a:defRPr/>
              </a:pPr>
              <a:t>21/05/2014</a:t>
            </a:fld>
            <a:endParaRPr lang="it-IT"/>
          </a:p>
        </p:txBody>
      </p:sp>
      <p:sp>
        <p:nvSpPr>
          <p:cNvPr id="3"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94E6F346-41B1-45FE-B57B-D892B4F0F390}"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3"/>
          <p:cNvSpPr>
            <a:spLocks noGrp="1"/>
          </p:cNvSpPr>
          <p:nvPr>
            <p:ph type="dt" sz="half" idx="10"/>
          </p:nvPr>
        </p:nvSpPr>
        <p:spPr/>
        <p:txBody>
          <a:bodyPr/>
          <a:lstStyle>
            <a:lvl1pPr>
              <a:defRPr/>
            </a:lvl1pPr>
          </a:lstStyle>
          <a:p>
            <a:pPr>
              <a:defRPr/>
            </a:pPr>
            <a:fld id="{2A9BE101-9132-418D-B907-8B7025DA35B8}" type="datetimeFigureOut">
              <a:rPr lang="it-IT"/>
              <a:pPr>
                <a:defRPr/>
              </a:pPr>
              <a:t>21/05/2014</a:t>
            </a:fld>
            <a:endParaRPr lang="it-IT"/>
          </a:p>
        </p:txBody>
      </p:sp>
      <p:sp>
        <p:nvSpPr>
          <p:cNvPr id="6"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E8191AFF-45C6-4E13-8FE9-110A8D165209}"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3"/>
          <p:cNvSpPr>
            <a:spLocks noGrp="1"/>
          </p:cNvSpPr>
          <p:nvPr>
            <p:ph type="dt" sz="half" idx="10"/>
          </p:nvPr>
        </p:nvSpPr>
        <p:spPr/>
        <p:txBody>
          <a:bodyPr/>
          <a:lstStyle>
            <a:lvl1pPr>
              <a:defRPr/>
            </a:lvl1pPr>
          </a:lstStyle>
          <a:p>
            <a:pPr>
              <a:defRPr/>
            </a:pPr>
            <a:fld id="{8B44112E-F8C2-4735-B6FD-4C627624A879}" type="datetimeFigureOut">
              <a:rPr lang="it-IT"/>
              <a:pPr>
                <a:defRPr/>
              </a:pPr>
              <a:t>21/05/2014</a:t>
            </a:fld>
            <a:endParaRPr lang="it-IT"/>
          </a:p>
        </p:txBody>
      </p:sp>
      <p:sp>
        <p:nvSpPr>
          <p:cNvPr id="6" name="Segnaposto piè di pagina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27023044-9F3F-4761-AC58-436C33F34FAB}"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stile</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1D81E00-972E-4A7D-930F-D1772B9317DC}" type="datetimeFigureOut">
              <a:rPr lang="it-IT"/>
              <a:pPr>
                <a:defRPr/>
              </a:pPr>
              <a:t>21/05/2014</a:t>
            </a:fld>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92E8917-703A-4719-BB27-21C67BE3DDD9}"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ricostruireinsieme.it/2011/03/03/limmigrazione-in-italia-dai-paesi-del-mediterraneo-nel-rapporto-%E2%80%9Cinternational-migration-outlook/" TargetMode="External"/><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hyperlink" Target="http://www.censis.it/22" TargetMode="External"/><Relationship Id="rId4" Type="http://schemas.openxmlformats.org/officeDocument/2006/relationships/hyperlink" Target="http://temi.repubblica.it/limes/fotogalleria-litalia-e-gli-immigrati/20333?photo=6"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3.istat.it/salastampa/comunicati/non_calendario/20110228_00/testointegrale20110228.pdf"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hyperlink" Target="http://www3.istat.it/salastampa/comunicati/non_calendario/20101202_01/" TargetMode="External"/><Relationship Id="rId7"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www.vmapas.com/Cartina_Muta_Mondo.jpg/maps-it.html?map_viewMap=1" TargetMode="External"/><Relationship Id="rId5" Type="http://schemas.openxmlformats.org/officeDocument/2006/relationships/hyperlink" Target="http://fugadeitalenti.wordpress.com/2011/01/02/lidentikit-del-nuovo-emigrante-italiano/" TargetMode="External"/><Relationship Id="rId4" Type="http://schemas.openxmlformats.org/officeDocument/2006/relationships/hyperlink" Target="http://www.ilsole24ore.com/art/economia/2010-12-20/numeri-costi-nuova-emigrazione-173135.shtml"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it.wikipedia.org/wiki/Apologia_della_storia" TargetMode="External"/><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www.ilsole24ore.com/art/notizie/2011-12-29/2065-italiano-avra-anni-085541.shtml?uuid=AaWP3nYE" TargetMode="External"/><Relationship Id="rId5" Type="http://schemas.openxmlformats.org/officeDocument/2006/relationships/hyperlink" Target="http://ospitiweb.indire.it/adi/bottani/biografia.htm" TargetMode="External"/><Relationship Id="rId4" Type="http://schemas.openxmlformats.org/officeDocument/2006/relationships/hyperlink" Target="http://www.adiscuola.it/adiw_brevi/?p=3638"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www.timerime.com/" TargetMode="External"/><Relationship Id="rId3" Type="http://schemas.openxmlformats.org/officeDocument/2006/relationships/hyperlink" Target="http://www.treccani.it/" TargetMode="External"/><Relationship Id="rId7" Type="http://schemas.openxmlformats.org/officeDocument/2006/relationships/hyperlink" Target="http://www.exploratree.org.uk/"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www.ilsole24ore.com/" TargetMode="External"/><Relationship Id="rId11" Type="http://schemas.openxmlformats.org/officeDocument/2006/relationships/hyperlink" Target="http://www.homolaicus.com/" TargetMode="External"/><Relationship Id="rId5" Type="http://schemas.openxmlformats.org/officeDocument/2006/relationships/hyperlink" Target="http://temi.repubblica.it/limes" TargetMode="External"/><Relationship Id="rId10" Type="http://schemas.openxmlformats.org/officeDocument/2006/relationships/hyperlink" Target="http://www.larth.it/" TargetMode="External"/><Relationship Id="rId4" Type="http://schemas.openxmlformats.org/officeDocument/2006/relationships/hyperlink" Target="http://www.sapere.it/" TargetMode="External"/><Relationship Id="rId9" Type="http://schemas.openxmlformats.org/officeDocument/2006/relationships/hyperlink" Target="http://www.inklink.i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www.sapere.it/enciclopedia/It%C3%A0lia+(geografia+e+storia).html" TargetMode="External"/><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hyperlink" Target="http://www.exploratree.org.uk/" TargetMode="External"/><Relationship Id="rId4" Type="http://schemas.openxmlformats.org/officeDocument/2006/relationships/hyperlink" Target="http://www.google.com/intl/it/earth/index.html"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www.pbmstoria.it/dizionari/storiografia/lemmi/172.htm" TargetMode="External"/><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highered.mcgraw-hill.com/sites/dl/free/0073535265/440085/L_Italia_carta_politica.pdf" TargetMode="External"/><Relationship Id="rId4" Type="http://schemas.openxmlformats.org/officeDocument/2006/relationships/hyperlink" Target="http://www.marina.difesa.it/documentazione/editoria/marivista/Documents/Glossario2007.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temi.repubblica.it/limes/esiste-litalia-si-e-no?h=0"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hyperlink" Target="http://temi.repubblica.it/limes/cosa-significa-essere-italiani/10374" TargetMode="External"/><Relationship Id="rId7"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5.png"/><Relationship Id="rId4" Type="http://schemas.openxmlformats.org/officeDocument/2006/relationships/image" Target="../media/image9.jpeg"/><Relationship Id="rId9" Type="http://schemas.openxmlformats.org/officeDocument/2006/relationships/image" Target="../media/image14.jpeg"/></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www.istat.it/it/archivio/28491" TargetMode="External"/><Relationship Id="rId7" Type="http://schemas.openxmlformats.org/officeDocument/2006/relationships/hyperlink" Target="http://demo.istat.it/"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www.caritasitaliana.it/materiali/Pubblicazioni/libri_2011/dossier_immigrazione2011/scheda.pdf" TargetMode="External"/><Relationship Id="rId5" Type="http://schemas.openxmlformats.org/officeDocument/2006/relationships/hyperlink" Target="http://www.indexmundi.com/it/italia/popolazione_profilo.html" TargetMode="External"/><Relationship Id="rId4" Type="http://schemas.openxmlformats.org/officeDocument/2006/relationships/hyperlink" Target="http://www.tuttitalia.it/regioni/densita/" TargetMode="External"/><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hyperlink" Target="http://www.emsf.rai.it/grillo/trasmissioni.asp?d=741" TargetMode="External"/><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hyperlink" Target="http://www.exploratree.org.uk/" TargetMode="External"/><Relationship Id="rId4" Type="http://schemas.openxmlformats.org/officeDocument/2006/relationships/hyperlink" Target="http://www3.istat.it/dati/dataset/20110810_0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Line 2"/>
          <p:cNvSpPr>
            <a:spLocks noChangeShapeType="1"/>
          </p:cNvSpPr>
          <p:nvPr/>
        </p:nvSpPr>
        <p:spPr bwMode="auto">
          <a:xfrm>
            <a:off x="0" y="6300788"/>
            <a:ext cx="9144000" cy="0"/>
          </a:xfrm>
          <a:prstGeom prst="line">
            <a:avLst/>
          </a:prstGeom>
          <a:noFill/>
          <a:ln w="19050">
            <a:solidFill>
              <a:srgbClr val="006C58"/>
            </a:solidFill>
            <a:round/>
            <a:headEnd/>
            <a:tailEnd/>
          </a:ln>
        </p:spPr>
        <p:txBody>
          <a:bodyPr lIns="0" tIns="0" rIns="0" bIns="0"/>
          <a:lstStyle/>
          <a:p>
            <a:endParaRPr lang="it-IT"/>
          </a:p>
        </p:txBody>
      </p:sp>
      <p:sp>
        <p:nvSpPr>
          <p:cNvPr id="13315" name="CasellaDiTesto 13"/>
          <p:cNvSpPr txBox="1">
            <a:spLocks noChangeArrowheads="1"/>
          </p:cNvSpPr>
          <p:nvPr/>
        </p:nvSpPr>
        <p:spPr bwMode="auto">
          <a:xfrm>
            <a:off x="0" y="720725"/>
            <a:ext cx="2519363" cy="1630363"/>
          </a:xfrm>
          <a:prstGeom prst="rect">
            <a:avLst/>
          </a:prstGeom>
          <a:noFill/>
          <a:ln w="9525">
            <a:noFill/>
            <a:miter lim="800000"/>
            <a:headEnd/>
            <a:tailEnd/>
          </a:ln>
        </p:spPr>
        <p:txBody>
          <a:bodyPr>
            <a:spAutoFit/>
          </a:bodyPr>
          <a:lstStyle/>
          <a:p>
            <a:r>
              <a:rPr lang="it-IT" sz="3000" i="1">
                <a:solidFill>
                  <a:srgbClr val="A31530"/>
                </a:solidFill>
                <a:latin typeface="Garamond Premr Pro"/>
                <a:ea typeface="Garamond Premr Pro"/>
                <a:cs typeface="Garamond Premr Pro"/>
              </a:rPr>
              <a:t>Uda </a:t>
            </a:r>
            <a:r>
              <a:rPr lang="it-IT" sz="10000" i="1">
                <a:solidFill>
                  <a:srgbClr val="A31530"/>
                </a:solidFill>
                <a:latin typeface="Garamond Premr Pro"/>
                <a:ea typeface="Garamond Premr Pro"/>
                <a:cs typeface="Garamond Premr Pro"/>
              </a:rPr>
              <a:t>5</a:t>
            </a:r>
          </a:p>
        </p:txBody>
      </p:sp>
      <p:sp>
        <p:nvSpPr>
          <p:cNvPr id="13316" name="Titolo 1"/>
          <p:cNvSpPr>
            <a:spLocks noGrp="1"/>
          </p:cNvSpPr>
          <p:nvPr>
            <p:ph type="ctrTitle"/>
          </p:nvPr>
        </p:nvSpPr>
        <p:spPr>
          <a:xfrm>
            <a:off x="2519363" y="720725"/>
            <a:ext cx="5938837" cy="1058863"/>
          </a:xfrm>
        </p:spPr>
        <p:txBody>
          <a:bodyPr/>
          <a:lstStyle/>
          <a:p>
            <a:pPr eaLnBrk="1" hangingPunct="1"/>
            <a:r>
              <a:rPr lang="it-IT" sz="4000" b="1" smtClean="0">
                <a:latin typeface="Simoncini Garamond"/>
                <a:ea typeface="Garamond Premr Pro"/>
                <a:cs typeface="Garamond Premr Pro"/>
              </a:rPr>
              <a:t>L’Italia</a:t>
            </a:r>
          </a:p>
        </p:txBody>
      </p:sp>
      <p:sp>
        <p:nvSpPr>
          <p:cNvPr id="17" name="Rettangolo 16"/>
          <p:cNvSpPr/>
          <p:nvPr/>
        </p:nvSpPr>
        <p:spPr>
          <a:xfrm>
            <a:off x="0" y="0"/>
            <a:ext cx="9144000" cy="720725"/>
          </a:xfrm>
          <a:prstGeom prst="rect">
            <a:avLst/>
          </a:prstGeom>
          <a:solidFill>
            <a:srgbClr val="96C66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8" name="Rettangolo 17"/>
          <p:cNvSpPr/>
          <p:nvPr/>
        </p:nvSpPr>
        <p:spPr>
          <a:xfrm flipH="1">
            <a:off x="2519363" y="0"/>
            <a:ext cx="6624637" cy="720725"/>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19" name="Connettore 18"/>
          <p:cNvSpPr/>
          <p:nvPr/>
        </p:nvSpPr>
        <p:spPr>
          <a:xfrm>
            <a:off x="4260850" y="6437313"/>
            <a:ext cx="420688" cy="420687"/>
          </a:xfrm>
          <a:prstGeom prst="flowChartConnector">
            <a:avLst/>
          </a:prstGeom>
          <a:solidFill>
            <a:srgbClr val="96C661">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1" name="Unisci 20"/>
          <p:cNvSpPr/>
          <p:nvPr/>
        </p:nvSpPr>
        <p:spPr>
          <a:xfrm>
            <a:off x="4322763" y="6300788"/>
            <a:ext cx="287337" cy="107950"/>
          </a:xfrm>
          <a:prstGeom prst="flowChartMerge">
            <a:avLst/>
          </a:prstGeom>
          <a:solidFill>
            <a:srgbClr val="005E55"/>
          </a:solidFill>
          <a:ln>
            <a:noFill/>
          </a:ln>
          <a:effectLst/>
        </p:spPr>
        <p:style>
          <a:lnRef idx="1">
            <a:schemeClr val="accent1"/>
          </a:lnRef>
          <a:fillRef idx="3">
            <a:schemeClr val="accent1"/>
          </a:fillRef>
          <a:effectRef idx="2">
            <a:schemeClr val="accent1"/>
          </a:effectRef>
          <a:fontRef idx="minor">
            <a:schemeClr val="lt1"/>
          </a:fontRef>
        </p:style>
      </p:sp>
      <p:sp>
        <p:nvSpPr>
          <p:cNvPr id="13321" name="CasellaDiTesto 21"/>
          <p:cNvSpPr txBox="1">
            <a:spLocks noChangeArrowheads="1"/>
          </p:cNvSpPr>
          <p:nvPr/>
        </p:nvSpPr>
        <p:spPr bwMode="auto">
          <a:xfrm>
            <a:off x="4151313" y="6443663"/>
            <a:ext cx="635000" cy="368300"/>
          </a:xfrm>
          <a:prstGeom prst="rect">
            <a:avLst/>
          </a:prstGeom>
          <a:noFill/>
          <a:ln w="9525">
            <a:noFill/>
            <a:miter lim="800000"/>
            <a:headEnd/>
            <a:tailEnd/>
          </a:ln>
        </p:spPr>
        <p:txBody>
          <a:bodyPr>
            <a:spAutoFit/>
          </a:bodyPr>
          <a:lstStyle/>
          <a:p>
            <a:pPr algn="ctr"/>
            <a:r>
              <a:rPr lang="it-IT">
                <a:latin typeface="Calibri" pitchFamily="34" charset="0"/>
              </a:rPr>
              <a:t>1</a:t>
            </a:r>
          </a:p>
        </p:txBody>
      </p:sp>
      <p:pic>
        <p:nvPicPr>
          <p:cNvPr id="13322" name="Immagine 1"/>
          <p:cNvPicPr>
            <a:picLocks noChangeAspect="1"/>
          </p:cNvPicPr>
          <p:nvPr/>
        </p:nvPicPr>
        <p:blipFill>
          <a:blip r:embed="rId3"/>
          <a:srcRect/>
          <a:stretch>
            <a:fillRect/>
          </a:stretch>
        </p:blipFill>
        <p:spPr bwMode="auto">
          <a:xfrm>
            <a:off x="3689350" y="1727200"/>
            <a:ext cx="4530725" cy="4108450"/>
          </a:xfrm>
          <a:prstGeom prst="rect">
            <a:avLst/>
          </a:prstGeom>
          <a:noFill/>
          <a:ln w="9525">
            <a:solidFill>
              <a:srgbClr val="000080"/>
            </a:solidFill>
            <a:miter lim="800000"/>
            <a:headEnd/>
            <a:tailEnd/>
          </a:ln>
        </p:spPr>
      </p:pic>
      <p:sp>
        <p:nvSpPr>
          <p:cNvPr id="13323" name="Sottotitolo 2"/>
          <p:cNvSpPr>
            <a:spLocks/>
          </p:cNvSpPr>
          <p:nvPr/>
        </p:nvSpPr>
        <p:spPr bwMode="auto">
          <a:xfrm>
            <a:off x="258763" y="2644775"/>
            <a:ext cx="2260600" cy="3268663"/>
          </a:xfrm>
          <a:prstGeom prst="rect">
            <a:avLst/>
          </a:prstGeom>
          <a:noFill/>
          <a:ln w="9525">
            <a:noFill/>
            <a:miter lim="800000"/>
            <a:headEnd/>
            <a:tailEnd/>
          </a:ln>
        </p:spPr>
        <p:txBody>
          <a:bodyPr/>
          <a:lstStyle/>
          <a:p>
            <a:pPr algn="ctr">
              <a:lnSpc>
                <a:spcPct val="90000"/>
              </a:lnSpc>
              <a:spcBef>
                <a:spcPct val="20000"/>
              </a:spcBef>
              <a:buFont typeface="Arial" pitchFamily="34" charset="0"/>
              <a:buNone/>
            </a:pPr>
            <a:r>
              <a:rPr lang="it-IT" sz="2000" dirty="0">
                <a:solidFill>
                  <a:srgbClr val="A31530"/>
                </a:solidFill>
                <a:latin typeface="Abadi MT Condensed Extra Bold"/>
                <a:ea typeface="Abadi MT Condensed Extra Bold"/>
                <a:cs typeface="Abadi MT Condensed Extra Bold"/>
              </a:rPr>
              <a:t>Laboratorio multimediale</a:t>
            </a:r>
          </a:p>
          <a:p>
            <a:pPr algn="ctr">
              <a:lnSpc>
                <a:spcPct val="90000"/>
              </a:lnSpc>
              <a:spcBef>
                <a:spcPct val="20000"/>
              </a:spcBef>
              <a:buFont typeface="Arial" pitchFamily="34" charset="0"/>
              <a:buNone/>
            </a:pPr>
            <a:r>
              <a:rPr lang="it-IT" sz="2800" dirty="0">
                <a:solidFill>
                  <a:srgbClr val="A31530"/>
                </a:solidFill>
                <a:latin typeface="Abadi MT Condensed Extra Bold"/>
                <a:ea typeface="Abadi MT Condensed Extra Bold"/>
                <a:cs typeface="Abadi MT Condensed Extra Bold"/>
              </a:rPr>
              <a:t> </a:t>
            </a:r>
          </a:p>
          <a:p>
            <a:pPr algn="just">
              <a:lnSpc>
                <a:spcPct val="90000"/>
              </a:lnSpc>
              <a:spcBef>
                <a:spcPct val="20000"/>
              </a:spcBef>
              <a:buFont typeface="Arial" pitchFamily="34" charset="0"/>
              <a:buNone/>
            </a:pPr>
            <a:r>
              <a:rPr lang="it-IT" sz="1500" dirty="0">
                <a:solidFill>
                  <a:srgbClr val="898989"/>
                </a:solidFill>
                <a:latin typeface="Simoncini Garamond"/>
                <a:ea typeface="Simoncini Garamond"/>
                <a:cs typeface="Simoncini Garamond"/>
              </a:rPr>
              <a:t>Attività di </a:t>
            </a:r>
            <a:r>
              <a:rPr lang="it-IT" sz="1500" dirty="0" err="1">
                <a:solidFill>
                  <a:srgbClr val="898989"/>
                </a:solidFill>
                <a:latin typeface="Simoncini Garamond"/>
                <a:ea typeface="Simoncini Garamond"/>
                <a:cs typeface="Simoncini Garamond"/>
              </a:rPr>
              <a:t>geostoria</a:t>
            </a:r>
            <a:r>
              <a:rPr lang="it-IT" sz="1500" dirty="0">
                <a:solidFill>
                  <a:srgbClr val="898989"/>
                </a:solidFill>
                <a:latin typeface="Simoncini Garamond"/>
                <a:ea typeface="Simoncini Garamond"/>
                <a:cs typeface="Simoncini Garamond"/>
              </a:rPr>
              <a:t> in ambiente digitale per la verifica e il recupero delle competenze nel primo biennio della scuola secondaria superiore</a:t>
            </a:r>
          </a:p>
          <a:p>
            <a:pPr algn="just">
              <a:lnSpc>
                <a:spcPct val="90000"/>
              </a:lnSpc>
              <a:spcBef>
                <a:spcPct val="20000"/>
              </a:spcBef>
              <a:buFont typeface="Arial" pitchFamily="34" charset="0"/>
              <a:buNone/>
            </a:pPr>
            <a:endParaRPr lang="it-IT" sz="1500" dirty="0">
              <a:solidFill>
                <a:srgbClr val="898989"/>
              </a:solidFill>
              <a:latin typeface="Simoncini Garamond"/>
              <a:ea typeface="Simoncini Garamond"/>
              <a:cs typeface="Simoncini Garamond"/>
            </a:endParaRPr>
          </a:p>
          <a:p>
            <a:pPr algn="just">
              <a:lnSpc>
                <a:spcPct val="90000"/>
              </a:lnSpc>
              <a:spcBef>
                <a:spcPct val="20000"/>
              </a:spcBef>
              <a:buFont typeface="Arial" pitchFamily="34" charset="0"/>
              <a:buNone/>
            </a:pPr>
            <a:endParaRPr lang="it-IT" sz="1500" dirty="0">
              <a:solidFill>
                <a:srgbClr val="898989"/>
              </a:solidFill>
              <a:latin typeface="Simoncini Garamond"/>
              <a:ea typeface="Simoncini Garamond"/>
              <a:cs typeface="Simoncini Garamond"/>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5" descr="Sbarchi-immigrati-001"/>
          <p:cNvPicPr>
            <a:picLocks noChangeAspect="1" noChangeArrowheads="1"/>
          </p:cNvPicPr>
          <p:nvPr/>
        </p:nvPicPr>
        <p:blipFill>
          <a:blip r:embed="rId3"/>
          <a:srcRect/>
          <a:stretch>
            <a:fillRect/>
          </a:stretch>
        </p:blipFill>
        <p:spPr bwMode="auto">
          <a:xfrm>
            <a:off x="0" y="733425"/>
            <a:ext cx="9144000" cy="5513388"/>
          </a:xfrm>
          <a:prstGeom prst="rect">
            <a:avLst/>
          </a:prstGeom>
          <a:noFill/>
          <a:ln w="9525">
            <a:noFill/>
            <a:miter lim="800000"/>
            <a:headEnd/>
            <a:tailEnd/>
          </a:ln>
        </p:spPr>
      </p:pic>
      <p:sp>
        <p:nvSpPr>
          <p:cNvPr id="31747" name="Rectangle 16"/>
          <p:cNvSpPr>
            <a:spLocks noChangeArrowheads="1"/>
          </p:cNvSpPr>
          <p:nvPr/>
        </p:nvSpPr>
        <p:spPr bwMode="auto">
          <a:xfrm>
            <a:off x="0" y="720725"/>
            <a:ext cx="9144000" cy="5561013"/>
          </a:xfrm>
          <a:prstGeom prst="rect">
            <a:avLst/>
          </a:prstGeom>
          <a:solidFill>
            <a:schemeClr val="accent1">
              <a:alpha val="58038"/>
            </a:schemeClr>
          </a:solidFill>
          <a:ln w="9525">
            <a:solidFill>
              <a:schemeClr val="tx1"/>
            </a:solidFill>
            <a:miter lim="800000"/>
            <a:headEnd/>
            <a:tailEnd/>
          </a:ln>
        </p:spPr>
        <p:txBody>
          <a:bodyPr wrap="none" anchor="ctr"/>
          <a:lstStyle/>
          <a:p>
            <a:endParaRPr lang="it-IT"/>
          </a:p>
        </p:txBody>
      </p:sp>
      <p:sp>
        <p:nvSpPr>
          <p:cNvPr id="7" name="Rettangolo 6"/>
          <p:cNvSpPr/>
          <p:nvPr/>
        </p:nvSpPr>
        <p:spPr>
          <a:xfrm>
            <a:off x="0" y="0"/>
            <a:ext cx="9144000" cy="720725"/>
          </a:xfrm>
          <a:prstGeom prst="rect">
            <a:avLst/>
          </a:prstGeom>
          <a:solidFill>
            <a:srgbClr val="96C66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8" name="Rettangolo 7"/>
          <p:cNvSpPr/>
          <p:nvPr/>
        </p:nvSpPr>
        <p:spPr>
          <a:xfrm>
            <a:off x="0" y="0"/>
            <a:ext cx="2519363" cy="720725"/>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31750" name="Titolo 1"/>
          <p:cNvSpPr>
            <a:spLocks noGrp="1"/>
          </p:cNvSpPr>
          <p:nvPr>
            <p:ph type="ctrTitle"/>
          </p:nvPr>
        </p:nvSpPr>
        <p:spPr>
          <a:xfrm>
            <a:off x="2586038" y="-57150"/>
            <a:ext cx="6557962" cy="722313"/>
          </a:xfrm>
        </p:spPr>
        <p:txBody>
          <a:bodyPr/>
          <a:lstStyle/>
          <a:p>
            <a:pPr algn="l" eaLnBrk="1" hangingPunct="1"/>
            <a:r>
              <a:rPr lang="it-IT" sz="2400" b="1" smtClean="0">
                <a:latin typeface="Simoncini Garamond"/>
                <a:ea typeface="MetaPlusBlack"/>
                <a:cs typeface="MetaPlusBlack"/>
              </a:rPr>
              <a:t>Ritorniamo al presente</a:t>
            </a:r>
          </a:p>
        </p:txBody>
      </p:sp>
      <p:sp>
        <p:nvSpPr>
          <p:cNvPr id="31751" name="Line 2"/>
          <p:cNvSpPr>
            <a:spLocks noChangeShapeType="1"/>
          </p:cNvSpPr>
          <p:nvPr/>
        </p:nvSpPr>
        <p:spPr bwMode="auto">
          <a:xfrm>
            <a:off x="0" y="6300788"/>
            <a:ext cx="9144000" cy="0"/>
          </a:xfrm>
          <a:prstGeom prst="line">
            <a:avLst/>
          </a:prstGeom>
          <a:noFill/>
          <a:ln w="19050">
            <a:solidFill>
              <a:srgbClr val="006C58"/>
            </a:solidFill>
            <a:round/>
            <a:headEnd/>
            <a:tailEnd/>
          </a:ln>
        </p:spPr>
        <p:txBody>
          <a:bodyPr lIns="0" tIns="0" rIns="0" bIns="0"/>
          <a:lstStyle/>
          <a:p>
            <a:endParaRPr lang="it-IT"/>
          </a:p>
        </p:txBody>
      </p:sp>
      <p:sp>
        <p:nvSpPr>
          <p:cNvPr id="31752" name="CasellaDiTesto 19"/>
          <p:cNvSpPr txBox="1">
            <a:spLocks noChangeArrowheads="1"/>
          </p:cNvSpPr>
          <p:nvPr/>
        </p:nvSpPr>
        <p:spPr bwMode="auto">
          <a:xfrm>
            <a:off x="0" y="720725"/>
            <a:ext cx="9144000" cy="1190625"/>
          </a:xfrm>
          <a:prstGeom prst="rect">
            <a:avLst/>
          </a:prstGeom>
          <a:noFill/>
          <a:ln w="9525">
            <a:noFill/>
            <a:miter lim="800000"/>
            <a:headEnd/>
            <a:tailEnd/>
          </a:ln>
        </p:spPr>
        <p:txBody>
          <a:bodyPr>
            <a:spAutoFit/>
          </a:bodyPr>
          <a:lstStyle/>
          <a:p>
            <a:pPr algn="just"/>
            <a:r>
              <a:rPr lang="it-IT">
                <a:solidFill>
                  <a:srgbClr val="000066"/>
                </a:solidFill>
                <a:latin typeface="Simoncini Garamond"/>
              </a:rPr>
              <a:t>Le nostre ricerche, le attività, le domande per la verifica dei tuoi apprendimenti si rivolgono, in questa sezione, di nuovo al presente. Le condizioni sociali ed economiche sono ancora in trasformazione nelle diverse aree della penisola italiana, mentre la popolazione si confronta con problemi di sviluppo demografico e di immigrazione.</a:t>
            </a:r>
            <a:endParaRPr lang="it-IT" b="1">
              <a:solidFill>
                <a:srgbClr val="000066"/>
              </a:solidFill>
              <a:latin typeface="Calibri" pitchFamily="34" charset="0"/>
            </a:endParaRPr>
          </a:p>
        </p:txBody>
      </p:sp>
      <p:sp>
        <p:nvSpPr>
          <p:cNvPr id="31753" name="CasellaDiTesto 10"/>
          <p:cNvSpPr txBox="1">
            <a:spLocks noChangeArrowheads="1"/>
          </p:cNvSpPr>
          <p:nvPr/>
        </p:nvSpPr>
        <p:spPr bwMode="auto">
          <a:xfrm>
            <a:off x="1079500" y="0"/>
            <a:ext cx="1439863" cy="554038"/>
          </a:xfrm>
          <a:prstGeom prst="rect">
            <a:avLst/>
          </a:prstGeom>
          <a:noFill/>
          <a:ln w="9525">
            <a:noFill/>
            <a:miter lim="800000"/>
            <a:headEnd/>
            <a:tailEnd/>
          </a:ln>
        </p:spPr>
        <p:txBody>
          <a:bodyPr>
            <a:spAutoFit/>
          </a:bodyPr>
          <a:lstStyle/>
          <a:p>
            <a:pPr algn="ctr"/>
            <a:r>
              <a:rPr lang="it-IT" sz="1500" i="1">
                <a:latin typeface="Simoncini Garamond"/>
                <a:ea typeface="Simoncini Garamond"/>
                <a:cs typeface="Simoncini Garamond"/>
              </a:rPr>
              <a:t>Uda </a:t>
            </a:r>
            <a:r>
              <a:rPr lang="it-IT" sz="3000" i="1">
                <a:latin typeface="Simoncini Garamond"/>
                <a:ea typeface="Simoncini Garamond"/>
                <a:cs typeface="Simoncini Garamond"/>
              </a:rPr>
              <a:t>5</a:t>
            </a:r>
          </a:p>
        </p:txBody>
      </p:sp>
      <p:sp>
        <p:nvSpPr>
          <p:cNvPr id="14" name="Connettore 13"/>
          <p:cNvSpPr/>
          <p:nvPr/>
        </p:nvSpPr>
        <p:spPr>
          <a:xfrm>
            <a:off x="4260850" y="6437313"/>
            <a:ext cx="420688" cy="420687"/>
          </a:xfrm>
          <a:prstGeom prst="flowChartConnector">
            <a:avLst/>
          </a:prstGeom>
          <a:solidFill>
            <a:srgbClr val="96C661">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8" name="Unisci 17"/>
          <p:cNvSpPr/>
          <p:nvPr/>
        </p:nvSpPr>
        <p:spPr>
          <a:xfrm>
            <a:off x="4322763" y="6300788"/>
            <a:ext cx="287337" cy="107950"/>
          </a:xfrm>
          <a:prstGeom prst="flowChartMerge">
            <a:avLst/>
          </a:prstGeom>
          <a:solidFill>
            <a:srgbClr val="005E55"/>
          </a:solidFill>
          <a:ln>
            <a:noFill/>
          </a:ln>
          <a:effectLst/>
        </p:spPr>
        <p:style>
          <a:lnRef idx="1">
            <a:schemeClr val="accent1"/>
          </a:lnRef>
          <a:fillRef idx="3">
            <a:schemeClr val="accent1"/>
          </a:fillRef>
          <a:effectRef idx="2">
            <a:schemeClr val="accent1"/>
          </a:effectRef>
          <a:fontRef idx="minor">
            <a:schemeClr val="lt1"/>
          </a:fontRef>
        </p:style>
      </p:sp>
      <p:sp>
        <p:nvSpPr>
          <p:cNvPr id="31756" name="CasellaDiTesto 20"/>
          <p:cNvSpPr txBox="1">
            <a:spLocks noChangeArrowheads="1"/>
          </p:cNvSpPr>
          <p:nvPr/>
        </p:nvSpPr>
        <p:spPr bwMode="auto">
          <a:xfrm>
            <a:off x="4151313" y="6443663"/>
            <a:ext cx="635000" cy="368300"/>
          </a:xfrm>
          <a:prstGeom prst="rect">
            <a:avLst/>
          </a:prstGeom>
          <a:noFill/>
          <a:ln w="9525">
            <a:noFill/>
            <a:miter lim="800000"/>
            <a:headEnd/>
            <a:tailEnd/>
          </a:ln>
        </p:spPr>
        <p:txBody>
          <a:bodyPr>
            <a:spAutoFit/>
          </a:bodyPr>
          <a:lstStyle/>
          <a:p>
            <a:pPr algn="ctr"/>
            <a:r>
              <a:rPr lang="it-IT" dirty="0" smtClean="0">
                <a:latin typeface="Calibri" pitchFamily="34" charset="0"/>
              </a:rPr>
              <a:t>10</a:t>
            </a:r>
            <a:endParaRPr lang="it-IT" dirty="0">
              <a:latin typeface="Calibri" pitchFamily="34" charset="0"/>
            </a:endParaRPr>
          </a:p>
        </p:txBody>
      </p:sp>
      <p:sp>
        <p:nvSpPr>
          <p:cNvPr id="31757" name="CasellaDiTesto 1"/>
          <p:cNvSpPr txBox="1">
            <a:spLocks noChangeArrowheads="1"/>
          </p:cNvSpPr>
          <p:nvPr/>
        </p:nvSpPr>
        <p:spPr bwMode="auto">
          <a:xfrm>
            <a:off x="109538" y="2351088"/>
            <a:ext cx="8970962" cy="3387725"/>
          </a:xfrm>
          <a:prstGeom prst="rect">
            <a:avLst/>
          </a:prstGeom>
          <a:noFill/>
          <a:ln w="9525">
            <a:noFill/>
            <a:miter lim="800000"/>
            <a:headEnd/>
            <a:tailEnd/>
          </a:ln>
        </p:spPr>
        <p:txBody>
          <a:bodyPr>
            <a:spAutoFit/>
          </a:bodyPr>
          <a:lstStyle/>
          <a:p>
            <a:r>
              <a:rPr lang="it-IT" dirty="0">
                <a:solidFill>
                  <a:schemeClr val="bg1"/>
                </a:solidFill>
                <a:latin typeface="Simoncini Garamond"/>
              </a:rPr>
              <a:t>Le domande che ti guideranno sono le seguenti:</a:t>
            </a:r>
          </a:p>
          <a:p>
            <a:endParaRPr lang="it-IT" dirty="0">
              <a:solidFill>
                <a:schemeClr val="bg1"/>
              </a:solidFill>
              <a:latin typeface="Simoncini Garamond"/>
            </a:endParaRPr>
          </a:p>
          <a:p>
            <a:pPr marL="742950" lvl="1" indent="-285750">
              <a:buFont typeface="Arial" pitchFamily="34" charset="0"/>
              <a:buChar char="•"/>
            </a:pPr>
            <a:r>
              <a:rPr lang="it-IT" dirty="0">
                <a:solidFill>
                  <a:schemeClr val="bg1"/>
                </a:solidFill>
                <a:latin typeface="Simoncini Garamond"/>
              </a:rPr>
              <a:t>Per quali ragioni l’Italia è una macronazione?</a:t>
            </a:r>
          </a:p>
          <a:p>
            <a:pPr marL="742950" lvl="1" indent="-285750"/>
            <a:endParaRPr lang="it-IT" dirty="0">
              <a:solidFill>
                <a:schemeClr val="bg1"/>
              </a:solidFill>
              <a:latin typeface="Simoncini Garamond"/>
            </a:endParaRPr>
          </a:p>
          <a:p>
            <a:pPr marL="742950" lvl="1" indent="-285750">
              <a:buFont typeface="Arial" pitchFamily="34" charset="0"/>
              <a:buChar char="•"/>
            </a:pPr>
            <a:r>
              <a:rPr lang="it-IT" dirty="0">
                <a:solidFill>
                  <a:schemeClr val="bg1"/>
                </a:solidFill>
                <a:latin typeface="Simoncini Garamond"/>
              </a:rPr>
              <a:t>Quali opportunità sono offerte al nostro paese dal processo di emigrazione in atto nei paesi che affacciano sulle sponde del Mediterraneo?</a:t>
            </a:r>
          </a:p>
          <a:p>
            <a:pPr marL="742950" lvl="1" indent="-285750">
              <a:buFont typeface="Arial" pitchFamily="34" charset="0"/>
              <a:buChar char="•"/>
            </a:pPr>
            <a:endParaRPr lang="it-IT" dirty="0">
              <a:solidFill>
                <a:schemeClr val="bg1"/>
              </a:solidFill>
              <a:latin typeface="Simoncini Garamond"/>
            </a:endParaRPr>
          </a:p>
          <a:p>
            <a:pPr marL="742950" lvl="1" indent="-285750">
              <a:buFont typeface="Arial" pitchFamily="34" charset="0"/>
              <a:buChar char="•"/>
            </a:pPr>
            <a:r>
              <a:rPr lang="it-IT" dirty="0">
                <a:solidFill>
                  <a:schemeClr val="bg1"/>
                </a:solidFill>
                <a:latin typeface="Simoncini Garamond"/>
              </a:rPr>
              <a:t>Quale potrà essere la società italiana nel prossimo futuro?</a:t>
            </a:r>
          </a:p>
          <a:p>
            <a:pPr marL="742950" lvl="1" indent="-285750">
              <a:buFont typeface="Arial" pitchFamily="34" charset="0"/>
              <a:buChar char="•"/>
            </a:pPr>
            <a:endParaRPr lang="it-IT" dirty="0">
              <a:solidFill>
                <a:schemeClr val="bg1"/>
              </a:solidFill>
              <a:latin typeface="Simoncini Garamond"/>
            </a:endParaRPr>
          </a:p>
          <a:p>
            <a:pPr marL="742950" lvl="1" indent="-285750">
              <a:buFont typeface="Arial" pitchFamily="34" charset="0"/>
              <a:buChar char="•"/>
            </a:pPr>
            <a:endParaRPr lang="it-IT" dirty="0">
              <a:solidFill>
                <a:schemeClr val="bg1"/>
              </a:solidFill>
              <a:latin typeface="Simoncini Garamond"/>
            </a:endParaRPr>
          </a:p>
          <a:p>
            <a:pPr marL="742950" lvl="1" indent="-285750"/>
            <a:endParaRPr lang="it-IT" dirty="0">
              <a:solidFill>
                <a:schemeClr val="bg1"/>
              </a:solidFill>
              <a:latin typeface="Simoncini Garamond"/>
            </a:endParaRPr>
          </a:p>
          <a:p>
            <a:endParaRPr lang="it-IT" dirty="0">
              <a:latin typeface="Simoncini Garamond"/>
            </a:endParaRPr>
          </a:p>
        </p:txBody>
      </p:sp>
      <p:sp>
        <p:nvSpPr>
          <p:cNvPr id="31758" name="Rectangle 17"/>
          <p:cNvSpPr>
            <a:spLocks noChangeArrowheads="1"/>
          </p:cNvSpPr>
          <p:nvPr/>
        </p:nvSpPr>
        <p:spPr bwMode="auto">
          <a:xfrm>
            <a:off x="14288" y="719138"/>
            <a:ext cx="9144000" cy="1465262"/>
          </a:xfrm>
          <a:prstGeom prst="rect">
            <a:avLst/>
          </a:prstGeom>
          <a:solidFill>
            <a:schemeClr val="bg1">
              <a:alpha val="36078"/>
            </a:schemeClr>
          </a:solidFill>
          <a:ln w="9525">
            <a:noFill/>
            <a:miter lim="800000"/>
            <a:headEnd/>
            <a:tailEnd/>
          </a:ln>
        </p:spPr>
        <p:txBody>
          <a:bodyPr wrap="none" anchor="ctr"/>
          <a:lstStyle/>
          <a:p>
            <a:endParaRPr lang="it-IT"/>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nettore 27"/>
          <p:cNvSpPr/>
          <p:nvPr/>
        </p:nvSpPr>
        <p:spPr>
          <a:xfrm>
            <a:off x="4260850" y="6437313"/>
            <a:ext cx="420688" cy="420687"/>
          </a:xfrm>
          <a:prstGeom prst="flowChartConnector">
            <a:avLst/>
          </a:prstGeom>
          <a:solidFill>
            <a:srgbClr val="96C661">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3" name="Unisci 22"/>
          <p:cNvSpPr/>
          <p:nvPr/>
        </p:nvSpPr>
        <p:spPr>
          <a:xfrm>
            <a:off x="4322763" y="6300788"/>
            <a:ext cx="287337" cy="107950"/>
          </a:xfrm>
          <a:prstGeom prst="flowChartMerge">
            <a:avLst/>
          </a:prstGeom>
          <a:solidFill>
            <a:srgbClr val="005E55"/>
          </a:solidFill>
          <a:ln>
            <a:noFill/>
          </a:ln>
          <a:effectLst/>
        </p:spPr>
        <p:style>
          <a:lnRef idx="1">
            <a:schemeClr val="accent1"/>
          </a:lnRef>
          <a:fillRef idx="3">
            <a:schemeClr val="accent1"/>
          </a:fillRef>
          <a:effectRef idx="2">
            <a:schemeClr val="accent1"/>
          </a:effectRef>
          <a:fontRef idx="minor">
            <a:schemeClr val="lt1"/>
          </a:fontRef>
        </p:style>
      </p:sp>
      <p:sp>
        <p:nvSpPr>
          <p:cNvPr id="32772" name="CasellaDiTesto 23"/>
          <p:cNvSpPr txBox="1">
            <a:spLocks noChangeArrowheads="1"/>
          </p:cNvSpPr>
          <p:nvPr/>
        </p:nvSpPr>
        <p:spPr bwMode="auto">
          <a:xfrm>
            <a:off x="0" y="976313"/>
            <a:ext cx="2519363" cy="5324475"/>
          </a:xfrm>
          <a:prstGeom prst="rect">
            <a:avLst/>
          </a:prstGeom>
          <a:solidFill>
            <a:srgbClr val="4B5B5C">
              <a:alpha val="20000"/>
            </a:srgbClr>
          </a:solidFill>
          <a:ln w="9525">
            <a:noFill/>
            <a:miter lim="800000"/>
            <a:headEnd/>
            <a:tailEnd/>
          </a:ln>
        </p:spPr>
        <p:txBody>
          <a:bodyPr>
            <a:spAutoFit/>
          </a:bodyPr>
          <a:lstStyle/>
          <a:p>
            <a:endParaRPr lang="it-IT">
              <a:latin typeface="Calibri" pitchFamily="34" charset="0"/>
            </a:endParaRPr>
          </a:p>
        </p:txBody>
      </p:sp>
      <p:sp>
        <p:nvSpPr>
          <p:cNvPr id="32773" name="Line 2"/>
          <p:cNvSpPr>
            <a:spLocks noChangeShapeType="1"/>
          </p:cNvSpPr>
          <p:nvPr/>
        </p:nvSpPr>
        <p:spPr bwMode="auto">
          <a:xfrm flipV="1">
            <a:off x="2519363" y="538163"/>
            <a:ext cx="0" cy="5748337"/>
          </a:xfrm>
          <a:prstGeom prst="line">
            <a:avLst/>
          </a:prstGeom>
          <a:noFill/>
          <a:ln w="19050">
            <a:solidFill>
              <a:srgbClr val="005E55"/>
            </a:solidFill>
            <a:round/>
            <a:headEnd/>
            <a:tailEnd/>
          </a:ln>
        </p:spPr>
        <p:txBody>
          <a:bodyPr lIns="0" tIns="0" rIns="0" bIns="0"/>
          <a:lstStyle/>
          <a:p>
            <a:endParaRPr lang="it-IT"/>
          </a:p>
        </p:txBody>
      </p:sp>
      <p:sp>
        <p:nvSpPr>
          <p:cNvPr id="7" name="Rettangolo 6"/>
          <p:cNvSpPr/>
          <p:nvPr/>
        </p:nvSpPr>
        <p:spPr>
          <a:xfrm>
            <a:off x="0" y="0"/>
            <a:ext cx="9144000" cy="720725"/>
          </a:xfrm>
          <a:prstGeom prst="rect">
            <a:avLst/>
          </a:prstGeom>
          <a:solidFill>
            <a:srgbClr val="96C66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8" name="Rettangolo 7"/>
          <p:cNvSpPr/>
          <p:nvPr/>
        </p:nvSpPr>
        <p:spPr>
          <a:xfrm>
            <a:off x="0" y="0"/>
            <a:ext cx="2519363" cy="720725"/>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32776" name="Titolo 1"/>
          <p:cNvSpPr>
            <a:spLocks noGrp="1"/>
          </p:cNvSpPr>
          <p:nvPr>
            <p:ph type="ctrTitle"/>
          </p:nvPr>
        </p:nvSpPr>
        <p:spPr>
          <a:xfrm>
            <a:off x="2519363" y="0"/>
            <a:ext cx="6624637" cy="665163"/>
          </a:xfrm>
        </p:spPr>
        <p:txBody>
          <a:bodyPr/>
          <a:lstStyle/>
          <a:p>
            <a:pPr algn="l" eaLnBrk="1" hangingPunct="1"/>
            <a:r>
              <a:rPr lang="it-IT" sz="2400" b="1" smtClean="0">
                <a:latin typeface="Simoncini Garamond"/>
                <a:ea typeface="MetaPlusBlack"/>
                <a:cs typeface="MetaPlusBlack"/>
              </a:rPr>
              <a:t>La situazione sociale dell’Italia di oggi.</a:t>
            </a:r>
          </a:p>
        </p:txBody>
      </p:sp>
      <p:sp>
        <p:nvSpPr>
          <p:cNvPr id="32777" name="Line 2"/>
          <p:cNvSpPr>
            <a:spLocks noChangeShapeType="1"/>
          </p:cNvSpPr>
          <p:nvPr/>
        </p:nvSpPr>
        <p:spPr bwMode="auto">
          <a:xfrm>
            <a:off x="0" y="6300788"/>
            <a:ext cx="9144000" cy="0"/>
          </a:xfrm>
          <a:prstGeom prst="line">
            <a:avLst/>
          </a:prstGeom>
          <a:noFill/>
          <a:ln w="19050">
            <a:solidFill>
              <a:srgbClr val="006C58"/>
            </a:solidFill>
            <a:round/>
            <a:headEnd/>
            <a:tailEnd/>
          </a:ln>
        </p:spPr>
        <p:txBody>
          <a:bodyPr lIns="0" tIns="0" rIns="0" bIns="0"/>
          <a:lstStyle/>
          <a:p>
            <a:endParaRPr lang="it-IT"/>
          </a:p>
        </p:txBody>
      </p:sp>
      <p:sp>
        <p:nvSpPr>
          <p:cNvPr id="32778" name="Segnaposto testo 3"/>
          <p:cNvSpPr txBox="1">
            <a:spLocks/>
          </p:cNvSpPr>
          <p:nvPr/>
        </p:nvSpPr>
        <p:spPr bwMode="auto">
          <a:xfrm>
            <a:off x="0" y="1304925"/>
            <a:ext cx="2519363" cy="4943475"/>
          </a:xfrm>
          <a:prstGeom prst="rect">
            <a:avLst/>
          </a:prstGeom>
          <a:noFill/>
          <a:ln w="9525">
            <a:noFill/>
            <a:miter lim="800000"/>
            <a:headEnd/>
            <a:tailEnd/>
          </a:ln>
        </p:spPr>
        <p:txBody>
          <a:bodyPr/>
          <a:lstStyle/>
          <a:p>
            <a:pPr defTabSz="914400" eaLnBrk="0" hangingPunct="0">
              <a:spcBef>
                <a:spcPct val="20000"/>
              </a:spcBef>
              <a:spcAft>
                <a:spcPts val="1000"/>
              </a:spcAft>
              <a:buClr>
                <a:schemeClr val="accent1"/>
              </a:buClr>
              <a:buSzPct val="85000"/>
            </a:pPr>
            <a:r>
              <a:rPr lang="it-IT" sz="1600">
                <a:latin typeface="Simoncini Garamond"/>
                <a:ea typeface="MS PGothic" pitchFamily="34" charset="-128"/>
                <a:cs typeface="Simoncini Garamond"/>
              </a:rPr>
              <a:t>Competenze 1-5</a:t>
            </a:r>
          </a:p>
          <a:p>
            <a:pPr defTabSz="914400" eaLnBrk="0" hangingPunct="0">
              <a:spcBef>
                <a:spcPct val="20000"/>
              </a:spcBef>
              <a:spcAft>
                <a:spcPts val="1000"/>
              </a:spcAft>
              <a:buClr>
                <a:schemeClr val="accent1"/>
              </a:buClr>
              <a:buSzPct val="85000"/>
            </a:pPr>
            <a:r>
              <a:rPr lang="it-IT" sz="1600" b="1">
                <a:latin typeface="Simoncini Garamond"/>
                <a:ea typeface="MS PGothic" pitchFamily="34" charset="-128"/>
                <a:cs typeface="Simoncini Garamond"/>
              </a:rPr>
              <a:t>Obiettivi:</a:t>
            </a:r>
            <a:endParaRPr lang="it-IT" sz="1600">
              <a:latin typeface="Simoncini Garamond"/>
              <a:ea typeface="MS PGothic" pitchFamily="34" charset="-128"/>
              <a:cs typeface="Simoncini Garamond"/>
            </a:endParaRPr>
          </a:p>
          <a:p>
            <a:pPr defTabSz="914400"/>
            <a:r>
              <a:rPr lang="it-IT" sz="1600">
                <a:latin typeface="Simoncini Garamond"/>
                <a:ea typeface="MS PGothic" pitchFamily="34" charset="-128"/>
                <a:cs typeface="Simoncini Garamond"/>
              </a:rPr>
              <a:t>- interpretare e selezionare informazioni pertinenti a un tema</a:t>
            </a:r>
          </a:p>
          <a:p>
            <a:pPr defTabSz="914400"/>
            <a:r>
              <a:rPr lang="it-IT" sz="1600">
                <a:latin typeface="Simoncini Garamond"/>
                <a:ea typeface="MS PGothic" pitchFamily="34" charset="-128"/>
                <a:cs typeface="Simoncini Garamond"/>
              </a:rPr>
              <a:t>- riferire le caratteristiche di un fenomeno significativo attraverso una rielaborazione scritta.</a:t>
            </a:r>
          </a:p>
          <a:p>
            <a:pPr defTabSz="914400"/>
            <a:r>
              <a:rPr lang="it-IT" sz="1600">
                <a:latin typeface="Simoncini Garamond"/>
                <a:ea typeface="MS PGothic" pitchFamily="34" charset="-128"/>
                <a:cs typeface="Simoncini Garamond"/>
              </a:rPr>
              <a:t>- ricercare dati da fonti nel web</a:t>
            </a:r>
          </a:p>
          <a:p>
            <a:pPr defTabSz="914400"/>
            <a:r>
              <a:rPr lang="it-IT" sz="1600">
                <a:latin typeface="Simoncini Garamond"/>
                <a:ea typeface="MS PGothic" pitchFamily="34" charset="-128"/>
                <a:cs typeface="Simoncini Garamond"/>
              </a:rPr>
              <a:t>- utilizzare dati statistici per capire il presente </a:t>
            </a:r>
          </a:p>
          <a:p>
            <a:pPr defTabSz="914400"/>
            <a:endParaRPr lang="it-IT" sz="1600">
              <a:latin typeface="Simoncini Garamond"/>
              <a:ea typeface="MS PGothic" pitchFamily="34" charset="-128"/>
              <a:cs typeface="Simoncini Garamond"/>
            </a:endParaRPr>
          </a:p>
        </p:txBody>
      </p:sp>
      <p:sp>
        <p:nvSpPr>
          <p:cNvPr id="32779" name="CasellaDiTesto 19"/>
          <p:cNvSpPr txBox="1">
            <a:spLocks noChangeArrowheads="1"/>
          </p:cNvSpPr>
          <p:nvPr/>
        </p:nvSpPr>
        <p:spPr bwMode="auto">
          <a:xfrm>
            <a:off x="0" y="720725"/>
            <a:ext cx="2519363" cy="584200"/>
          </a:xfrm>
          <a:prstGeom prst="rect">
            <a:avLst/>
          </a:prstGeom>
          <a:solidFill>
            <a:srgbClr val="005E55"/>
          </a:solidFill>
          <a:ln w="9525">
            <a:noFill/>
            <a:miter lim="800000"/>
            <a:headEnd/>
            <a:tailEnd/>
          </a:ln>
        </p:spPr>
        <p:txBody>
          <a:bodyPr>
            <a:spAutoFit/>
          </a:bodyPr>
          <a:lstStyle/>
          <a:p>
            <a:r>
              <a:rPr lang="it-IT" sz="1600">
                <a:solidFill>
                  <a:schemeClr val="bg1"/>
                </a:solidFill>
                <a:latin typeface="Simoncini Garamond"/>
              </a:rPr>
              <a:t>L’immigrazione dall’area mediterranea</a:t>
            </a:r>
          </a:p>
        </p:txBody>
      </p:sp>
      <p:sp>
        <p:nvSpPr>
          <p:cNvPr id="32780" name="CasellaDiTesto 17"/>
          <p:cNvSpPr txBox="1">
            <a:spLocks noChangeArrowheads="1"/>
          </p:cNvSpPr>
          <p:nvPr/>
        </p:nvSpPr>
        <p:spPr bwMode="auto">
          <a:xfrm>
            <a:off x="1079500" y="0"/>
            <a:ext cx="1439863" cy="554038"/>
          </a:xfrm>
          <a:prstGeom prst="rect">
            <a:avLst/>
          </a:prstGeom>
          <a:noFill/>
          <a:ln w="9525">
            <a:noFill/>
            <a:miter lim="800000"/>
            <a:headEnd/>
            <a:tailEnd/>
          </a:ln>
        </p:spPr>
        <p:txBody>
          <a:bodyPr>
            <a:spAutoFit/>
          </a:bodyPr>
          <a:lstStyle/>
          <a:p>
            <a:pPr algn="ctr"/>
            <a:r>
              <a:rPr lang="it-IT" sz="1500" i="1">
                <a:latin typeface="Simoncini Garamond"/>
                <a:ea typeface="Simoncini Garamond"/>
                <a:cs typeface="Simoncini Garamond"/>
              </a:rPr>
              <a:t>Uda </a:t>
            </a:r>
            <a:r>
              <a:rPr lang="it-IT" sz="3000" i="1">
                <a:latin typeface="Simoncini Garamond"/>
                <a:ea typeface="Simoncini Garamond"/>
                <a:cs typeface="Simoncini Garamond"/>
              </a:rPr>
              <a:t>5</a:t>
            </a:r>
          </a:p>
        </p:txBody>
      </p:sp>
      <p:sp>
        <p:nvSpPr>
          <p:cNvPr id="32781" name="CasellaDiTesto 26"/>
          <p:cNvSpPr txBox="1">
            <a:spLocks noChangeArrowheads="1"/>
          </p:cNvSpPr>
          <p:nvPr/>
        </p:nvSpPr>
        <p:spPr bwMode="auto">
          <a:xfrm>
            <a:off x="4151313" y="6443663"/>
            <a:ext cx="635000" cy="368300"/>
          </a:xfrm>
          <a:prstGeom prst="rect">
            <a:avLst/>
          </a:prstGeom>
          <a:noFill/>
          <a:ln w="9525">
            <a:noFill/>
            <a:miter lim="800000"/>
            <a:headEnd/>
            <a:tailEnd/>
          </a:ln>
        </p:spPr>
        <p:txBody>
          <a:bodyPr>
            <a:spAutoFit/>
          </a:bodyPr>
          <a:lstStyle/>
          <a:p>
            <a:pPr algn="ctr"/>
            <a:r>
              <a:rPr lang="it-IT" dirty="0" smtClean="0">
                <a:latin typeface="Calibri" pitchFamily="34" charset="0"/>
              </a:rPr>
              <a:t>11</a:t>
            </a:r>
            <a:endParaRPr lang="it-IT" dirty="0">
              <a:latin typeface="Calibri" pitchFamily="34" charset="0"/>
            </a:endParaRPr>
          </a:p>
        </p:txBody>
      </p:sp>
      <p:sp>
        <p:nvSpPr>
          <p:cNvPr id="32782" name="Rettangolo 2"/>
          <p:cNvSpPr>
            <a:spLocks noChangeArrowheads="1"/>
          </p:cNvSpPr>
          <p:nvPr/>
        </p:nvSpPr>
        <p:spPr bwMode="auto">
          <a:xfrm>
            <a:off x="2586038" y="687388"/>
            <a:ext cx="6557962" cy="277812"/>
          </a:xfrm>
          <a:prstGeom prst="rect">
            <a:avLst/>
          </a:prstGeom>
          <a:noFill/>
          <a:ln w="9525">
            <a:noFill/>
            <a:miter lim="800000"/>
            <a:headEnd/>
            <a:tailEnd/>
          </a:ln>
        </p:spPr>
        <p:txBody>
          <a:bodyPr>
            <a:spAutoFit/>
          </a:bodyPr>
          <a:lstStyle/>
          <a:p>
            <a:r>
              <a:rPr lang="it-IT" sz="1200">
                <a:latin typeface="Simoncini Garamond"/>
              </a:rPr>
              <a:t>.</a:t>
            </a:r>
          </a:p>
        </p:txBody>
      </p:sp>
      <p:sp>
        <p:nvSpPr>
          <p:cNvPr id="32783" name="CasellaDiTesto 4"/>
          <p:cNvSpPr txBox="1">
            <a:spLocks noChangeArrowheads="1"/>
          </p:cNvSpPr>
          <p:nvPr/>
        </p:nvSpPr>
        <p:spPr bwMode="auto">
          <a:xfrm>
            <a:off x="2586038" y="4673600"/>
            <a:ext cx="6557962" cy="1552575"/>
          </a:xfrm>
          <a:prstGeom prst="rect">
            <a:avLst/>
          </a:prstGeom>
          <a:noFill/>
          <a:ln w="9525">
            <a:noFill/>
            <a:miter lim="800000"/>
            <a:headEnd/>
            <a:tailEnd/>
          </a:ln>
        </p:spPr>
        <p:txBody>
          <a:bodyPr>
            <a:spAutoFit/>
          </a:bodyPr>
          <a:lstStyle/>
          <a:p>
            <a:pPr algn="just"/>
            <a:r>
              <a:rPr lang="it-IT" sz="1200" b="1">
                <a:latin typeface="Simoncini Garamond"/>
              </a:rPr>
              <a:t>Leggi la </a:t>
            </a:r>
            <a:r>
              <a:rPr lang="it-IT" sz="1200" b="1">
                <a:latin typeface="Simoncini Garamond"/>
                <a:hlinkClick r:id="rId3"/>
              </a:rPr>
              <a:t>sintesi del rapporto Ocse-Censis 2010 </a:t>
            </a:r>
            <a:r>
              <a:rPr lang="it-IT" sz="1200" b="1">
                <a:latin typeface="Simoncini Garamond"/>
              </a:rPr>
              <a:t>(si riferisce all’anno 2008) </a:t>
            </a:r>
            <a:r>
              <a:rPr lang="it-IT" sz="1200">
                <a:latin typeface="Simoncini Garamond"/>
              </a:rPr>
              <a:t>che presenta una serie di dati sull’immigrazione in Italia dai paesi del Mediterraneo. </a:t>
            </a:r>
            <a:r>
              <a:rPr lang="it-IT" sz="1200" b="1">
                <a:latin typeface="Simoncini Garamond"/>
              </a:rPr>
              <a:t>Apri</a:t>
            </a:r>
            <a:r>
              <a:rPr lang="it-IT" sz="1200">
                <a:latin typeface="Simoncini Garamond"/>
              </a:rPr>
              <a:t> questa carta che rappresenta </a:t>
            </a:r>
            <a:r>
              <a:rPr lang="it-IT" sz="1200" b="1">
                <a:latin typeface="Simoncini Garamond"/>
                <a:hlinkClick r:id="rId4"/>
              </a:rPr>
              <a:t>dove vivono gli immigrati</a:t>
            </a:r>
            <a:r>
              <a:rPr lang="it-IT" sz="1200" b="1">
                <a:latin typeface="Simoncini Garamond"/>
              </a:rPr>
              <a:t>.</a:t>
            </a:r>
          </a:p>
          <a:p>
            <a:pPr algn="just"/>
            <a:endParaRPr lang="it-IT" sz="1200" b="1">
              <a:latin typeface="Simoncini Garamond"/>
            </a:endParaRPr>
          </a:p>
          <a:p>
            <a:pPr algn="just"/>
            <a:r>
              <a:rPr lang="it-IT" sz="1200" b="1">
                <a:latin typeface="Simoncini Garamond"/>
              </a:rPr>
              <a:t>Costruisci una tabella – di cui sceglierai gli indicatori </a:t>
            </a:r>
            <a:r>
              <a:rPr lang="it-IT" sz="1200">
                <a:latin typeface="Simoncini Garamond"/>
              </a:rPr>
              <a:t>– che permetta di avere una visione sintetica dei vari ambiti del fenomeno immigrazione dai paesi del Mediterraneo in Italia. </a:t>
            </a:r>
          </a:p>
          <a:p>
            <a:pPr algn="just"/>
            <a:endParaRPr lang="it-IT" sz="1200">
              <a:latin typeface="Simoncini Garamond"/>
            </a:endParaRPr>
          </a:p>
          <a:p>
            <a:pPr algn="just"/>
            <a:r>
              <a:rPr lang="it-IT" sz="1200" b="1">
                <a:latin typeface="Simoncini Garamond"/>
              </a:rPr>
              <a:t>Nomina e salva </a:t>
            </a:r>
            <a:r>
              <a:rPr lang="it-IT" sz="1200">
                <a:latin typeface="Simoncini Garamond"/>
              </a:rPr>
              <a:t>il tuo lavoro. </a:t>
            </a:r>
            <a:r>
              <a:rPr lang="it-IT" sz="1200" b="1">
                <a:latin typeface="Simoncini Garamond"/>
              </a:rPr>
              <a:t>Invialo </a:t>
            </a:r>
            <a:r>
              <a:rPr lang="it-IT" sz="1200">
                <a:latin typeface="Simoncini Garamond"/>
              </a:rPr>
              <a:t>a: insegnante@...</a:t>
            </a:r>
          </a:p>
        </p:txBody>
      </p:sp>
      <p:sp>
        <p:nvSpPr>
          <p:cNvPr id="32784" name="CasellaDiTesto 3"/>
          <p:cNvSpPr txBox="1">
            <a:spLocks noChangeArrowheads="1"/>
          </p:cNvSpPr>
          <p:nvPr/>
        </p:nvSpPr>
        <p:spPr bwMode="auto">
          <a:xfrm>
            <a:off x="2519363" y="665163"/>
            <a:ext cx="6624637" cy="822325"/>
          </a:xfrm>
          <a:prstGeom prst="rect">
            <a:avLst/>
          </a:prstGeom>
          <a:noFill/>
          <a:ln w="9525">
            <a:noFill/>
            <a:miter lim="800000"/>
            <a:headEnd/>
            <a:tailEnd/>
          </a:ln>
        </p:spPr>
        <p:txBody>
          <a:bodyPr>
            <a:spAutoFit/>
          </a:bodyPr>
          <a:lstStyle/>
          <a:p>
            <a:pPr algn="just"/>
            <a:r>
              <a:rPr lang="it-IT" sz="1200">
                <a:latin typeface="Simoncini Garamond"/>
              </a:rPr>
              <a:t>Il Censis, Centro Studi Investimenti Sociali, è un istituto di ricerca socio-economica fondato nel 1964.  L’annuale </a:t>
            </a:r>
            <a:r>
              <a:rPr lang="it-IT" sz="1200" b="1">
                <a:latin typeface="Simoncini Garamond"/>
                <a:hlinkClick r:id="rId5"/>
              </a:rPr>
              <a:t>«Rapporto sulla situazione sociale del Paese»</a:t>
            </a:r>
            <a:r>
              <a:rPr lang="it-IT" sz="1200">
                <a:latin typeface="Simoncini Garamond"/>
              </a:rPr>
              <a:t>, redatto dal Censis sin dal 1967, viene considerato il più qualificato e completo strumento di interpretazione della realtà italiana.</a:t>
            </a:r>
          </a:p>
        </p:txBody>
      </p:sp>
      <p:pic>
        <p:nvPicPr>
          <p:cNvPr id="32785" name="Immagine 5"/>
          <p:cNvPicPr>
            <a:picLocks noChangeAspect="1"/>
          </p:cNvPicPr>
          <p:nvPr/>
        </p:nvPicPr>
        <p:blipFill>
          <a:blip r:embed="rId6"/>
          <a:srcRect/>
          <a:stretch>
            <a:fillRect/>
          </a:stretch>
        </p:blipFill>
        <p:spPr bwMode="auto">
          <a:xfrm>
            <a:off x="3706813" y="1717675"/>
            <a:ext cx="3744912" cy="2717800"/>
          </a:xfrm>
          <a:prstGeom prst="rect">
            <a:avLst/>
          </a:prstGeom>
          <a:noFill/>
          <a:ln w="9525">
            <a:solidFill>
              <a:srgbClr val="000080"/>
            </a:solidFill>
            <a:miter lim="800000"/>
            <a:headEnd/>
            <a:tailEnd/>
          </a:ln>
        </p:spPr>
      </p:pic>
      <p:pic>
        <p:nvPicPr>
          <p:cNvPr id="32786" name="Picture 21"/>
          <p:cNvPicPr>
            <a:picLocks noChangeAspect="1" noChangeArrowheads="1"/>
          </p:cNvPicPr>
          <p:nvPr/>
        </p:nvPicPr>
        <p:blipFill>
          <a:blip r:embed="rId7"/>
          <a:srcRect/>
          <a:stretch>
            <a:fillRect/>
          </a:stretch>
        </p:blipFill>
        <p:spPr bwMode="auto">
          <a:xfrm>
            <a:off x="282575" y="5465763"/>
            <a:ext cx="679450" cy="666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nettore 27"/>
          <p:cNvSpPr/>
          <p:nvPr/>
        </p:nvSpPr>
        <p:spPr>
          <a:xfrm>
            <a:off x="4260850" y="6437313"/>
            <a:ext cx="420688" cy="420687"/>
          </a:xfrm>
          <a:prstGeom prst="flowChartConnector">
            <a:avLst/>
          </a:prstGeom>
          <a:solidFill>
            <a:srgbClr val="96C661">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3" name="Unisci 22"/>
          <p:cNvSpPr/>
          <p:nvPr/>
        </p:nvSpPr>
        <p:spPr>
          <a:xfrm>
            <a:off x="4322763" y="6300788"/>
            <a:ext cx="287337" cy="107950"/>
          </a:xfrm>
          <a:prstGeom prst="flowChartMerge">
            <a:avLst/>
          </a:prstGeom>
          <a:solidFill>
            <a:srgbClr val="005E55"/>
          </a:solidFill>
          <a:ln>
            <a:noFill/>
          </a:ln>
          <a:effectLst/>
        </p:spPr>
        <p:style>
          <a:lnRef idx="1">
            <a:schemeClr val="accent1"/>
          </a:lnRef>
          <a:fillRef idx="3">
            <a:schemeClr val="accent1"/>
          </a:fillRef>
          <a:effectRef idx="2">
            <a:schemeClr val="accent1"/>
          </a:effectRef>
          <a:fontRef idx="minor">
            <a:schemeClr val="lt1"/>
          </a:fontRef>
        </p:style>
      </p:sp>
      <p:sp>
        <p:nvSpPr>
          <p:cNvPr id="33796" name="CasellaDiTesto 23"/>
          <p:cNvSpPr txBox="1">
            <a:spLocks noChangeArrowheads="1"/>
          </p:cNvSpPr>
          <p:nvPr/>
        </p:nvSpPr>
        <p:spPr bwMode="auto">
          <a:xfrm>
            <a:off x="0" y="976313"/>
            <a:ext cx="2519363" cy="5324475"/>
          </a:xfrm>
          <a:prstGeom prst="rect">
            <a:avLst/>
          </a:prstGeom>
          <a:solidFill>
            <a:srgbClr val="4B5B5C">
              <a:alpha val="20000"/>
            </a:srgbClr>
          </a:solidFill>
          <a:ln w="9525">
            <a:noFill/>
            <a:miter lim="800000"/>
            <a:headEnd/>
            <a:tailEnd/>
          </a:ln>
        </p:spPr>
        <p:txBody>
          <a:bodyPr>
            <a:spAutoFit/>
          </a:bodyPr>
          <a:lstStyle/>
          <a:p>
            <a:endParaRPr lang="it-IT">
              <a:latin typeface="Calibri" pitchFamily="34" charset="0"/>
            </a:endParaRPr>
          </a:p>
        </p:txBody>
      </p:sp>
      <p:sp>
        <p:nvSpPr>
          <p:cNvPr id="33797" name="Line 2"/>
          <p:cNvSpPr>
            <a:spLocks noChangeShapeType="1"/>
          </p:cNvSpPr>
          <p:nvPr/>
        </p:nvSpPr>
        <p:spPr bwMode="auto">
          <a:xfrm flipV="1">
            <a:off x="2519363" y="525463"/>
            <a:ext cx="0" cy="5748337"/>
          </a:xfrm>
          <a:prstGeom prst="line">
            <a:avLst/>
          </a:prstGeom>
          <a:noFill/>
          <a:ln w="19050">
            <a:solidFill>
              <a:srgbClr val="005E55"/>
            </a:solidFill>
            <a:round/>
            <a:headEnd/>
            <a:tailEnd/>
          </a:ln>
        </p:spPr>
        <p:txBody>
          <a:bodyPr lIns="0" tIns="0" rIns="0" bIns="0"/>
          <a:lstStyle/>
          <a:p>
            <a:endParaRPr lang="it-IT"/>
          </a:p>
        </p:txBody>
      </p:sp>
      <p:sp>
        <p:nvSpPr>
          <p:cNvPr id="7" name="Rettangolo 6"/>
          <p:cNvSpPr/>
          <p:nvPr/>
        </p:nvSpPr>
        <p:spPr>
          <a:xfrm>
            <a:off x="0" y="0"/>
            <a:ext cx="9144000" cy="720725"/>
          </a:xfrm>
          <a:prstGeom prst="rect">
            <a:avLst/>
          </a:prstGeom>
          <a:solidFill>
            <a:srgbClr val="96C66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8" name="Rettangolo 7"/>
          <p:cNvSpPr/>
          <p:nvPr/>
        </p:nvSpPr>
        <p:spPr>
          <a:xfrm>
            <a:off x="0" y="0"/>
            <a:ext cx="2519363" cy="720725"/>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33800" name="Titolo 1"/>
          <p:cNvSpPr>
            <a:spLocks noGrp="1"/>
          </p:cNvSpPr>
          <p:nvPr>
            <p:ph type="ctrTitle"/>
          </p:nvPr>
        </p:nvSpPr>
        <p:spPr>
          <a:xfrm>
            <a:off x="2519363" y="0"/>
            <a:ext cx="6624637" cy="665163"/>
          </a:xfrm>
        </p:spPr>
        <p:txBody>
          <a:bodyPr/>
          <a:lstStyle/>
          <a:p>
            <a:pPr algn="l" eaLnBrk="1" hangingPunct="1"/>
            <a:r>
              <a:rPr lang="it-IT" sz="2400" b="1" smtClean="0">
                <a:latin typeface="Simoncini Garamond"/>
                <a:ea typeface="MetaPlusBlack"/>
                <a:cs typeface="MetaPlusBlack"/>
              </a:rPr>
              <a:t>Vivere in Italia da emigranti</a:t>
            </a:r>
          </a:p>
        </p:txBody>
      </p:sp>
      <p:sp>
        <p:nvSpPr>
          <p:cNvPr id="33801" name="Line 2"/>
          <p:cNvSpPr>
            <a:spLocks noChangeShapeType="1"/>
          </p:cNvSpPr>
          <p:nvPr/>
        </p:nvSpPr>
        <p:spPr bwMode="auto">
          <a:xfrm>
            <a:off x="0" y="6300788"/>
            <a:ext cx="9144000" cy="0"/>
          </a:xfrm>
          <a:prstGeom prst="line">
            <a:avLst/>
          </a:prstGeom>
          <a:noFill/>
          <a:ln w="19050">
            <a:solidFill>
              <a:srgbClr val="006C58"/>
            </a:solidFill>
            <a:round/>
            <a:headEnd/>
            <a:tailEnd/>
          </a:ln>
        </p:spPr>
        <p:txBody>
          <a:bodyPr lIns="0" tIns="0" rIns="0" bIns="0"/>
          <a:lstStyle/>
          <a:p>
            <a:endParaRPr lang="it-IT"/>
          </a:p>
        </p:txBody>
      </p:sp>
      <p:sp>
        <p:nvSpPr>
          <p:cNvPr id="33802" name="Segnaposto testo 3"/>
          <p:cNvSpPr txBox="1">
            <a:spLocks/>
          </p:cNvSpPr>
          <p:nvPr/>
        </p:nvSpPr>
        <p:spPr bwMode="auto">
          <a:xfrm>
            <a:off x="0" y="1243013"/>
            <a:ext cx="2519363" cy="5005387"/>
          </a:xfrm>
          <a:prstGeom prst="rect">
            <a:avLst/>
          </a:prstGeom>
          <a:noFill/>
          <a:ln w="9525">
            <a:noFill/>
            <a:miter lim="800000"/>
            <a:headEnd/>
            <a:tailEnd/>
          </a:ln>
        </p:spPr>
        <p:txBody>
          <a:bodyPr/>
          <a:lstStyle/>
          <a:p>
            <a:pPr defTabSz="914400" eaLnBrk="0" hangingPunct="0">
              <a:spcBef>
                <a:spcPct val="20000"/>
              </a:spcBef>
              <a:spcAft>
                <a:spcPts val="1000"/>
              </a:spcAft>
              <a:buClr>
                <a:schemeClr val="accent1"/>
              </a:buClr>
              <a:buSzPct val="85000"/>
            </a:pPr>
            <a:r>
              <a:rPr lang="it-IT" sz="1600">
                <a:latin typeface="Simoncini Garamond"/>
                <a:ea typeface="MS PGothic" pitchFamily="34" charset="-128"/>
                <a:cs typeface="Simoncini Garamond"/>
              </a:rPr>
              <a:t>Competenze 1-5</a:t>
            </a:r>
          </a:p>
          <a:p>
            <a:pPr defTabSz="914400" eaLnBrk="0" hangingPunct="0">
              <a:spcBef>
                <a:spcPct val="20000"/>
              </a:spcBef>
              <a:spcAft>
                <a:spcPts val="1000"/>
              </a:spcAft>
              <a:buClr>
                <a:schemeClr val="accent1"/>
              </a:buClr>
              <a:buSzPct val="85000"/>
            </a:pPr>
            <a:r>
              <a:rPr lang="it-IT" sz="1600" b="1">
                <a:latin typeface="Simoncini Garamond"/>
                <a:ea typeface="MS PGothic" pitchFamily="34" charset="-128"/>
                <a:cs typeface="Simoncini Garamond"/>
              </a:rPr>
              <a:t>Obiettivi:</a:t>
            </a:r>
          </a:p>
          <a:p>
            <a:pPr defTabSz="914400"/>
            <a:r>
              <a:rPr lang="it-IT" sz="1600">
                <a:latin typeface="Calibri" pitchFamily="34" charset="0"/>
                <a:ea typeface="MS PGothic" pitchFamily="34" charset="-128"/>
                <a:cs typeface="Simoncini Garamond"/>
              </a:rPr>
              <a:t>-</a:t>
            </a:r>
            <a:r>
              <a:rPr lang="it-IT" sz="1600">
                <a:latin typeface="Simoncini Garamond"/>
                <a:ea typeface="MS PGothic" pitchFamily="34" charset="-128"/>
                <a:cs typeface="Simoncini Garamond"/>
              </a:rPr>
              <a:t>utilizzare dati statistici per capire il presente </a:t>
            </a:r>
          </a:p>
          <a:p>
            <a:pPr defTabSz="914400"/>
            <a:r>
              <a:rPr lang="it-IT" sz="1600">
                <a:latin typeface="Simoncini Garamond"/>
                <a:ea typeface="MS PGothic" pitchFamily="34" charset="-128"/>
                <a:cs typeface="Simoncini Garamond"/>
              </a:rPr>
              <a:t>- transcodificare informazioni</a:t>
            </a:r>
          </a:p>
          <a:p>
            <a:pPr defTabSz="914400"/>
            <a:r>
              <a:rPr lang="it-IT" sz="1600">
                <a:latin typeface="Simoncini Garamond"/>
                <a:ea typeface="MS PGothic" pitchFamily="34" charset="-128"/>
                <a:cs typeface="Simoncini Garamond"/>
              </a:rPr>
              <a:t>- selezionare informazioni pertinenti un tema</a:t>
            </a:r>
          </a:p>
          <a:p>
            <a:pPr defTabSz="914400"/>
            <a:r>
              <a:rPr lang="it-IT" sz="1600">
                <a:latin typeface="Simoncini Garamond"/>
                <a:ea typeface="MS PGothic" pitchFamily="34" charset="-128"/>
                <a:cs typeface="Simoncini Garamond"/>
              </a:rPr>
              <a:t>- riferire le caratteristiche di un fenomeno significativo attraverso le risposte a un questionario.</a:t>
            </a:r>
          </a:p>
          <a:p>
            <a:pPr defTabSz="914400"/>
            <a:endParaRPr lang="it-IT" sz="1600" b="1">
              <a:latin typeface="Simoncini Garamond"/>
              <a:ea typeface="MS PGothic" pitchFamily="34" charset="-128"/>
              <a:cs typeface="Simoncini Garamond"/>
            </a:endParaRPr>
          </a:p>
          <a:p>
            <a:pPr defTabSz="914400"/>
            <a:endParaRPr lang="it-IT" sz="1600" b="1">
              <a:latin typeface="Simoncini Garamond"/>
              <a:ea typeface="MS PGothic" pitchFamily="34" charset="-128"/>
              <a:cs typeface="Simoncini Garamond"/>
            </a:endParaRPr>
          </a:p>
        </p:txBody>
      </p:sp>
      <p:sp>
        <p:nvSpPr>
          <p:cNvPr id="33803" name="CasellaDiTesto 19"/>
          <p:cNvSpPr txBox="1">
            <a:spLocks noChangeArrowheads="1"/>
          </p:cNvSpPr>
          <p:nvPr/>
        </p:nvSpPr>
        <p:spPr bwMode="auto">
          <a:xfrm>
            <a:off x="0" y="720725"/>
            <a:ext cx="2519363" cy="522288"/>
          </a:xfrm>
          <a:prstGeom prst="rect">
            <a:avLst/>
          </a:prstGeom>
          <a:solidFill>
            <a:srgbClr val="005E55"/>
          </a:solidFill>
          <a:ln w="9525">
            <a:noFill/>
            <a:miter lim="800000"/>
            <a:headEnd/>
            <a:tailEnd/>
          </a:ln>
        </p:spPr>
        <p:txBody>
          <a:bodyPr>
            <a:spAutoFit/>
          </a:bodyPr>
          <a:lstStyle/>
          <a:p>
            <a:r>
              <a:rPr lang="it-IT" sz="1400">
                <a:solidFill>
                  <a:schemeClr val="bg1"/>
                </a:solidFill>
                <a:latin typeface="Simoncini Garamond"/>
              </a:rPr>
              <a:t>Il disagio economico delle famiglie straniere in Italia</a:t>
            </a:r>
          </a:p>
        </p:txBody>
      </p:sp>
      <p:sp>
        <p:nvSpPr>
          <p:cNvPr id="33804" name="CasellaDiTesto 17"/>
          <p:cNvSpPr txBox="1">
            <a:spLocks noChangeArrowheads="1"/>
          </p:cNvSpPr>
          <p:nvPr/>
        </p:nvSpPr>
        <p:spPr bwMode="auto">
          <a:xfrm>
            <a:off x="1079500" y="0"/>
            <a:ext cx="1439863" cy="554038"/>
          </a:xfrm>
          <a:prstGeom prst="rect">
            <a:avLst/>
          </a:prstGeom>
          <a:noFill/>
          <a:ln w="9525">
            <a:noFill/>
            <a:miter lim="800000"/>
            <a:headEnd/>
            <a:tailEnd/>
          </a:ln>
        </p:spPr>
        <p:txBody>
          <a:bodyPr>
            <a:spAutoFit/>
          </a:bodyPr>
          <a:lstStyle/>
          <a:p>
            <a:pPr algn="ctr"/>
            <a:r>
              <a:rPr lang="it-IT" sz="1500" i="1">
                <a:latin typeface="Simoncini Garamond"/>
                <a:ea typeface="Simoncini Garamond"/>
                <a:cs typeface="Simoncini Garamond"/>
              </a:rPr>
              <a:t>Uda </a:t>
            </a:r>
            <a:r>
              <a:rPr lang="it-IT" sz="3000" i="1">
                <a:latin typeface="Simoncini Garamond"/>
                <a:ea typeface="Simoncini Garamond"/>
                <a:cs typeface="Simoncini Garamond"/>
              </a:rPr>
              <a:t>5</a:t>
            </a:r>
          </a:p>
        </p:txBody>
      </p:sp>
      <p:sp>
        <p:nvSpPr>
          <p:cNvPr id="33805" name="CasellaDiTesto 26"/>
          <p:cNvSpPr txBox="1">
            <a:spLocks noChangeArrowheads="1"/>
          </p:cNvSpPr>
          <p:nvPr/>
        </p:nvSpPr>
        <p:spPr bwMode="auto">
          <a:xfrm>
            <a:off x="4151313" y="6443663"/>
            <a:ext cx="635000" cy="368300"/>
          </a:xfrm>
          <a:prstGeom prst="rect">
            <a:avLst/>
          </a:prstGeom>
          <a:noFill/>
          <a:ln w="9525">
            <a:noFill/>
            <a:miter lim="800000"/>
            <a:headEnd/>
            <a:tailEnd/>
          </a:ln>
        </p:spPr>
        <p:txBody>
          <a:bodyPr>
            <a:spAutoFit/>
          </a:bodyPr>
          <a:lstStyle/>
          <a:p>
            <a:pPr algn="ctr"/>
            <a:r>
              <a:rPr lang="it-IT" dirty="0" smtClean="0">
                <a:latin typeface="Calibri" pitchFamily="34" charset="0"/>
              </a:rPr>
              <a:t>12</a:t>
            </a:r>
            <a:endParaRPr lang="it-IT" dirty="0">
              <a:latin typeface="Calibri" pitchFamily="34" charset="0"/>
            </a:endParaRPr>
          </a:p>
        </p:txBody>
      </p:sp>
      <p:sp>
        <p:nvSpPr>
          <p:cNvPr id="33806" name="Rettangolo 2"/>
          <p:cNvSpPr>
            <a:spLocks noChangeArrowheads="1"/>
          </p:cNvSpPr>
          <p:nvPr/>
        </p:nvSpPr>
        <p:spPr bwMode="auto">
          <a:xfrm>
            <a:off x="2586038" y="687388"/>
            <a:ext cx="6557962" cy="277812"/>
          </a:xfrm>
          <a:prstGeom prst="rect">
            <a:avLst/>
          </a:prstGeom>
          <a:noFill/>
          <a:ln w="9525">
            <a:noFill/>
            <a:miter lim="800000"/>
            <a:headEnd/>
            <a:tailEnd/>
          </a:ln>
        </p:spPr>
        <p:txBody>
          <a:bodyPr>
            <a:spAutoFit/>
          </a:bodyPr>
          <a:lstStyle/>
          <a:p>
            <a:r>
              <a:rPr lang="it-IT" sz="1200">
                <a:latin typeface="Simoncini Garamond"/>
              </a:rPr>
              <a:t>.</a:t>
            </a:r>
          </a:p>
        </p:txBody>
      </p:sp>
      <p:sp>
        <p:nvSpPr>
          <p:cNvPr id="33807" name="CasellaDiTesto 9"/>
          <p:cNvSpPr txBox="1">
            <a:spLocks noChangeArrowheads="1"/>
          </p:cNvSpPr>
          <p:nvPr/>
        </p:nvSpPr>
        <p:spPr bwMode="auto">
          <a:xfrm>
            <a:off x="2586038" y="3852863"/>
            <a:ext cx="6557962" cy="647700"/>
          </a:xfrm>
          <a:prstGeom prst="rect">
            <a:avLst/>
          </a:prstGeom>
          <a:noFill/>
          <a:ln w="9525">
            <a:noFill/>
            <a:miter lim="800000"/>
            <a:headEnd/>
            <a:tailEnd/>
          </a:ln>
        </p:spPr>
        <p:txBody>
          <a:bodyPr>
            <a:spAutoFit/>
          </a:bodyPr>
          <a:lstStyle/>
          <a:p>
            <a:endParaRPr lang="it-IT" sz="1200">
              <a:latin typeface="Simoncini Garamond"/>
            </a:endParaRPr>
          </a:p>
          <a:p>
            <a:endParaRPr lang="it-IT" sz="1200">
              <a:latin typeface="Simoncini Garamond"/>
            </a:endParaRPr>
          </a:p>
          <a:p>
            <a:r>
              <a:rPr lang="it-IT" sz="1200">
                <a:latin typeface="Simoncini Garamond"/>
              </a:rPr>
              <a:t>, </a:t>
            </a:r>
            <a:endParaRPr lang="it-IT">
              <a:latin typeface="Calibri" pitchFamily="34" charset="0"/>
            </a:endParaRPr>
          </a:p>
        </p:txBody>
      </p:sp>
      <p:sp>
        <p:nvSpPr>
          <p:cNvPr id="33808" name="CasellaDiTesto 1"/>
          <p:cNvSpPr txBox="1">
            <a:spLocks noChangeArrowheads="1"/>
          </p:cNvSpPr>
          <p:nvPr/>
        </p:nvSpPr>
        <p:spPr bwMode="auto">
          <a:xfrm>
            <a:off x="2586038" y="3213100"/>
            <a:ext cx="6557962" cy="2830513"/>
          </a:xfrm>
          <a:prstGeom prst="rect">
            <a:avLst/>
          </a:prstGeom>
          <a:noFill/>
          <a:ln w="9525">
            <a:noFill/>
            <a:miter lim="800000"/>
            <a:headEnd/>
            <a:tailEnd/>
          </a:ln>
        </p:spPr>
        <p:txBody>
          <a:bodyPr>
            <a:spAutoFit/>
          </a:bodyPr>
          <a:lstStyle/>
          <a:p>
            <a:r>
              <a:rPr lang="it-IT" sz="1200" b="1">
                <a:latin typeface="Simoncini Garamond"/>
              </a:rPr>
              <a:t>Legg</a:t>
            </a:r>
            <a:r>
              <a:rPr lang="it-IT" sz="1200">
                <a:latin typeface="Simoncini Garamond"/>
              </a:rPr>
              <a:t>i in gruppo con i compagni questo testo </a:t>
            </a:r>
            <a:r>
              <a:rPr lang="it-IT" sz="1200" b="1">
                <a:latin typeface="Simoncini Garamond"/>
                <a:hlinkClick r:id="rId3"/>
              </a:rPr>
              <a:t>sul disagio economico delle famiglie con almeno un componente straniero</a:t>
            </a:r>
            <a:r>
              <a:rPr lang="it-IT" sz="1200">
                <a:latin typeface="Simoncini Garamond"/>
                <a:hlinkClick r:id="rId3"/>
              </a:rPr>
              <a:t>.</a:t>
            </a:r>
            <a:r>
              <a:rPr lang="it-IT" sz="1200">
                <a:latin typeface="Simoncini Garamond"/>
              </a:rPr>
              <a:t>  Assegnate a ogni componente del gruppo un tema fra i seguenti 4: </a:t>
            </a:r>
          </a:p>
          <a:p>
            <a:r>
              <a:rPr lang="it-IT" sz="1200">
                <a:latin typeface="Simoncini Garamond"/>
              </a:rPr>
              <a:t>1. le condizioni abitative delle famiglie straniere; 2. la percezione dei problemi di degrado ambientale da parte degli stranieri; 3. le deprivazioni delle famiglie straniere; 4. gli aiuti economici alle famiglie straniere.</a:t>
            </a:r>
          </a:p>
          <a:p>
            <a:r>
              <a:rPr lang="it-IT" sz="1200" b="1">
                <a:latin typeface="Simoncini Garamond"/>
              </a:rPr>
              <a:t>Utilizza i grafici</a:t>
            </a:r>
            <a:r>
              <a:rPr lang="it-IT" sz="1200">
                <a:latin typeface="Simoncini Garamond"/>
              </a:rPr>
              <a:t> e le statistiche per una maggiore comprensione. Dopo averli discussi,  rispondi con i compagni alle seguenti domande:</a:t>
            </a:r>
          </a:p>
          <a:p>
            <a:pPr>
              <a:buFont typeface="Arial" pitchFamily="34" charset="0"/>
              <a:buChar char="•"/>
            </a:pPr>
            <a:r>
              <a:rPr lang="it-IT" sz="1200">
                <a:latin typeface="Simoncini Garamond"/>
              </a:rPr>
              <a:t> In quali ambiti si avvertono i maggiori disagi per le famiglie con stranieri?</a:t>
            </a:r>
          </a:p>
          <a:p>
            <a:pPr>
              <a:buFont typeface="Arial" pitchFamily="34" charset="0"/>
              <a:buChar char="•"/>
            </a:pPr>
            <a:r>
              <a:rPr lang="it-IT" sz="1200">
                <a:latin typeface="Simoncini Garamond"/>
              </a:rPr>
              <a:t> Quale spiegazione viene offerta del fatto che queste famiglie lamentano con minore frequenza problemi nella zona in cui vivono?</a:t>
            </a:r>
          </a:p>
          <a:p>
            <a:pPr>
              <a:buFont typeface="Arial" pitchFamily="34" charset="0"/>
              <a:buChar char="•"/>
            </a:pPr>
            <a:r>
              <a:rPr lang="it-IT" sz="1200">
                <a:latin typeface="Simoncini Garamond"/>
              </a:rPr>
              <a:t> Per quale ragione le famiglie con stranieri ricevono, rispetto a quelle italiane, più aiuti economici dall’esterno?</a:t>
            </a:r>
          </a:p>
          <a:p>
            <a:pPr>
              <a:buFont typeface="Arial" pitchFamily="34" charset="0"/>
              <a:buChar char="•"/>
            </a:pPr>
            <a:r>
              <a:rPr lang="it-IT" sz="1200">
                <a:latin typeface="Simoncini Garamond"/>
              </a:rPr>
              <a:t> La situazione di disagio delle famiglie con stranieri è omogenea in tutto il territorio nazionale o varia zona per zona? Sai indicarne la ragione?</a:t>
            </a:r>
          </a:p>
        </p:txBody>
      </p:sp>
      <p:pic>
        <p:nvPicPr>
          <p:cNvPr id="33809" name="Immagine 3"/>
          <p:cNvPicPr>
            <a:picLocks noChangeAspect="1"/>
          </p:cNvPicPr>
          <p:nvPr/>
        </p:nvPicPr>
        <p:blipFill>
          <a:blip r:embed="rId4"/>
          <a:srcRect/>
          <a:stretch>
            <a:fillRect/>
          </a:stretch>
        </p:blipFill>
        <p:spPr bwMode="auto">
          <a:xfrm>
            <a:off x="4151313" y="965200"/>
            <a:ext cx="3225800" cy="1809750"/>
          </a:xfrm>
          <a:prstGeom prst="rect">
            <a:avLst/>
          </a:prstGeom>
          <a:noFill/>
          <a:ln w="9525">
            <a:noFill/>
            <a:miter lim="800000"/>
            <a:headEnd/>
            <a:tailEnd/>
          </a:ln>
        </p:spPr>
      </p:pic>
      <p:pic>
        <p:nvPicPr>
          <p:cNvPr id="33810" name="Picture 20" descr="discussion%20forums"/>
          <p:cNvPicPr>
            <a:picLocks noChangeAspect="1" noChangeArrowheads="1"/>
          </p:cNvPicPr>
          <p:nvPr/>
        </p:nvPicPr>
        <p:blipFill>
          <a:blip r:embed="rId5"/>
          <a:srcRect/>
          <a:stretch>
            <a:fillRect/>
          </a:stretch>
        </p:blipFill>
        <p:spPr bwMode="auto">
          <a:xfrm>
            <a:off x="1563688" y="5294313"/>
            <a:ext cx="838200"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nettore 27"/>
          <p:cNvSpPr/>
          <p:nvPr/>
        </p:nvSpPr>
        <p:spPr>
          <a:xfrm>
            <a:off x="4260850" y="6437313"/>
            <a:ext cx="420688" cy="420687"/>
          </a:xfrm>
          <a:prstGeom prst="flowChartConnector">
            <a:avLst/>
          </a:prstGeom>
          <a:solidFill>
            <a:srgbClr val="96C661">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3" name="Unisci 22"/>
          <p:cNvSpPr/>
          <p:nvPr/>
        </p:nvSpPr>
        <p:spPr>
          <a:xfrm>
            <a:off x="4322763" y="6300788"/>
            <a:ext cx="287337" cy="107950"/>
          </a:xfrm>
          <a:prstGeom prst="flowChartMerge">
            <a:avLst/>
          </a:prstGeom>
          <a:solidFill>
            <a:srgbClr val="005E55"/>
          </a:solidFill>
          <a:ln>
            <a:noFill/>
          </a:ln>
          <a:effectLst/>
        </p:spPr>
        <p:style>
          <a:lnRef idx="1">
            <a:schemeClr val="accent1"/>
          </a:lnRef>
          <a:fillRef idx="3">
            <a:schemeClr val="accent1"/>
          </a:fillRef>
          <a:effectRef idx="2">
            <a:schemeClr val="accent1"/>
          </a:effectRef>
          <a:fontRef idx="minor">
            <a:schemeClr val="lt1"/>
          </a:fontRef>
        </p:style>
      </p:sp>
      <p:sp>
        <p:nvSpPr>
          <p:cNvPr id="34820" name="CasellaDiTesto 23"/>
          <p:cNvSpPr txBox="1">
            <a:spLocks noChangeArrowheads="1"/>
          </p:cNvSpPr>
          <p:nvPr/>
        </p:nvSpPr>
        <p:spPr bwMode="auto">
          <a:xfrm>
            <a:off x="0" y="976313"/>
            <a:ext cx="2519363" cy="5324475"/>
          </a:xfrm>
          <a:prstGeom prst="rect">
            <a:avLst/>
          </a:prstGeom>
          <a:solidFill>
            <a:srgbClr val="4B5B5C">
              <a:alpha val="20000"/>
            </a:srgbClr>
          </a:solidFill>
          <a:ln w="9525">
            <a:noFill/>
            <a:miter lim="800000"/>
            <a:headEnd/>
            <a:tailEnd/>
          </a:ln>
        </p:spPr>
        <p:txBody>
          <a:bodyPr>
            <a:spAutoFit/>
          </a:bodyPr>
          <a:lstStyle/>
          <a:p>
            <a:endParaRPr lang="it-IT">
              <a:latin typeface="Calibri" pitchFamily="34" charset="0"/>
            </a:endParaRPr>
          </a:p>
        </p:txBody>
      </p:sp>
      <p:sp>
        <p:nvSpPr>
          <p:cNvPr id="34821" name="Line 2"/>
          <p:cNvSpPr>
            <a:spLocks noChangeShapeType="1"/>
          </p:cNvSpPr>
          <p:nvPr/>
        </p:nvSpPr>
        <p:spPr bwMode="auto">
          <a:xfrm flipV="1">
            <a:off x="2519363" y="525463"/>
            <a:ext cx="0" cy="5748337"/>
          </a:xfrm>
          <a:prstGeom prst="line">
            <a:avLst/>
          </a:prstGeom>
          <a:noFill/>
          <a:ln w="19050">
            <a:solidFill>
              <a:srgbClr val="005E55"/>
            </a:solidFill>
            <a:round/>
            <a:headEnd/>
            <a:tailEnd/>
          </a:ln>
        </p:spPr>
        <p:txBody>
          <a:bodyPr lIns="0" tIns="0" rIns="0" bIns="0"/>
          <a:lstStyle/>
          <a:p>
            <a:endParaRPr lang="it-IT"/>
          </a:p>
        </p:txBody>
      </p:sp>
      <p:sp>
        <p:nvSpPr>
          <p:cNvPr id="7" name="Rettangolo 6"/>
          <p:cNvSpPr/>
          <p:nvPr/>
        </p:nvSpPr>
        <p:spPr>
          <a:xfrm>
            <a:off x="0" y="0"/>
            <a:ext cx="9144000" cy="720725"/>
          </a:xfrm>
          <a:prstGeom prst="rect">
            <a:avLst/>
          </a:prstGeom>
          <a:solidFill>
            <a:srgbClr val="96C66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8" name="Rettangolo 7"/>
          <p:cNvSpPr/>
          <p:nvPr/>
        </p:nvSpPr>
        <p:spPr>
          <a:xfrm>
            <a:off x="0" y="0"/>
            <a:ext cx="2519363" cy="720725"/>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34824" name="Titolo 1"/>
          <p:cNvSpPr>
            <a:spLocks noGrp="1"/>
          </p:cNvSpPr>
          <p:nvPr>
            <p:ph type="ctrTitle"/>
          </p:nvPr>
        </p:nvSpPr>
        <p:spPr>
          <a:xfrm>
            <a:off x="2519363" y="0"/>
            <a:ext cx="6624637" cy="665163"/>
          </a:xfrm>
        </p:spPr>
        <p:txBody>
          <a:bodyPr/>
          <a:lstStyle/>
          <a:p>
            <a:pPr algn="l" eaLnBrk="1" hangingPunct="1"/>
            <a:r>
              <a:rPr lang="it-IT" sz="2400" b="1" smtClean="0">
                <a:latin typeface="Simoncini Garamond"/>
                <a:ea typeface="MetaPlusBlack"/>
                <a:cs typeface="MetaPlusBlack"/>
              </a:rPr>
              <a:t>La nuova emigrazione italiana.</a:t>
            </a:r>
          </a:p>
        </p:txBody>
      </p:sp>
      <p:sp>
        <p:nvSpPr>
          <p:cNvPr id="34825" name="Line 2"/>
          <p:cNvSpPr>
            <a:spLocks noChangeShapeType="1"/>
          </p:cNvSpPr>
          <p:nvPr/>
        </p:nvSpPr>
        <p:spPr bwMode="auto">
          <a:xfrm>
            <a:off x="0" y="6300788"/>
            <a:ext cx="9144000" cy="0"/>
          </a:xfrm>
          <a:prstGeom prst="line">
            <a:avLst/>
          </a:prstGeom>
          <a:noFill/>
          <a:ln w="19050">
            <a:solidFill>
              <a:srgbClr val="006C58"/>
            </a:solidFill>
            <a:round/>
            <a:headEnd/>
            <a:tailEnd/>
          </a:ln>
        </p:spPr>
        <p:txBody>
          <a:bodyPr lIns="0" tIns="0" rIns="0" bIns="0"/>
          <a:lstStyle/>
          <a:p>
            <a:endParaRPr lang="it-IT"/>
          </a:p>
        </p:txBody>
      </p:sp>
      <p:sp>
        <p:nvSpPr>
          <p:cNvPr id="34826" name="Segnaposto testo 3"/>
          <p:cNvSpPr txBox="1">
            <a:spLocks/>
          </p:cNvSpPr>
          <p:nvPr/>
        </p:nvSpPr>
        <p:spPr bwMode="auto">
          <a:xfrm>
            <a:off x="0" y="1458913"/>
            <a:ext cx="2519363" cy="4789487"/>
          </a:xfrm>
          <a:prstGeom prst="rect">
            <a:avLst/>
          </a:prstGeom>
          <a:noFill/>
          <a:ln w="9525">
            <a:noFill/>
            <a:miter lim="800000"/>
            <a:headEnd/>
            <a:tailEnd/>
          </a:ln>
        </p:spPr>
        <p:txBody>
          <a:bodyPr/>
          <a:lstStyle/>
          <a:p>
            <a:pPr defTabSz="914400" eaLnBrk="0" hangingPunct="0">
              <a:spcBef>
                <a:spcPct val="20000"/>
              </a:spcBef>
              <a:spcAft>
                <a:spcPts val="1000"/>
              </a:spcAft>
              <a:buClr>
                <a:schemeClr val="accent1"/>
              </a:buClr>
              <a:buSzPct val="85000"/>
            </a:pPr>
            <a:r>
              <a:rPr lang="it-IT" sz="1600">
                <a:latin typeface="Simoncini Garamond"/>
                <a:ea typeface="MS PGothic" pitchFamily="34" charset="-128"/>
                <a:cs typeface="Simoncini Garamond"/>
              </a:rPr>
              <a:t>Competenze 1-5</a:t>
            </a:r>
          </a:p>
          <a:p>
            <a:pPr defTabSz="914400" eaLnBrk="0" hangingPunct="0">
              <a:spcBef>
                <a:spcPct val="20000"/>
              </a:spcBef>
              <a:spcAft>
                <a:spcPts val="1000"/>
              </a:spcAft>
              <a:buClr>
                <a:schemeClr val="accent1"/>
              </a:buClr>
              <a:buSzPct val="85000"/>
            </a:pPr>
            <a:r>
              <a:rPr lang="it-IT" sz="1600" b="1">
                <a:latin typeface="Simoncini Garamond"/>
                <a:ea typeface="MS PGothic" pitchFamily="34" charset="-128"/>
                <a:cs typeface="Simoncini Garamond"/>
              </a:rPr>
              <a:t>Obiettivi:</a:t>
            </a:r>
          </a:p>
          <a:p>
            <a:pPr defTabSz="914400"/>
            <a:endParaRPr lang="it-IT" sz="1600" b="1">
              <a:latin typeface="Simoncini Garamond"/>
              <a:ea typeface="MS PGothic" pitchFamily="34" charset="-128"/>
              <a:cs typeface="Simoncini Garamond"/>
            </a:endParaRPr>
          </a:p>
          <a:p>
            <a:pPr defTabSz="914400">
              <a:buFontTx/>
              <a:buChar char="-"/>
            </a:pPr>
            <a:r>
              <a:rPr lang="it-IT" sz="1600">
                <a:latin typeface="Simoncini Garamond"/>
                <a:ea typeface="MS PGothic" pitchFamily="34" charset="-128"/>
                <a:cs typeface="Simoncini Garamond"/>
              </a:rPr>
              <a:t>utilizzare dati statistici per capire il presente</a:t>
            </a:r>
          </a:p>
          <a:p>
            <a:pPr defTabSz="914400">
              <a:buFontTx/>
              <a:buChar char="-"/>
            </a:pPr>
            <a:r>
              <a:rPr lang="it-IT" sz="1600">
                <a:latin typeface="Simoncini Garamond"/>
                <a:ea typeface="MS PGothic" pitchFamily="34" charset="-128"/>
                <a:cs typeface="Simoncini Garamond"/>
              </a:rPr>
              <a:t>transcodificare   informazioni</a:t>
            </a:r>
          </a:p>
          <a:p>
            <a:pPr defTabSz="914400">
              <a:buFontTx/>
              <a:buChar char="-"/>
            </a:pPr>
            <a:r>
              <a:rPr lang="it-IT" sz="1600">
                <a:latin typeface="Simoncini Garamond"/>
                <a:ea typeface="MS PGothic" pitchFamily="34" charset="-128"/>
                <a:cs typeface="Simoncini Garamond"/>
              </a:rPr>
              <a:t>selezionare informazioni pertinenti a un tema</a:t>
            </a:r>
          </a:p>
          <a:p>
            <a:pPr defTabSz="914400">
              <a:buFontTx/>
              <a:buChar char="-"/>
            </a:pPr>
            <a:r>
              <a:rPr lang="it-IT" sz="1600">
                <a:latin typeface="Simoncini Garamond"/>
                <a:ea typeface="MS PGothic" pitchFamily="34" charset="-128"/>
                <a:cs typeface="Simoncini Garamond"/>
              </a:rPr>
              <a:t>rappresentare flussi di informazioni in una carta muta</a:t>
            </a:r>
          </a:p>
          <a:p>
            <a:pPr defTabSz="914400" eaLnBrk="0" hangingPunct="0">
              <a:spcBef>
                <a:spcPct val="20000"/>
              </a:spcBef>
              <a:spcAft>
                <a:spcPts val="1000"/>
              </a:spcAft>
              <a:buClr>
                <a:schemeClr val="accent1"/>
              </a:buClr>
              <a:buSzPct val="85000"/>
            </a:pPr>
            <a:endParaRPr lang="it-IT" sz="1600" b="1">
              <a:latin typeface="Simoncini Garamond"/>
              <a:ea typeface="MS PGothic" pitchFamily="34" charset="-128"/>
              <a:cs typeface="Simoncini Garamond"/>
            </a:endParaRPr>
          </a:p>
        </p:txBody>
      </p:sp>
      <p:sp>
        <p:nvSpPr>
          <p:cNvPr id="34827" name="CasellaDiTesto 19"/>
          <p:cNvSpPr txBox="1">
            <a:spLocks noChangeArrowheads="1"/>
          </p:cNvSpPr>
          <p:nvPr/>
        </p:nvSpPr>
        <p:spPr bwMode="auto">
          <a:xfrm>
            <a:off x="0" y="720725"/>
            <a:ext cx="2519363" cy="738188"/>
          </a:xfrm>
          <a:prstGeom prst="rect">
            <a:avLst/>
          </a:prstGeom>
          <a:solidFill>
            <a:srgbClr val="005E55"/>
          </a:solidFill>
          <a:ln w="9525">
            <a:noFill/>
            <a:miter lim="800000"/>
            <a:headEnd/>
            <a:tailEnd/>
          </a:ln>
        </p:spPr>
        <p:txBody>
          <a:bodyPr>
            <a:spAutoFit/>
          </a:bodyPr>
          <a:lstStyle/>
          <a:p>
            <a:r>
              <a:rPr lang="it-IT" sz="1400">
                <a:solidFill>
                  <a:schemeClr val="bg1"/>
                </a:solidFill>
                <a:latin typeface="Simoncini Garamond"/>
              </a:rPr>
              <a:t>Dati, ragioni e direzioni sull’emigrazione italiana di oggi</a:t>
            </a:r>
          </a:p>
        </p:txBody>
      </p:sp>
      <p:sp>
        <p:nvSpPr>
          <p:cNvPr id="34828" name="CasellaDiTesto 17"/>
          <p:cNvSpPr txBox="1">
            <a:spLocks noChangeArrowheads="1"/>
          </p:cNvSpPr>
          <p:nvPr/>
        </p:nvSpPr>
        <p:spPr bwMode="auto">
          <a:xfrm>
            <a:off x="1079500" y="0"/>
            <a:ext cx="1439863" cy="554038"/>
          </a:xfrm>
          <a:prstGeom prst="rect">
            <a:avLst/>
          </a:prstGeom>
          <a:noFill/>
          <a:ln w="9525">
            <a:noFill/>
            <a:miter lim="800000"/>
            <a:headEnd/>
            <a:tailEnd/>
          </a:ln>
        </p:spPr>
        <p:txBody>
          <a:bodyPr>
            <a:spAutoFit/>
          </a:bodyPr>
          <a:lstStyle/>
          <a:p>
            <a:pPr algn="ctr"/>
            <a:r>
              <a:rPr lang="it-IT" sz="1500" i="1">
                <a:latin typeface="Simoncini Garamond"/>
                <a:ea typeface="Simoncini Garamond"/>
                <a:cs typeface="Simoncini Garamond"/>
              </a:rPr>
              <a:t>Uda </a:t>
            </a:r>
            <a:r>
              <a:rPr lang="it-IT" sz="3000" i="1">
                <a:latin typeface="Simoncini Garamond"/>
                <a:ea typeface="Simoncini Garamond"/>
                <a:cs typeface="Simoncini Garamond"/>
              </a:rPr>
              <a:t>5</a:t>
            </a:r>
          </a:p>
        </p:txBody>
      </p:sp>
      <p:sp>
        <p:nvSpPr>
          <p:cNvPr id="34829" name="CasellaDiTesto 26"/>
          <p:cNvSpPr txBox="1">
            <a:spLocks noChangeArrowheads="1"/>
          </p:cNvSpPr>
          <p:nvPr/>
        </p:nvSpPr>
        <p:spPr bwMode="auto">
          <a:xfrm>
            <a:off x="4151313" y="6443663"/>
            <a:ext cx="635000" cy="368300"/>
          </a:xfrm>
          <a:prstGeom prst="rect">
            <a:avLst/>
          </a:prstGeom>
          <a:noFill/>
          <a:ln w="9525">
            <a:noFill/>
            <a:miter lim="800000"/>
            <a:headEnd/>
            <a:tailEnd/>
          </a:ln>
        </p:spPr>
        <p:txBody>
          <a:bodyPr>
            <a:spAutoFit/>
          </a:bodyPr>
          <a:lstStyle/>
          <a:p>
            <a:pPr algn="ctr"/>
            <a:r>
              <a:rPr lang="it-IT" dirty="0" smtClean="0">
                <a:latin typeface="Calibri" pitchFamily="34" charset="0"/>
              </a:rPr>
              <a:t>13</a:t>
            </a:r>
            <a:endParaRPr lang="it-IT" dirty="0">
              <a:latin typeface="Calibri" pitchFamily="34" charset="0"/>
            </a:endParaRPr>
          </a:p>
        </p:txBody>
      </p:sp>
      <p:sp>
        <p:nvSpPr>
          <p:cNvPr id="34830" name="Rettangolo 2"/>
          <p:cNvSpPr>
            <a:spLocks noChangeArrowheads="1"/>
          </p:cNvSpPr>
          <p:nvPr/>
        </p:nvSpPr>
        <p:spPr bwMode="auto">
          <a:xfrm>
            <a:off x="2586038" y="687388"/>
            <a:ext cx="6557962" cy="277812"/>
          </a:xfrm>
          <a:prstGeom prst="rect">
            <a:avLst/>
          </a:prstGeom>
          <a:noFill/>
          <a:ln w="9525">
            <a:noFill/>
            <a:miter lim="800000"/>
            <a:headEnd/>
            <a:tailEnd/>
          </a:ln>
        </p:spPr>
        <p:txBody>
          <a:bodyPr>
            <a:spAutoFit/>
          </a:bodyPr>
          <a:lstStyle/>
          <a:p>
            <a:r>
              <a:rPr lang="it-IT" sz="1200">
                <a:latin typeface="Simoncini Garamond"/>
              </a:rPr>
              <a:t>.</a:t>
            </a:r>
          </a:p>
        </p:txBody>
      </p:sp>
      <p:sp>
        <p:nvSpPr>
          <p:cNvPr id="34831" name="CasellaDiTesto 8"/>
          <p:cNvSpPr txBox="1">
            <a:spLocks noChangeArrowheads="1"/>
          </p:cNvSpPr>
          <p:nvPr/>
        </p:nvSpPr>
        <p:spPr bwMode="auto">
          <a:xfrm>
            <a:off x="2519363" y="687388"/>
            <a:ext cx="6772275" cy="461962"/>
          </a:xfrm>
          <a:prstGeom prst="rect">
            <a:avLst/>
          </a:prstGeom>
          <a:noFill/>
          <a:ln w="9525">
            <a:noFill/>
            <a:miter lim="800000"/>
            <a:headEnd/>
            <a:tailEnd/>
          </a:ln>
        </p:spPr>
        <p:txBody>
          <a:bodyPr>
            <a:spAutoFit/>
          </a:bodyPr>
          <a:lstStyle/>
          <a:p>
            <a:r>
              <a:rPr lang="it-IT" sz="1200">
                <a:latin typeface="Simoncini Garamond"/>
              </a:rPr>
              <a:t>Secondo i</a:t>
            </a:r>
            <a:r>
              <a:rPr lang="it-IT" sz="1200" b="1">
                <a:latin typeface="Simoncini Garamond"/>
              </a:rPr>
              <a:t> dati</a:t>
            </a:r>
            <a:r>
              <a:rPr lang="it-IT" sz="1200" b="1">
                <a:latin typeface="Simoncini Garamond"/>
                <a:hlinkClick r:id="rId3"/>
              </a:rPr>
              <a:t> ISTAT l’ espatrio degli italian</a:t>
            </a:r>
            <a:r>
              <a:rPr lang="it-IT" sz="1200" b="1">
                <a:latin typeface="Simoncini Garamond"/>
              </a:rPr>
              <a:t>i </a:t>
            </a:r>
            <a:r>
              <a:rPr lang="it-IT" sz="1200">
                <a:latin typeface="Simoncini Garamond"/>
              </a:rPr>
              <a:t>negli ultimi anni è un fenomeno tendenzialmente in crescita.</a:t>
            </a:r>
          </a:p>
        </p:txBody>
      </p:sp>
      <p:sp>
        <p:nvSpPr>
          <p:cNvPr id="10" name="CasellaDiTesto 9"/>
          <p:cNvSpPr txBox="1"/>
          <p:nvPr/>
        </p:nvSpPr>
        <p:spPr>
          <a:xfrm>
            <a:off x="2552700" y="3636963"/>
            <a:ext cx="6505575" cy="2770187"/>
          </a:xfrm>
          <a:prstGeom prst="rect">
            <a:avLst/>
          </a:prstGeom>
          <a:noFill/>
        </p:spPr>
        <p:txBody>
          <a:bodyPr>
            <a:spAutoFit/>
          </a:bodyPr>
          <a:lstStyle/>
          <a:p>
            <a:pPr fontAlgn="auto">
              <a:spcBef>
                <a:spcPts val="0"/>
              </a:spcBef>
              <a:spcAft>
                <a:spcPts val="0"/>
              </a:spcAft>
              <a:defRPr/>
            </a:pPr>
            <a:endParaRPr lang="it-IT" sz="1200" dirty="0">
              <a:latin typeface="Simoncini Garamond"/>
            </a:endParaRPr>
          </a:p>
          <a:p>
            <a:pPr fontAlgn="auto">
              <a:spcBef>
                <a:spcPts val="0"/>
              </a:spcBef>
              <a:spcAft>
                <a:spcPts val="0"/>
              </a:spcAft>
              <a:defRPr/>
            </a:pPr>
            <a:endParaRPr lang="it-IT" sz="1200" dirty="0">
              <a:latin typeface="Simoncini Garamond"/>
            </a:endParaRPr>
          </a:p>
          <a:p>
            <a:pPr fontAlgn="auto">
              <a:spcBef>
                <a:spcPts val="0"/>
              </a:spcBef>
              <a:spcAft>
                <a:spcPts val="0"/>
              </a:spcAft>
              <a:defRPr/>
            </a:pPr>
            <a:r>
              <a:rPr lang="it-IT" sz="1200" b="1" dirty="0">
                <a:latin typeface="Simoncini Garamond"/>
              </a:rPr>
              <a:t>Leggi </a:t>
            </a:r>
            <a:r>
              <a:rPr lang="it-IT" sz="1200" dirty="0">
                <a:latin typeface="Simoncini Garamond"/>
              </a:rPr>
              <a:t>l’articolo «</a:t>
            </a:r>
            <a:r>
              <a:rPr lang="it-IT" sz="1200" b="1" dirty="0">
                <a:latin typeface="Simoncini Garamond"/>
                <a:hlinkClick r:id="rId4"/>
              </a:rPr>
              <a:t>Numeri e costi della nuova emigrazione italiana</a:t>
            </a:r>
            <a:r>
              <a:rPr lang="it-IT" sz="1200" dirty="0">
                <a:latin typeface="Simoncini Garamond"/>
              </a:rPr>
              <a:t>» a cura di Sergio Nava, giornalista e conduttore di “Giovani Talenti” su Radio 24 e </a:t>
            </a:r>
            <a:r>
              <a:rPr lang="it-IT" sz="1200" dirty="0">
                <a:latin typeface="Simoncini Garamond"/>
                <a:hlinkClick r:id="rId5"/>
              </a:rPr>
              <a:t> </a:t>
            </a:r>
            <a:r>
              <a:rPr lang="it-IT" sz="1200" b="1" dirty="0">
                <a:latin typeface="Simoncini Garamond"/>
                <a:hlinkClick r:id="rId5"/>
              </a:rPr>
              <a:t>l’identikit del nuovo emigrante italiano</a:t>
            </a:r>
            <a:r>
              <a:rPr lang="it-IT" sz="1200" b="1" dirty="0">
                <a:latin typeface="Simoncini Garamond"/>
              </a:rPr>
              <a:t> </a:t>
            </a:r>
            <a:r>
              <a:rPr lang="it-IT" sz="1200" dirty="0">
                <a:latin typeface="Simoncini Garamond"/>
              </a:rPr>
              <a:t>dal blog «</a:t>
            </a:r>
            <a:r>
              <a:rPr lang="it-IT" sz="1200" dirty="0" err="1">
                <a:latin typeface="Simoncini Garamond"/>
              </a:rPr>
              <a:t>Fugadeitalenti</a:t>
            </a:r>
            <a:r>
              <a:rPr lang="it-IT" sz="1200" dirty="0">
                <a:latin typeface="Simoncini Garamond"/>
              </a:rPr>
              <a:t>».</a:t>
            </a:r>
          </a:p>
          <a:p>
            <a:pPr fontAlgn="auto">
              <a:spcBef>
                <a:spcPts val="0"/>
              </a:spcBef>
              <a:spcAft>
                <a:spcPts val="0"/>
              </a:spcAft>
              <a:defRPr/>
            </a:pPr>
            <a:r>
              <a:rPr lang="it-IT" sz="1200" b="1" dirty="0">
                <a:latin typeface="Simoncini Garamond"/>
              </a:rPr>
              <a:t>Apr</a:t>
            </a:r>
            <a:r>
              <a:rPr lang="it-IT" sz="1200" dirty="0">
                <a:latin typeface="Simoncini Garamond"/>
              </a:rPr>
              <a:t>i </a:t>
            </a:r>
            <a:r>
              <a:rPr lang="it-IT" sz="1200" b="1" dirty="0">
                <a:latin typeface="Simoncini Garamond"/>
              </a:rPr>
              <a:t>la </a:t>
            </a:r>
            <a:r>
              <a:rPr lang="it-IT" sz="1200" b="1" dirty="0">
                <a:latin typeface="Simoncini Garamond"/>
                <a:hlinkClick r:id="rId6"/>
              </a:rPr>
              <a:t>carta muta del mondo </a:t>
            </a:r>
            <a:r>
              <a:rPr lang="it-IT" sz="1200" dirty="0">
                <a:latin typeface="Simoncini Garamond"/>
              </a:rPr>
              <a:t>e con la </a:t>
            </a:r>
            <a:r>
              <a:rPr lang="it-IT" sz="1200" b="1" dirty="0">
                <a:solidFill>
                  <a:srgbClr val="FF0000"/>
                </a:solidFill>
                <a:latin typeface="Simoncini Garamond"/>
              </a:rPr>
              <a:t>funzione penna rossa</a:t>
            </a:r>
            <a:r>
              <a:rPr lang="it-IT" sz="1200" dirty="0">
                <a:latin typeface="Simoncini Garamond"/>
              </a:rPr>
              <a:t> della </a:t>
            </a:r>
            <a:r>
              <a:rPr lang="it-IT" sz="1200" dirty="0" err="1">
                <a:latin typeface="Simoncini Garamond"/>
              </a:rPr>
              <a:t>Lim</a:t>
            </a:r>
            <a:r>
              <a:rPr lang="it-IT" sz="1200" dirty="0">
                <a:latin typeface="Simoncini Garamond"/>
              </a:rPr>
              <a:t>, </a:t>
            </a:r>
            <a:r>
              <a:rPr lang="it-IT" sz="1200" b="1" dirty="0">
                <a:latin typeface="Simoncini Garamond"/>
              </a:rPr>
              <a:t>traccia le direzioni </a:t>
            </a:r>
            <a:r>
              <a:rPr lang="it-IT" sz="1200" dirty="0">
                <a:latin typeface="Simoncini Garamond"/>
              </a:rPr>
              <a:t>dell’emigrazione dalle regioni del Centro Nord italiano  verso le mete di oggi. Con la </a:t>
            </a:r>
            <a:r>
              <a:rPr lang="it-IT" sz="1200" b="1" dirty="0">
                <a:solidFill>
                  <a:schemeClr val="tx2">
                    <a:lumMod val="75000"/>
                  </a:schemeClr>
                </a:solidFill>
                <a:latin typeface="Simoncini Garamond"/>
              </a:rPr>
              <a:t>funzione penna blu </a:t>
            </a:r>
            <a:r>
              <a:rPr lang="it-IT" sz="1200" dirty="0">
                <a:latin typeface="Simoncini Garamond"/>
              </a:rPr>
              <a:t>quelle dalle regioni del Centro Sud.</a:t>
            </a:r>
          </a:p>
          <a:p>
            <a:pPr fontAlgn="auto">
              <a:spcBef>
                <a:spcPts val="0"/>
              </a:spcBef>
              <a:spcAft>
                <a:spcPts val="0"/>
              </a:spcAft>
              <a:defRPr/>
            </a:pPr>
            <a:endParaRPr lang="it-IT" sz="1200" dirty="0">
              <a:latin typeface="Simoncini Garamond"/>
            </a:endParaRPr>
          </a:p>
          <a:p>
            <a:pPr fontAlgn="auto">
              <a:spcBef>
                <a:spcPts val="0"/>
              </a:spcBef>
              <a:spcAft>
                <a:spcPts val="0"/>
              </a:spcAft>
              <a:defRPr/>
            </a:pPr>
            <a:r>
              <a:rPr lang="it-IT" sz="1200" b="1" dirty="0">
                <a:latin typeface="Simoncini Garamond"/>
              </a:rPr>
              <a:t>Rispondi</a:t>
            </a:r>
            <a:r>
              <a:rPr lang="it-IT" sz="1200" dirty="0">
                <a:latin typeface="Simoncini Garamond"/>
              </a:rPr>
              <a:t> a queste domande:</a:t>
            </a:r>
          </a:p>
          <a:p>
            <a:pPr marL="171450" indent="-171450" fontAlgn="auto">
              <a:spcBef>
                <a:spcPts val="0"/>
              </a:spcBef>
              <a:spcAft>
                <a:spcPts val="0"/>
              </a:spcAft>
              <a:buFont typeface="Arial" pitchFamily="34" charset="0"/>
              <a:buChar char="•"/>
              <a:defRPr/>
            </a:pPr>
            <a:r>
              <a:rPr lang="it-IT" sz="1200" dirty="0">
                <a:latin typeface="Simoncini Garamond"/>
              </a:rPr>
              <a:t>Quali ragioni si ritiene siano alla base del fenomeno  ‘fuga di cervelli’?</a:t>
            </a:r>
          </a:p>
          <a:p>
            <a:pPr marL="171450" indent="-171450" fontAlgn="auto">
              <a:spcBef>
                <a:spcPts val="0"/>
              </a:spcBef>
              <a:spcAft>
                <a:spcPts val="0"/>
              </a:spcAft>
              <a:buFont typeface="Arial" pitchFamily="34" charset="0"/>
              <a:buChar char="•"/>
              <a:defRPr/>
            </a:pPr>
            <a:r>
              <a:rPr lang="it-IT" sz="1200" dirty="0">
                <a:latin typeface="Simoncini Garamond"/>
              </a:rPr>
              <a:t>C’è un rapporto tra l’emigrazione intellettuale dall’Italia e il livello di qualificazione degli immigrati in Italia oggi?</a:t>
            </a:r>
          </a:p>
          <a:p>
            <a:pPr fontAlgn="auto">
              <a:spcBef>
                <a:spcPts val="0"/>
              </a:spcBef>
              <a:spcAft>
                <a:spcPts val="0"/>
              </a:spcAft>
              <a:defRPr/>
            </a:pPr>
            <a:endParaRPr lang="it-IT" dirty="0">
              <a:latin typeface="+mn-lt"/>
            </a:endParaRPr>
          </a:p>
        </p:txBody>
      </p:sp>
      <p:pic>
        <p:nvPicPr>
          <p:cNvPr id="34833" name="Immagine 13"/>
          <p:cNvPicPr>
            <a:picLocks noChangeAspect="1"/>
          </p:cNvPicPr>
          <p:nvPr/>
        </p:nvPicPr>
        <p:blipFill>
          <a:blip r:embed="rId7"/>
          <a:srcRect/>
          <a:stretch>
            <a:fillRect/>
          </a:stretch>
        </p:blipFill>
        <p:spPr bwMode="auto">
          <a:xfrm>
            <a:off x="3644900" y="1246188"/>
            <a:ext cx="3781425" cy="2606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nettore 27"/>
          <p:cNvSpPr/>
          <p:nvPr/>
        </p:nvSpPr>
        <p:spPr>
          <a:xfrm>
            <a:off x="4260850" y="6437313"/>
            <a:ext cx="420688" cy="420687"/>
          </a:xfrm>
          <a:prstGeom prst="flowChartConnector">
            <a:avLst/>
          </a:prstGeom>
          <a:solidFill>
            <a:srgbClr val="96C661">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3" name="Unisci 22"/>
          <p:cNvSpPr/>
          <p:nvPr/>
        </p:nvSpPr>
        <p:spPr>
          <a:xfrm>
            <a:off x="4322763" y="6300788"/>
            <a:ext cx="287337" cy="107950"/>
          </a:xfrm>
          <a:prstGeom prst="flowChartMerge">
            <a:avLst/>
          </a:prstGeom>
          <a:solidFill>
            <a:srgbClr val="005E55"/>
          </a:solidFill>
          <a:ln>
            <a:noFill/>
          </a:ln>
          <a:effectLst/>
        </p:spPr>
        <p:style>
          <a:lnRef idx="1">
            <a:schemeClr val="accent1"/>
          </a:lnRef>
          <a:fillRef idx="3">
            <a:schemeClr val="accent1"/>
          </a:fillRef>
          <a:effectRef idx="2">
            <a:schemeClr val="accent1"/>
          </a:effectRef>
          <a:fontRef idx="minor">
            <a:schemeClr val="lt1"/>
          </a:fontRef>
        </p:style>
      </p:sp>
      <p:sp>
        <p:nvSpPr>
          <p:cNvPr id="35844" name="CasellaDiTesto 23"/>
          <p:cNvSpPr txBox="1">
            <a:spLocks noChangeArrowheads="1"/>
          </p:cNvSpPr>
          <p:nvPr/>
        </p:nvSpPr>
        <p:spPr bwMode="auto">
          <a:xfrm>
            <a:off x="0" y="976313"/>
            <a:ext cx="2519363" cy="5324475"/>
          </a:xfrm>
          <a:prstGeom prst="rect">
            <a:avLst/>
          </a:prstGeom>
          <a:solidFill>
            <a:srgbClr val="4B5B5C">
              <a:alpha val="20000"/>
            </a:srgbClr>
          </a:solidFill>
          <a:ln w="9525">
            <a:noFill/>
            <a:miter lim="800000"/>
            <a:headEnd/>
            <a:tailEnd/>
          </a:ln>
        </p:spPr>
        <p:txBody>
          <a:bodyPr>
            <a:spAutoFit/>
          </a:bodyPr>
          <a:lstStyle/>
          <a:p>
            <a:endParaRPr lang="it-IT">
              <a:latin typeface="Calibri" pitchFamily="34" charset="0"/>
            </a:endParaRPr>
          </a:p>
        </p:txBody>
      </p:sp>
      <p:sp>
        <p:nvSpPr>
          <p:cNvPr id="35845" name="Line 2"/>
          <p:cNvSpPr>
            <a:spLocks noChangeShapeType="1"/>
          </p:cNvSpPr>
          <p:nvPr/>
        </p:nvSpPr>
        <p:spPr bwMode="auto">
          <a:xfrm flipV="1">
            <a:off x="2519363" y="538163"/>
            <a:ext cx="0" cy="5748337"/>
          </a:xfrm>
          <a:prstGeom prst="line">
            <a:avLst/>
          </a:prstGeom>
          <a:noFill/>
          <a:ln w="19050">
            <a:solidFill>
              <a:srgbClr val="005E55"/>
            </a:solidFill>
            <a:round/>
            <a:headEnd/>
            <a:tailEnd/>
          </a:ln>
        </p:spPr>
        <p:txBody>
          <a:bodyPr lIns="0" tIns="0" rIns="0" bIns="0"/>
          <a:lstStyle/>
          <a:p>
            <a:endParaRPr lang="it-IT"/>
          </a:p>
        </p:txBody>
      </p:sp>
      <p:sp>
        <p:nvSpPr>
          <p:cNvPr id="7" name="Rettangolo 6"/>
          <p:cNvSpPr/>
          <p:nvPr/>
        </p:nvSpPr>
        <p:spPr>
          <a:xfrm>
            <a:off x="0" y="0"/>
            <a:ext cx="9144000" cy="720725"/>
          </a:xfrm>
          <a:prstGeom prst="rect">
            <a:avLst/>
          </a:prstGeom>
          <a:solidFill>
            <a:srgbClr val="96C66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8" name="Rettangolo 7"/>
          <p:cNvSpPr/>
          <p:nvPr/>
        </p:nvSpPr>
        <p:spPr>
          <a:xfrm>
            <a:off x="0" y="0"/>
            <a:ext cx="2519363" cy="720725"/>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35848" name="Titolo 1"/>
          <p:cNvSpPr>
            <a:spLocks noGrp="1"/>
          </p:cNvSpPr>
          <p:nvPr>
            <p:ph type="ctrTitle"/>
          </p:nvPr>
        </p:nvSpPr>
        <p:spPr>
          <a:xfrm>
            <a:off x="2519363" y="0"/>
            <a:ext cx="6624637" cy="665163"/>
          </a:xfrm>
        </p:spPr>
        <p:txBody>
          <a:bodyPr/>
          <a:lstStyle/>
          <a:p>
            <a:pPr algn="l" eaLnBrk="1" hangingPunct="1"/>
            <a:r>
              <a:rPr lang="it-IT" sz="2400" b="1" smtClean="0">
                <a:latin typeface="Simoncini Garamond"/>
                <a:ea typeface="MetaPlusBlack"/>
                <a:cs typeface="MetaPlusBlack"/>
              </a:rPr>
              <a:t>L’Italia del futuro</a:t>
            </a:r>
          </a:p>
        </p:txBody>
      </p:sp>
      <p:sp>
        <p:nvSpPr>
          <p:cNvPr id="35849" name="Line 2"/>
          <p:cNvSpPr>
            <a:spLocks noChangeShapeType="1"/>
          </p:cNvSpPr>
          <p:nvPr/>
        </p:nvSpPr>
        <p:spPr bwMode="auto">
          <a:xfrm>
            <a:off x="0" y="6300788"/>
            <a:ext cx="9144000" cy="0"/>
          </a:xfrm>
          <a:prstGeom prst="line">
            <a:avLst/>
          </a:prstGeom>
          <a:noFill/>
          <a:ln w="19050">
            <a:solidFill>
              <a:srgbClr val="006C58"/>
            </a:solidFill>
            <a:round/>
            <a:headEnd/>
            <a:tailEnd/>
          </a:ln>
        </p:spPr>
        <p:txBody>
          <a:bodyPr lIns="0" tIns="0" rIns="0" bIns="0"/>
          <a:lstStyle/>
          <a:p>
            <a:endParaRPr lang="it-IT"/>
          </a:p>
        </p:txBody>
      </p:sp>
      <p:sp>
        <p:nvSpPr>
          <p:cNvPr id="35850" name="Segnaposto testo 3"/>
          <p:cNvSpPr txBox="1">
            <a:spLocks/>
          </p:cNvSpPr>
          <p:nvPr/>
        </p:nvSpPr>
        <p:spPr bwMode="auto">
          <a:xfrm>
            <a:off x="0" y="1243013"/>
            <a:ext cx="2519363" cy="5005387"/>
          </a:xfrm>
          <a:prstGeom prst="rect">
            <a:avLst/>
          </a:prstGeom>
          <a:noFill/>
          <a:ln w="9525">
            <a:noFill/>
            <a:miter lim="800000"/>
            <a:headEnd/>
            <a:tailEnd/>
          </a:ln>
        </p:spPr>
        <p:txBody>
          <a:bodyPr/>
          <a:lstStyle/>
          <a:p>
            <a:pPr defTabSz="914400" eaLnBrk="0" hangingPunct="0">
              <a:spcBef>
                <a:spcPct val="20000"/>
              </a:spcBef>
              <a:spcAft>
                <a:spcPts val="1000"/>
              </a:spcAft>
              <a:buClr>
                <a:schemeClr val="accent1"/>
              </a:buClr>
              <a:buSzPct val="85000"/>
            </a:pPr>
            <a:r>
              <a:rPr lang="it-IT" sz="1600">
                <a:latin typeface="Simoncini Garamond"/>
                <a:ea typeface="MS PGothic" pitchFamily="34" charset="-128"/>
                <a:cs typeface="Simoncini Garamond"/>
              </a:rPr>
              <a:t>Competenze 4-7-8 </a:t>
            </a:r>
          </a:p>
          <a:p>
            <a:pPr defTabSz="914400"/>
            <a:r>
              <a:rPr lang="it-IT" sz="1600" b="1">
                <a:latin typeface="Simoncini Garamond"/>
                <a:ea typeface="MS PGothic" pitchFamily="34" charset="-128"/>
                <a:cs typeface="Simoncini Garamond"/>
              </a:rPr>
              <a:t>Obiettivi:</a:t>
            </a:r>
          </a:p>
          <a:p>
            <a:pPr defTabSz="914400"/>
            <a:endParaRPr lang="it-IT" sz="1600" b="1">
              <a:latin typeface="Simoncini Garamond"/>
              <a:ea typeface="MS PGothic" pitchFamily="34" charset="-128"/>
              <a:cs typeface="Simoncini Garamond"/>
            </a:endParaRPr>
          </a:p>
          <a:p>
            <a:pPr defTabSz="914400">
              <a:buFontTx/>
              <a:buChar char="-"/>
            </a:pPr>
            <a:r>
              <a:rPr lang="it-IT" sz="1600">
                <a:latin typeface="Simoncini Garamond"/>
                <a:ea typeface="MS PGothic" pitchFamily="34" charset="-128"/>
                <a:cs typeface="Simoncini Garamond"/>
              </a:rPr>
              <a:t> utilizzare dati statistici per capire il presente</a:t>
            </a:r>
          </a:p>
          <a:p>
            <a:pPr defTabSz="914400">
              <a:buFontTx/>
              <a:buChar char="-"/>
            </a:pPr>
            <a:r>
              <a:rPr lang="it-IT" sz="1600">
                <a:latin typeface="Simoncini Garamond"/>
                <a:ea typeface="MS PGothic" pitchFamily="34" charset="-128"/>
                <a:cs typeface="Simoncini Garamond"/>
              </a:rPr>
              <a:t> selezionare informazioni pertinenti a un tema</a:t>
            </a:r>
          </a:p>
          <a:p>
            <a:pPr defTabSz="914400"/>
            <a:r>
              <a:rPr lang="it-IT" sz="1600">
                <a:latin typeface="Simoncini Garamond"/>
                <a:ea typeface="MS PGothic" pitchFamily="34" charset="-128"/>
                <a:cs typeface="Simoncini Garamond"/>
              </a:rPr>
              <a:t>- scrivere semplici testi di tipo geostoriografico con particolare riferimento al carattere problematico di un tema relativo al presente</a:t>
            </a:r>
          </a:p>
        </p:txBody>
      </p:sp>
      <p:sp>
        <p:nvSpPr>
          <p:cNvPr id="35851" name="CasellaDiTesto 19"/>
          <p:cNvSpPr txBox="1">
            <a:spLocks noChangeArrowheads="1"/>
          </p:cNvSpPr>
          <p:nvPr/>
        </p:nvSpPr>
        <p:spPr bwMode="auto">
          <a:xfrm>
            <a:off x="0" y="720725"/>
            <a:ext cx="2519363" cy="522288"/>
          </a:xfrm>
          <a:prstGeom prst="rect">
            <a:avLst/>
          </a:prstGeom>
          <a:solidFill>
            <a:srgbClr val="005E55"/>
          </a:solidFill>
          <a:ln w="9525">
            <a:noFill/>
            <a:miter lim="800000"/>
            <a:headEnd/>
            <a:tailEnd/>
          </a:ln>
        </p:spPr>
        <p:txBody>
          <a:bodyPr>
            <a:spAutoFit/>
          </a:bodyPr>
          <a:lstStyle/>
          <a:p>
            <a:r>
              <a:rPr lang="it-IT" sz="1400">
                <a:solidFill>
                  <a:schemeClr val="bg1"/>
                </a:solidFill>
                <a:latin typeface="Simoncini Garamond"/>
              </a:rPr>
              <a:t>L’Italia e gli  italiani nel prossimo futuro.</a:t>
            </a:r>
          </a:p>
        </p:txBody>
      </p:sp>
      <p:sp>
        <p:nvSpPr>
          <p:cNvPr id="35852" name="CasellaDiTesto 17"/>
          <p:cNvSpPr txBox="1">
            <a:spLocks noChangeArrowheads="1"/>
          </p:cNvSpPr>
          <p:nvPr/>
        </p:nvSpPr>
        <p:spPr bwMode="auto">
          <a:xfrm>
            <a:off x="1079500" y="0"/>
            <a:ext cx="1439863" cy="554038"/>
          </a:xfrm>
          <a:prstGeom prst="rect">
            <a:avLst/>
          </a:prstGeom>
          <a:noFill/>
          <a:ln w="9525">
            <a:noFill/>
            <a:miter lim="800000"/>
            <a:headEnd/>
            <a:tailEnd/>
          </a:ln>
        </p:spPr>
        <p:txBody>
          <a:bodyPr>
            <a:spAutoFit/>
          </a:bodyPr>
          <a:lstStyle/>
          <a:p>
            <a:pPr algn="ctr"/>
            <a:r>
              <a:rPr lang="it-IT" sz="1500" i="1">
                <a:latin typeface="Simoncini Garamond"/>
                <a:ea typeface="Simoncini Garamond"/>
                <a:cs typeface="Simoncini Garamond"/>
              </a:rPr>
              <a:t>Uda </a:t>
            </a:r>
            <a:r>
              <a:rPr lang="it-IT" sz="3000" i="1">
                <a:latin typeface="Simoncini Garamond"/>
                <a:ea typeface="Simoncini Garamond"/>
                <a:cs typeface="Simoncini Garamond"/>
              </a:rPr>
              <a:t>5</a:t>
            </a:r>
          </a:p>
        </p:txBody>
      </p:sp>
      <p:sp>
        <p:nvSpPr>
          <p:cNvPr id="35853" name="CasellaDiTesto 26"/>
          <p:cNvSpPr txBox="1">
            <a:spLocks noChangeArrowheads="1"/>
          </p:cNvSpPr>
          <p:nvPr/>
        </p:nvSpPr>
        <p:spPr bwMode="auto">
          <a:xfrm>
            <a:off x="4151313" y="6443663"/>
            <a:ext cx="635000" cy="368300"/>
          </a:xfrm>
          <a:prstGeom prst="rect">
            <a:avLst/>
          </a:prstGeom>
          <a:noFill/>
          <a:ln w="9525">
            <a:noFill/>
            <a:miter lim="800000"/>
            <a:headEnd/>
            <a:tailEnd/>
          </a:ln>
        </p:spPr>
        <p:txBody>
          <a:bodyPr>
            <a:spAutoFit/>
          </a:bodyPr>
          <a:lstStyle/>
          <a:p>
            <a:pPr algn="ctr"/>
            <a:r>
              <a:rPr lang="it-IT" dirty="0" smtClean="0">
                <a:latin typeface="Calibri" pitchFamily="34" charset="0"/>
              </a:rPr>
              <a:t>14</a:t>
            </a:r>
            <a:endParaRPr lang="it-IT" dirty="0">
              <a:latin typeface="Calibri" pitchFamily="34" charset="0"/>
            </a:endParaRPr>
          </a:p>
        </p:txBody>
      </p:sp>
      <p:sp>
        <p:nvSpPr>
          <p:cNvPr id="35854" name="Rettangolo 2"/>
          <p:cNvSpPr>
            <a:spLocks noChangeArrowheads="1"/>
          </p:cNvSpPr>
          <p:nvPr/>
        </p:nvSpPr>
        <p:spPr bwMode="auto">
          <a:xfrm>
            <a:off x="2586038" y="687388"/>
            <a:ext cx="6557962" cy="639762"/>
          </a:xfrm>
          <a:prstGeom prst="rect">
            <a:avLst/>
          </a:prstGeom>
          <a:noFill/>
          <a:ln w="9525">
            <a:noFill/>
            <a:miter lim="800000"/>
            <a:headEnd/>
            <a:tailEnd/>
          </a:ln>
        </p:spPr>
        <p:txBody>
          <a:bodyPr>
            <a:spAutoFit/>
          </a:bodyPr>
          <a:lstStyle/>
          <a:p>
            <a:r>
              <a:rPr lang="it-IT" sz="1200" b="1">
                <a:latin typeface="Simoncini Garamond"/>
              </a:rPr>
              <a:t>Scrive </a:t>
            </a:r>
            <a:r>
              <a:rPr lang="it-IT" sz="1200" b="1">
                <a:latin typeface="Simoncini Garamond"/>
                <a:hlinkClick r:id="rId3"/>
              </a:rPr>
              <a:t>Marc Bloch</a:t>
            </a:r>
            <a:r>
              <a:rPr lang="it-IT" sz="1200" b="1">
                <a:latin typeface="Simoncini Garamond"/>
              </a:rPr>
              <a:t>, uno storico, a conclusione dell’«Apologia della storia» nel 1940:</a:t>
            </a:r>
            <a:endParaRPr lang="it-IT" sz="1200">
              <a:latin typeface="Simoncini Garamond"/>
            </a:endParaRPr>
          </a:p>
          <a:p>
            <a:r>
              <a:rPr lang="it-IT" sz="1200" b="1">
                <a:latin typeface="Simoncini Garamond"/>
              </a:rPr>
              <a:t>«</a:t>
            </a:r>
            <a:r>
              <a:rPr lang="it-IT" sz="1200">
                <a:latin typeface="Simoncini Garamond"/>
              </a:rPr>
              <a:t> Per dirla in una parola, le cause, in storia non più che altrove, non si postulano. Si cercano... »</a:t>
            </a:r>
          </a:p>
        </p:txBody>
      </p:sp>
      <p:sp>
        <p:nvSpPr>
          <p:cNvPr id="35855" name="CasellaDiTesto 9"/>
          <p:cNvSpPr txBox="1">
            <a:spLocks noChangeArrowheads="1"/>
          </p:cNvSpPr>
          <p:nvPr/>
        </p:nvSpPr>
        <p:spPr bwMode="auto">
          <a:xfrm>
            <a:off x="2519363" y="3636963"/>
            <a:ext cx="6624637" cy="2740025"/>
          </a:xfrm>
          <a:prstGeom prst="rect">
            <a:avLst/>
          </a:prstGeom>
          <a:noFill/>
          <a:ln w="9525">
            <a:noFill/>
            <a:miter lim="800000"/>
            <a:headEnd/>
            <a:tailEnd/>
          </a:ln>
        </p:spPr>
        <p:txBody>
          <a:bodyPr>
            <a:spAutoFit/>
          </a:bodyPr>
          <a:lstStyle/>
          <a:p>
            <a:r>
              <a:rPr lang="it-IT" sz="1200" dirty="0">
                <a:latin typeface="Simoncini Garamond"/>
              </a:rPr>
              <a:t>Leggi il </a:t>
            </a:r>
            <a:r>
              <a:rPr lang="it-IT" sz="1200" b="1" dirty="0">
                <a:latin typeface="Simoncini Garamond"/>
                <a:hlinkClick r:id="rId4"/>
              </a:rPr>
              <a:t>commento ai dati Istat 2009 sull’Istruzione in Italia </a:t>
            </a:r>
            <a:r>
              <a:rPr lang="it-IT" sz="1200" dirty="0">
                <a:latin typeface="Simoncini Garamond"/>
              </a:rPr>
              <a:t>a cura di </a:t>
            </a:r>
            <a:r>
              <a:rPr lang="it-IT" sz="1200" dirty="0" err="1">
                <a:latin typeface="Simoncini Garamond"/>
              </a:rPr>
              <a:t>di</a:t>
            </a:r>
            <a:r>
              <a:rPr lang="it-IT" sz="1200" dirty="0">
                <a:latin typeface="Simoncini Garamond"/>
              </a:rPr>
              <a:t> </a:t>
            </a:r>
            <a:r>
              <a:rPr lang="it-IT" sz="1200" dirty="0">
                <a:latin typeface="Simoncini Garamond"/>
                <a:hlinkClick r:id="rId5"/>
              </a:rPr>
              <a:t>Norberto </a:t>
            </a:r>
            <a:r>
              <a:rPr lang="it-IT" sz="1200" dirty="0" err="1">
                <a:latin typeface="Simoncini Garamond"/>
                <a:hlinkClick r:id="rId5"/>
              </a:rPr>
              <a:t>Bottani</a:t>
            </a:r>
            <a:r>
              <a:rPr lang="it-IT" sz="1200" dirty="0">
                <a:latin typeface="Simoncini Garamond"/>
                <a:hlinkClick r:id="rId5"/>
              </a:rPr>
              <a:t> </a:t>
            </a:r>
            <a:endParaRPr lang="it-IT" sz="1200" dirty="0">
              <a:latin typeface="Simoncini Garamond"/>
            </a:endParaRPr>
          </a:p>
          <a:p>
            <a:endParaRPr lang="it-IT" sz="1200" dirty="0">
              <a:latin typeface="Simoncini Garamond"/>
            </a:endParaRPr>
          </a:p>
          <a:p>
            <a:r>
              <a:rPr lang="it-IT" sz="1200" b="1" dirty="0">
                <a:latin typeface="Simoncini Garamond"/>
              </a:rPr>
              <a:t>Leggi </a:t>
            </a:r>
            <a:r>
              <a:rPr lang="it-IT" sz="1200" dirty="0">
                <a:latin typeface="Simoncini Garamond"/>
              </a:rPr>
              <a:t>l’articolo di Eugenio Bruno, giornalista  del quotidiano « Ilsole24ore»  a commento delle proiezioni Istat sulla </a:t>
            </a:r>
            <a:r>
              <a:rPr lang="it-IT" sz="1200" b="1" dirty="0">
                <a:latin typeface="Simoncini Garamond"/>
                <a:hlinkClick r:id="rId6"/>
              </a:rPr>
              <a:t>popolazione italiana nel 2065.</a:t>
            </a:r>
            <a:endParaRPr lang="it-IT" sz="1200" b="1" dirty="0">
              <a:latin typeface="Simoncini Garamond"/>
            </a:endParaRPr>
          </a:p>
          <a:p>
            <a:endParaRPr lang="it-IT" dirty="0">
              <a:latin typeface="Calibri" pitchFamily="34" charset="0"/>
            </a:endParaRPr>
          </a:p>
          <a:p>
            <a:r>
              <a:rPr lang="it-IT" sz="1200" dirty="0">
                <a:latin typeface="Simoncini Garamond"/>
              </a:rPr>
              <a:t>Ora, ripensando a ciò che hai appreso nel corso dell’Unità, rispondi a questa domanda:</a:t>
            </a:r>
          </a:p>
          <a:p>
            <a:r>
              <a:rPr lang="it-IT" sz="1200" dirty="0">
                <a:latin typeface="Simoncini Garamond"/>
              </a:rPr>
              <a:t>-  Quali potrebbero essere le condizioni del paese Italia nel quale vivrai nei prossimi anni?</a:t>
            </a:r>
          </a:p>
          <a:p>
            <a:endParaRPr lang="it-IT" sz="1200" b="1" dirty="0">
              <a:latin typeface="Simoncini Garamond"/>
            </a:endParaRPr>
          </a:p>
          <a:p>
            <a:r>
              <a:rPr lang="it-IT" sz="1200" b="1" dirty="0">
                <a:latin typeface="Simoncini Garamond"/>
              </a:rPr>
              <a:t>Scrivi un testo </a:t>
            </a:r>
            <a:r>
              <a:rPr lang="it-IT" sz="1200" dirty="0">
                <a:latin typeface="Simoncini Garamond"/>
              </a:rPr>
              <a:t>dove, usando i concetti che trovi sotto elencati, formuli un’ipotesi  circa la configurazione dell’Italia nei prossimi 40 anni:</a:t>
            </a:r>
          </a:p>
          <a:p>
            <a:r>
              <a:rPr lang="it-IT" sz="1200" b="1" dirty="0">
                <a:latin typeface="Simoncini Garamond"/>
              </a:rPr>
              <a:t>macronazione - densità demografica –  istruzione -  sviluppo economico</a:t>
            </a:r>
            <a:r>
              <a:rPr lang="it-IT" sz="1200" dirty="0">
                <a:latin typeface="Simoncini Garamond"/>
              </a:rPr>
              <a:t> </a:t>
            </a:r>
          </a:p>
          <a:p>
            <a:pPr>
              <a:buFontTx/>
              <a:buChar char="-"/>
            </a:pPr>
            <a:endParaRPr lang="it-IT" sz="1200" dirty="0">
              <a:latin typeface="Simoncini Garamond"/>
            </a:endParaRPr>
          </a:p>
          <a:p>
            <a:pPr>
              <a:buFontTx/>
              <a:buChar char="-"/>
            </a:pPr>
            <a:r>
              <a:rPr lang="it-IT" sz="1200" b="1" dirty="0">
                <a:latin typeface="Simoncini Garamond"/>
              </a:rPr>
              <a:t> Invia </a:t>
            </a:r>
            <a:r>
              <a:rPr lang="it-IT" sz="1200" dirty="0">
                <a:latin typeface="Simoncini Garamond"/>
              </a:rPr>
              <a:t>il tuo lavoro a: </a:t>
            </a:r>
            <a:r>
              <a:rPr lang="it-IT" sz="1200" dirty="0" err="1">
                <a:latin typeface="Simoncini Garamond"/>
              </a:rPr>
              <a:t>insegnante@</a:t>
            </a:r>
            <a:r>
              <a:rPr lang="it-IT" sz="1200" dirty="0">
                <a:latin typeface="Simoncini Garamond"/>
              </a:rPr>
              <a:t>...</a:t>
            </a:r>
          </a:p>
          <a:p>
            <a:endParaRPr lang="it-IT" sz="1200" dirty="0">
              <a:latin typeface="Simoncini Garamond"/>
            </a:endParaRPr>
          </a:p>
        </p:txBody>
      </p:sp>
      <p:pic>
        <p:nvPicPr>
          <p:cNvPr id="35856" name="Immagine 1"/>
          <p:cNvPicPr>
            <a:picLocks noChangeAspect="1"/>
          </p:cNvPicPr>
          <p:nvPr/>
        </p:nvPicPr>
        <p:blipFill>
          <a:blip r:embed="rId7"/>
          <a:srcRect/>
          <a:stretch>
            <a:fillRect/>
          </a:stretch>
        </p:blipFill>
        <p:spPr bwMode="auto">
          <a:xfrm>
            <a:off x="3290888" y="1387475"/>
            <a:ext cx="4686300" cy="1914525"/>
          </a:xfrm>
          <a:prstGeom prst="rect">
            <a:avLst/>
          </a:prstGeom>
          <a:noFill/>
          <a:ln w="9525">
            <a:noFill/>
            <a:miter lim="800000"/>
            <a:headEnd/>
            <a:tailEnd/>
          </a:ln>
        </p:spPr>
      </p:pic>
      <p:pic>
        <p:nvPicPr>
          <p:cNvPr id="35857" name="Picture 21"/>
          <p:cNvPicPr>
            <a:picLocks noChangeAspect="1" noChangeArrowheads="1"/>
          </p:cNvPicPr>
          <p:nvPr/>
        </p:nvPicPr>
        <p:blipFill>
          <a:blip r:embed="rId8"/>
          <a:srcRect/>
          <a:stretch>
            <a:fillRect/>
          </a:stretch>
        </p:blipFill>
        <p:spPr bwMode="auto">
          <a:xfrm>
            <a:off x="282575" y="5465763"/>
            <a:ext cx="679450" cy="666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720725"/>
          </a:xfrm>
          <a:prstGeom prst="rect">
            <a:avLst/>
          </a:prstGeom>
          <a:solidFill>
            <a:srgbClr val="96C66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8" name="Rettangolo 7"/>
          <p:cNvSpPr/>
          <p:nvPr/>
        </p:nvSpPr>
        <p:spPr>
          <a:xfrm>
            <a:off x="0" y="0"/>
            <a:ext cx="2519363" cy="720725"/>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37892" name="Titolo 1"/>
          <p:cNvSpPr>
            <a:spLocks noGrp="1"/>
          </p:cNvSpPr>
          <p:nvPr>
            <p:ph type="ctrTitle"/>
          </p:nvPr>
        </p:nvSpPr>
        <p:spPr>
          <a:xfrm>
            <a:off x="2586038" y="-57150"/>
            <a:ext cx="6557962" cy="722313"/>
          </a:xfrm>
        </p:spPr>
        <p:txBody>
          <a:bodyPr/>
          <a:lstStyle/>
          <a:p>
            <a:pPr algn="l" eaLnBrk="1" hangingPunct="1"/>
            <a:r>
              <a:rPr lang="it-IT" sz="2400" b="1" smtClean="0">
                <a:latin typeface="Simoncini Garamond"/>
                <a:ea typeface="MetaPlusBlack"/>
                <a:cs typeface="MetaPlusBlack"/>
              </a:rPr>
              <a:t>Sitografia di riferimento</a:t>
            </a:r>
          </a:p>
        </p:txBody>
      </p:sp>
      <p:sp>
        <p:nvSpPr>
          <p:cNvPr id="37893" name="Line 2"/>
          <p:cNvSpPr>
            <a:spLocks noChangeShapeType="1"/>
          </p:cNvSpPr>
          <p:nvPr/>
        </p:nvSpPr>
        <p:spPr bwMode="auto">
          <a:xfrm>
            <a:off x="0" y="6300788"/>
            <a:ext cx="9144000" cy="0"/>
          </a:xfrm>
          <a:prstGeom prst="line">
            <a:avLst/>
          </a:prstGeom>
          <a:noFill/>
          <a:ln w="19050">
            <a:solidFill>
              <a:srgbClr val="006C58"/>
            </a:solidFill>
            <a:round/>
            <a:headEnd/>
            <a:tailEnd/>
          </a:ln>
        </p:spPr>
        <p:txBody>
          <a:bodyPr lIns="0" tIns="0" rIns="0" bIns="0"/>
          <a:lstStyle/>
          <a:p>
            <a:endParaRPr lang="it-IT"/>
          </a:p>
        </p:txBody>
      </p:sp>
      <p:sp>
        <p:nvSpPr>
          <p:cNvPr id="37894" name="CasellaDiTesto 19"/>
          <p:cNvSpPr txBox="1">
            <a:spLocks noChangeArrowheads="1"/>
          </p:cNvSpPr>
          <p:nvPr/>
        </p:nvSpPr>
        <p:spPr bwMode="auto">
          <a:xfrm>
            <a:off x="0" y="720725"/>
            <a:ext cx="9144000" cy="922338"/>
          </a:xfrm>
          <a:prstGeom prst="rect">
            <a:avLst/>
          </a:prstGeom>
          <a:noFill/>
          <a:ln w="9525">
            <a:noFill/>
            <a:miter lim="800000"/>
            <a:headEnd/>
            <a:tailEnd/>
          </a:ln>
        </p:spPr>
        <p:txBody>
          <a:bodyPr>
            <a:spAutoFit/>
          </a:bodyPr>
          <a:lstStyle/>
          <a:p>
            <a:r>
              <a:rPr lang="it-IT">
                <a:solidFill>
                  <a:srgbClr val="005E55"/>
                </a:solidFill>
                <a:latin typeface="Calibri" pitchFamily="34" charset="0"/>
              </a:rPr>
              <a:t>Il laboratorio si è avvalso dei contenuti dei siti che trovi segnalati e accompagnati da una breve presentazione qui di seguito</a:t>
            </a:r>
            <a:r>
              <a:rPr lang="it-IT">
                <a:latin typeface="Calibri" pitchFamily="34" charset="0"/>
              </a:rPr>
              <a:t>. </a:t>
            </a:r>
            <a:r>
              <a:rPr lang="it-IT">
                <a:solidFill>
                  <a:srgbClr val="005E55"/>
                </a:solidFill>
                <a:latin typeface="Calibri" pitchFamily="34" charset="0"/>
              </a:rPr>
              <a:t>Le voci di wikipedia e wikimedia sono state accuratamente verificate.</a:t>
            </a:r>
            <a:endParaRPr lang="it-IT" b="1">
              <a:solidFill>
                <a:srgbClr val="A31530"/>
              </a:solidFill>
              <a:latin typeface="Calibri" pitchFamily="34" charset="0"/>
            </a:endParaRPr>
          </a:p>
        </p:txBody>
      </p:sp>
      <p:sp>
        <p:nvSpPr>
          <p:cNvPr id="37895" name="CasellaDiTesto 10"/>
          <p:cNvSpPr txBox="1">
            <a:spLocks noChangeArrowheads="1"/>
          </p:cNvSpPr>
          <p:nvPr/>
        </p:nvSpPr>
        <p:spPr bwMode="auto">
          <a:xfrm>
            <a:off x="1079500" y="0"/>
            <a:ext cx="1439863" cy="554038"/>
          </a:xfrm>
          <a:prstGeom prst="rect">
            <a:avLst/>
          </a:prstGeom>
          <a:noFill/>
          <a:ln w="9525">
            <a:noFill/>
            <a:miter lim="800000"/>
            <a:headEnd/>
            <a:tailEnd/>
          </a:ln>
        </p:spPr>
        <p:txBody>
          <a:bodyPr>
            <a:spAutoFit/>
          </a:bodyPr>
          <a:lstStyle/>
          <a:p>
            <a:pPr algn="ctr"/>
            <a:r>
              <a:rPr lang="it-IT" sz="1500" i="1">
                <a:latin typeface="Simoncini Garamond"/>
                <a:ea typeface="Simoncini Garamond"/>
                <a:cs typeface="Simoncini Garamond"/>
              </a:rPr>
              <a:t>Uda </a:t>
            </a:r>
            <a:r>
              <a:rPr lang="it-IT" sz="3000" i="1">
                <a:latin typeface="Simoncini Garamond"/>
                <a:ea typeface="Simoncini Garamond"/>
                <a:cs typeface="Simoncini Garamond"/>
              </a:rPr>
              <a:t>5</a:t>
            </a:r>
          </a:p>
        </p:txBody>
      </p:sp>
      <p:sp>
        <p:nvSpPr>
          <p:cNvPr id="14" name="Connettore 13"/>
          <p:cNvSpPr/>
          <p:nvPr/>
        </p:nvSpPr>
        <p:spPr>
          <a:xfrm>
            <a:off x="4260850" y="6437313"/>
            <a:ext cx="420688" cy="420687"/>
          </a:xfrm>
          <a:prstGeom prst="flowChartConnector">
            <a:avLst/>
          </a:prstGeom>
          <a:solidFill>
            <a:srgbClr val="96C661">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8" name="Unisci 17"/>
          <p:cNvSpPr/>
          <p:nvPr/>
        </p:nvSpPr>
        <p:spPr>
          <a:xfrm>
            <a:off x="4322763" y="6300788"/>
            <a:ext cx="287337" cy="107950"/>
          </a:xfrm>
          <a:prstGeom prst="flowChartMerge">
            <a:avLst/>
          </a:prstGeom>
          <a:solidFill>
            <a:srgbClr val="005E55"/>
          </a:solidFill>
          <a:ln>
            <a:noFill/>
          </a:ln>
          <a:effectLst/>
        </p:spPr>
        <p:style>
          <a:lnRef idx="1">
            <a:schemeClr val="accent1"/>
          </a:lnRef>
          <a:fillRef idx="3">
            <a:schemeClr val="accent1"/>
          </a:fillRef>
          <a:effectRef idx="2">
            <a:schemeClr val="accent1"/>
          </a:effectRef>
          <a:fontRef idx="minor">
            <a:schemeClr val="lt1"/>
          </a:fontRef>
        </p:style>
      </p:sp>
      <p:sp>
        <p:nvSpPr>
          <p:cNvPr id="37898" name="CasellaDiTesto 20"/>
          <p:cNvSpPr txBox="1">
            <a:spLocks noChangeArrowheads="1"/>
          </p:cNvSpPr>
          <p:nvPr/>
        </p:nvSpPr>
        <p:spPr bwMode="auto">
          <a:xfrm>
            <a:off x="4151313" y="6443663"/>
            <a:ext cx="635000" cy="368300"/>
          </a:xfrm>
          <a:prstGeom prst="rect">
            <a:avLst/>
          </a:prstGeom>
          <a:noFill/>
          <a:ln w="9525">
            <a:noFill/>
            <a:miter lim="800000"/>
            <a:headEnd/>
            <a:tailEnd/>
          </a:ln>
        </p:spPr>
        <p:txBody>
          <a:bodyPr>
            <a:spAutoFit/>
          </a:bodyPr>
          <a:lstStyle/>
          <a:p>
            <a:pPr algn="ctr"/>
            <a:r>
              <a:rPr lang="it-IT">
                <a:latin typeface="Calibri" pitchFamily="34" charset="0"/>
              </a:rPr>
              <a:t>25</a:t>
            </a:r>
          </a:p>
        </p:txBody>
      </p:sp>
      <p:sp>
        <p:nvSpPr>
          <p:cNvPr id="37899" name="CasellaDiTesto 1"/>
          <p:cNvSpPr txBox="1">
            <a:spLocks noChangeArrowheads="1"/>
          </p:cNvSpPr>
          <p:nvPr/>
        </p:nvSpPr>
        <p:spPr bwMode="auto">
          <a:xfrm>
            <a:off x="0" y="1792288"/>
            <a:ext cx="9144000" cy="4508500"/>
          </a:xfrm>
          <a:prstGeom prst="rect">
            <a:avLst/>
          </a:prstGeom>
          <a:noFill/>
          <a:ln w="9525">
            <a:noFill/>
            <a:miter lim="800000"/>
            <a:headEnd/>
            <a:tailEnd/>
          </a:ln>
        </p:spPr>
        <p:txBody>
          <a:bodyPr>
            <a:spAutoFit/>
          </a:bodyPr>
          <a:lstStyle/>
          <a:p>
            <a:pPr marL="0" lvl="2"/>
            <a:r>
              <a:rPr lang="it-IT" sz="1200" b="1">
                <a:solidFill>
                  <a:srgbClr val="A31530"/>
                </a:solidFill>
                <a:latin typeface="Simoncini Garamond"/>
                <a:ea typeface="Verdana" pitchFamily="34" charset="0"/>
                <a:cs typeface="Simoncini Garamond"/>
              </a:rPr>
              <a:t>Enciclopedie online</a:t>
            </a:r>
          </a:p>
          <a:p>
            <a:pPr marL="0" lvl="2"/>
            <a:endParaRPr lang="it-IT" sz="1200" b="1">
              <a:solidFill>
                <a:srgbClr val="A31530"/>
              </a:solidFill>
              <a:latin typeface="Simoncini Garamond"/>
              <a:ea typeface="Verdana" pitchFamily="34" charset="0"/>
              <a:cs typeface="Simoncini Garamond"/>
            </a:endParaRPr>
          </a:p>
          <a:p>
            <a:pPr marL="457200" lvl="3"/>
            <a:r>
              <a:rPr lang="it-IT" sz="1200" b="1">
                <a:solidFill>
                  <a:srgbClr val="A31530"/>
                </a:solidFill>
                <a:latin typeface="Simoncini Garamond"/>
                <a:ea typeface="Verdana" pitchFamily="34" charset="0"/>
                <a:cs typeface="Simoncini Garamond"/>
                <a:hlinkClick r:id="rId3"/>
              </a:rPr>
              <a:t>www.treccani.it</a:t>
            </a:r>
            <a:r>
              <a:rPr lang="it-IT" sz="1200">
                <a:latin typeface="Simoncini Garamond"/>
                <a:ea typeface="Verdana" pitchFamily="34" charset="0"/>
                <a:cs typeface="Simoncini Garamond"/>
              </a:rPr>
              <a:t>, sito dell’EnciclopediaTreccani</a:t>
            </a:r>
          </a:p>
          <a:p>
            <a:pPr marL="457200" lvl="3"/>
            <a:r>
              <a:rPr lang="it-IT" sz="1200" b="1">
                <a:solidFill>
                  <a:srgbClr val="A31530"/>
                </a:solidFill>
                <a:latin typeface="Simoncini Garamond"/>
                <a:ea typeface="Verdana" pitchFamily="34" charset="0"/>
                <a:cs typeface="Simoncini Garamond"/>
                <a:hlinkClick r:id="rId4"/>
              </a:rPr>
              <a:t>www.sapere.it</a:t>
            </a:r>
            <a:r>
              <a:rPr lang="it-IT" sz="1200">
                <a:latin typeface="Simoncini Garamond"/>
                <a:ea typeface="Verdana" pitchFamily="34" charset="0"/>
                <a:cs typeface="Simoncini Garamond"/>
              </a:rPr>
              <a:t>, sito dell’enciclopedia sapere a cura della casa editrice De Agostini</a:t>
            </a:r>
          </a:p>
          <a:p>
            <a:pPr marL="0" lvl="2"/>
            <a:endParaRPr lang="it-IT" sz="1200" b="1">
              <a:solidFill>
                <a:srgbClr val="A31530"/>
              </a:solidFill>
              <a:latin typeface="Simoncini Garamond"/>
              <a:ea typeface="Verdana" pitchFamily="34" charset="0"/>
              <a:cs typeface="Simoncini Garamond"/>
            </a:endParaRPr>
          </a:p>
          <a:p>
            <a:pPr marL="0" lvl="2"/>
            <a:r>
              <a:rPr lang="it-IT" sz="1200" b="1">
                <a:solidFill>
                  <a:srgbClr val="A31530"/>
                </a:solidFill>
                <a:latin typeface="Simoncini Garamond"/>
                <a:ea typeface="Verdana" pitchFamily="34" charset="0"/>
                <a:cs typeface="Simoncini Garamond"/>
              </a:rPr>
              <a:t>Riviste e quotidiani on-line</a:t>
            </a:r>
          </a:p>
          <a:p>
            <a:pPr marL="0" lvl="2"/>
            <a:endParaRPr lang="it-IT" sz="1200" b="1">
              <a:solidFill>
                <a:srgbClr val="A31530"/>
              </a:solidFill>
              <a:latin typeface="Simoncini Garamond"/>
              <a:ea typeface="Verdana" pitchFamily="34" charset="0"/>
              <a:cs typeface="Simoncini Garamond"/>
            </a:endParaRPr>
          </a:p>
          <a:p>
            <a:pPr marL="457200" lvl="3"/>
            <a:r>
              <a:rPr lang="it-IT" sz="1200" b="1">
                <a:latin typeface="Simoncini Garamond"/>
                <a:ea typeface="Verdana" pitchFamily="34" charset="0"/>
                <a:cs typeface="Simoncini Garamond"/>
                <a:hlinkClick r:id="rId5"/>
              </a:rPr>
              <a:t>http://temi.repubblica.it/limes</a:t>
            </a:r>
            <a:r>
              <a:rPr lang="it-IT" sz="1200" b="1">
                <a:latin typeface="Simoncini Garamond"/>
                <a:ea typeface="Verdana" pitchFamily="34" charset="0"/>
                <a:cs typeface="Simoncini Garamond"/>
              </a:rPr>
              <a:t>, </a:t>
            </a:r>
            <a:r>
              <a:rPr lang="it-IT" sz="1200">
                <a:latin typeface="Simoncini Garamond"/>
                <a:ea typeface="Verdana" pitchFamily="34" charset="0"/>
                <a:cs typeface="Simoncini Garamond"/>
              </a:rPr>
              <a:t>sito della rivista di geopolitica internazionale Lime</a:t>
            </a:r>
            <a:r>
              <a:rPr lang="it-IT" sz="1200" b="1">
                <a:latin typeface="Simoncini Garamond"/>
                <a:ea typeface="Verdana" pitchFamily="34" charset="0"/>
                <a:cs typeface="Simoncini Garamond"/>
              </a:rPr>
              <a:t>s</a:t>
            </a:r>
          </a:p>
          <a:p>
            <a:pPr marL="457200" lvl="3"/>
            <a:r>
              <a:rPr lang="it-IT" sz="1200" b="1">
                <a:latin typeface="Simoncini Garamond"/>
                <a:ea typeface="Verdana" pitchFamily="34" charset="0"/>
                <a:cs typeface="Simoncini Garamond"/>
                <a:hlinkClick r:id="rId6"/>
              </a:rPr>
              <a:t>http://www.ilsole24ore.com</a:t>
            </a:r>
            <a:r>
              <a:rPr lang="it-IT" sz="1200" b="1">
                <a:latin typeface="Simoncini Garamond"/>
                <a:ea typeface="Verdana" pitchFamily="34" charset="0"/>
                <a:cs typeface="Simoncini Garamond"/>
              </a:rPr>
              <a:t>, </a:t>
            </a:r>
            <a:r>
              <a:rPr lang="it-IT" sz="1200">
                <a:latin typeface="Simoncini Garamond"/>
                <a:ea typeface="Verdana" pitchFamily="34" charset="0"/>
                <a:cs typeface="Simoncini Garamond"/>
              </a:rPr>
              <a:t>sito del quotidiano di Economia, finanza, cronaca italiana ed estera </a:t>
            </a:r>
          </a:p>
          <a:p>
            <a:pPr marL="0" lvl="2"/>
            <a:endParaRPr lang="it-IT" sz="1200" b="1">
              <a:latin typeface="Simoncini Garamond"/>
              <a:ea typeface="Verdana" pitchFamily="34" charset="0"/>
              <a:cs typeface="Simoncini Garamond"/>
            </a:endParaRPr>
          </a:p>
          <a:p>
            <a:pPr marL="0" lvl="2"/>
            <a:r>
              <a:rPr lang="it-IT" sz="1200" b="1">
                <a:solidFill>
                  <a:srgbClr val="A31530"/>
                </a:solidFill>
                <a:latin typeface="Simoncini Garamond"/>
                <a:ea typeface="Verdana" pitchFamily="34" charset="0"/>
                <a:cs typeface="Simoncini Garamond"/>
              </a:rPr>
              <a:t>Siti di sussidi didattici</a:t>
            </a:r>
          </a:p>
          <a:p>
            <a:pPr marL="0" lvl="2"/>
            <a:endParaRPr lang="it-IT" sz="1200" b="1">
              <a:solidFill>
                <a:srgbClr val="A31530"/>
              </a:solidFill>
              <a:latin typeface="Simoncini Garamond"/>
              <a:ea typeface="Verdana" pitchFamily="34" charset="0"/>
              <a:cs typeface="Simoncini Garamond"/>
            </a:endParaRPr>
          </a:p>
          <a:p>
            <a:pPr marL="457200" lvl="3"/>
            <a:r>
              <a:rPr lang="it-IT" sz="1200" b="1">
                <a:latin typeface="Simoncini Garamond"/>
                <a:ea typeface="Verdana" pitchFamily="34" charset="0"/>
                <a:cs typeface="Simoncini Garamond"/>
                <a:hlinkClick r:id="rId7"/>
              </a:rPr>
              <a:t>http://www.exploratree.org.uk/</a:t>
            </a:r>
            <a:r>
              <a:rPr lang="it-IT" sz="1200" b="1">
                <a:latin typeface="Simoncini Garamond"/>
                <a:ea typeface="Verdana" pitchFamily="34" charset="0"/>
                <a:cs typeface="Simoncini Garamond"/>
              </a:rPr>
              <a:t>,  </a:t>
            </a:r>
            <a:r>
              <a:rPr lang="it-IT" sz="1200">
                <a:latin typeface="Simoncini Garamond"/>
                <a:ea typeface="Verdana" pitchFamily="34" charset="0"/>
                <a:cs typeface="Simoncini Garamond"/>
              </a:rPr>
              <a:t>ambiente per la costruzione e la condivisione in rete di mappe e schemi di spiegazione</a:t>
            </a:r>
          </a:p>
          <a:p>
            <a:pPr marL="457200" lvl="3"/>
            <a:r>
              <a:rPr lang="it-IT" sz="1200" b="1">
                <a:latin typeface="Simoncini Garamond"/>
                <a:ea typeface="Verdana" pitchFamily="34" charset="0"/>
                <a:cs typeface="Simoncini Garamond"/>
                <a:hlinkClick r:id="rId8"/>
              </a:rPr>
              <a:t>www.timerime.com</a:t>
            </a:r>
            <a:r>
              <a:rPr lang="it-IT" sz="1200" b="1">
                <a:latin typeface="Simoncini Garamond"/>
                <a:ea typeface="Verdana" pitchFamily="34" charset="0"/>
                <a:cs typeface="Simoncini Garamond"/>
              </a:rPr>
              <a:t>, </a:t>
            </a:r>
            <a:r>
              <a:rPr lang="it-IT" sz="1200">
                <a:latin typeface="Simoncini Garamond"/>
                <a:ea typeface="Verdana" pitchFamily="34" charset="0"/>
                <a:cs typeface="Simoncini Garamond"/>
              </a:rPr>
              <a:t>ambiente per la costruzione e la condivisione in rete di linee del tempo interattive.</a:t>
            </a:r>
          </a:p>
          <a:p>
            <a:pPr marL="0" lvl="2"/>
            <a:endParaRPr lang="it-IT" sz="1200" b="1">
              <a:solidFill>
                <a:srgbClr val="C00000"/>
              </a:solidFill>
              <a:latin typeface="Simoncini Garamond"/>
              <a:ea typeface="Verdana" pitchFamily="34" charset="0"/>
              <a:cs typeface="Simoncini Garamond"/>
            </a:endParaRPr>
          </a:p>
          <a:p>
            <a:pPr marL="0" lvl="2"/>
            <a:r>
              <a:rPr lang="it-IT" sz="1200" b="1">
                <a:solidFill>
                  <a:srgbClr val="C00000"/>
                </a:solidFill>
                <a:latin typeface="Simoncini Garamond"/>
                <a:ea typeface="Verdana" pitchFamily="34" charset="0"/>
                <a:cs typeface="Simoncini Garamond"/>
              </a:rPr>
              <a:t>Siti di informazione archeo-geo-storica</a:t>
            </a:r>
          </a:p>
          <a:p>
            <a:pPr marL="457200" lvl="3"/>
            <a:r>
              <a:rPr lang="it-IT" sz="1200" b="1">
                <a:latin typeface="Simoncini Garamond"/>
                <a:ea typeface="Verdana" pitchFamily="34" charset="0"/>
                <a:cs typeface="Simoncini Garamond"/>
                <a:hlinkClick r:id="rId9"/>
              </a:rPr>
              <a:t>http://www.inklink.it</a:t>
            </a:r>
            <a:r>
              <a:rPr lang="it-IT" sz="1200" b="1">
                <a:latin typeface="Simoncini Garamond"/>
                <a:ea typeface="Verdana" pitchFamily="34" charset="0"/>
                <a:cs typeface="Simoncini Garamond"/>
              </a:rPr>
              <a:t> , </a:t>
            </a:r>
            <a:r>
              <a:rPr lang="it-IT" sz="1200">
                <a:latin typeface="Simoncini Garamond"/>
                <a:ea typeface="Verdana" pitchFamily="34" charset="0"/>
                <a:cs typeface="Simoncini Garamond"/>
              </a:rPr>
              <a:t>sito specializzato in ricostruzioni grafiche storiche e ricostruzione di ambienti archelogici, oltre che in illustrazioni fiction, realizzazione di ricostruzioni storiche, video, allestimenti di mostre e percorsi didattici-multimediali a cura di Simone Boni e Alessandro Rabatti</a:t>
            </a:r>
          </a:p>
          <a:p>
            <a:pPr marL="457200" lvl="3"/>
            <a:r>
              <a:rPr lang="it-IT" sz="1200">
                <a:latin typeface="Calibri" pitchFamily="34" charset="0"/>
                <a:ea typeface="Verdana" pitchFamily="34" charset="0"/>
                <a:cs typeface="Simoncini Garamond"/>
              </a:rPr>
              <a:t> </a:t>
            </a:r>
            <a:r>
              <a:rPr lang="it-IT" sz="1200" b="1">
                <a:latin typeface="Simoncini Garamond"/>
                <a:ea typeface="Verdana" pitchFamily="34" charset="0"/>
                <a:cs typeface="Simoncini Garamond"/>
                <a:hlinkClick r:id="rId10"/>
              </a:rPr>
              <a:t>http://www.larth.it</a:t>
            </a:r>
            <a:r>
              <a:rPr lang="it-IT" sz="1200" b="1">
                <a:latin typeface="Simoncini Garamond"/>
                <a:ea typeface="Verdana" pitchFamily="34" charset="0"/>
                <a:cs typeface="Simoncini Garamond"/>
              </a:rPr>
              <a:t>  </a:t>
            </a:r>
            <a:r>
              <a:rPr lang="it-IT" sz="1200">
                <a:latin typeface="Simoncini Garamond"/>
                <a:ea typeface="Verdana" pitchFamily="34" charset="0"/>
                <a:cs typeface="Simoncini Garamond"/>
              </a:rPr>
              <a:t>un sito che offre percorsi sulle tracce della civiltà del mondo antico, in particolare nell’area dell’antica Etruria. </a:t>
            </a:r>
            <a:endParaRPr lang="it-IT" sz="1200" b="1">
              <a:solidFill>
                <a:srgbClr val="A31530"/>
              </a:solidFill>
              <a:latin typeface="Simoncini Garamond"/>
              <a:ea typeface="Verdana" pitchFamily="34" charset="0"/>
              <a:cs typeface="Simoncini Garamond"/>
            </a:endParaRPr>
          </a:p>
          <a:p>
            <a:pPr lvl="1"/>
            <a:r>
              <a:rPr lang="it-IT" sz="1200" b="1">
                <a:latin typeface="Simoncini Garamond"/>
                <a:ea typeface="Verdana" pitchFamily="34" charset="0"/>
                <a:cs typeface="Simoncini Garamond"/>
                <a:hlinkClick r:id="rId11"/>
              </a:rPr>
              <a:t>http://www.homolaicus.com</a:t>
            </a:r>
            <a:r>
              <a:rPr lang="it-IT" sz="1200">
                <a:latin typeface="Simoncini Garamond"/>
                <a:ea typeface="Verdana" pitchFamily="34" charset="0"/>
                <a:cs typeface="Simoncini Garamond"/>
              </a:rPr>
              <a:t>, un sito che propone sollecitazioni, informazioni e didattiti su temi di Etica, Filosofia, Antropologia, Storia,  Pedagogia, Psicologia, Sociologia ,Ecologia, Logica</a:t>
            </a:r>
            <a:r>
              <a:rPr lang="it-IT" sz="1200">
                <a:latin typeface="Calibri" pitchFamily="34" charset="0"/>
                <a:ea typeface="Verdana" pitchFamily="34" charset="0"/>
                <a:cs typeface="Simoncini Garamond"/>
              </a:rPr>
              <a:t> .</a:t>
            </a:r>
            <a:endParaRPr lang="it-IT">
              <a:latin typeface="Simoncini Garamond"/>
              <a:ea typeface="Verdana" pitchFamily="34" charset="0"/>
              <a:cs typeface="Simoncini Garamond"/>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720725"/>
          </a:xfrm>
          <a:prstGeom prst="rect">
            <a:avLst/>
          </a:prstGeom>
          <a:solidFill>
            <a:srgbClr val="96C66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8" name="Rettangolo 7"/>
          <p:cNvSpPr/>
          <p:nvPr/>
        </p:nvSpPr>
        <p:spPr>
          <a:xfrm>
            <a:off x="0" y="0"/>
            <a:ext cx="2519363" cy="720725"/>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14340" name="Titolo 1"/>
          <p:cNvSpPr>
            <a:spLocks noGrp="1"/>
          </p:cNvSpPr>
          <p:nvPr>
            <p:ph type="ctrTitle"/>
          </p:nvPr>
        </p:nvSpPr>
        <p:spPr>
          <a:xfrm>
            <a:off x="2519363" y="-57150"/>
            <a:ext cx="6624637" cy="777875"/>
          </a:xfrm>
        </p:spPr>
        <p:txBody>
          <a:bodyPr/>
          <a:lstStyle/>
          <a:p>
            <a:pPr algn="l" eaLnBrk="1" hangingPunct="1"/>
            <a:r>
              <a:rPr lang="it-IT" sz="2400" b="1" smtClean="0">
                <a:latin typeface="Simoncini Garamond"/>
                <a:ea typeface="MetaPlusBlack"/>
                <a:cs typeface="MetaPlusBlack"/>
              </a:rPr>
              <a:t>Le competenze geostoriche</a:t>
            </a:r>
          </a:p>
        </p:txBody>
      </p:sp>
      <p:sp>
        <p:nvSpPr>
          <p:cNvPr id="14341" name="Line 2"/>
          <p:cNvSpPr>
            <a:spLocks noChangeShapeType="1"/>
          </p:cNvSpPr>
          <p:nvPr/>
        </p:nvSpPr>
        <p:spPr bwMode="auto">
          <a:xfrm>
            <a:off x="-39688" y="6302375"/>
            <a:ext cx="9183688" cy="52388"/>
          </a:xfrm>
          <a:prstGeom prst="line">
            <a:avLst/>
          </a:prstGeom>
          <a:noFill/>
          <a:ln w="19050">
            <a:solidFill>
              <a:srgbClr val="006C58"/>
            </a:solidFill>
            <a:round/>
            <a:headEnd/>
            <a:tailEnd/>
          </a:ln>
        </p:spPr>
        <p:txBody>
          <a:bodyPr lIns="0" tIns="0" rIns="0" bIns="0"/>
          <a:lstStyle/>
          <a:p>
            <a:endParaRPr lang="it-IT"/>
          </a:p>
        </p:txBody>
      </p:sp>
      <p:sp>
        <p:nvSpPr>
          <p:cNvPr id="14342" name="Segnaposto contenuto 2"/>
          <p:cNvSpPr txBox="1">
            <a:spLocks/>
          </p:cNvSpPr>
          <p:nvPr/>
        </p:nvSpPr>
        <p:spPr bwMode="auto">
          <a:xfrm>
            <a:off x="301625" y="1527175"/>
            <a:ext cx="8504238" cy="4572000"/>
          </a:xfrm>
          <a:prstGeom prst="rect">
            <a:avLst/>
          </a:prstGeom>
          <a:noFill/>
          <a:ln w="9525">
            <a:noFill/>
            <a:miter lim="800000"/>
            <a:headEnd/>
            <a:tailEnd/>
          </a:ln>
        </p:spPr>
        <p:txBody>
          <a:bodyPr/>
          <a:lstStyle/>
          <a:p>
            <a:pPr defTabSz="914400" eaLnBrk="0" hangingPunct="0">
              <a:spcBef>
                <a:spcPct val="20000"/>
              </a:spcBef>
              <a:buClr>
                <a:schemeClr val="accent1"/>
              </a:buClr>
              <a:buSzPct val="85000"/>
            </a:pPr>
            <a:endParaRPr lang="it-IT" sz="1500">
              <a:latin typeface="Simoncini Garamond"/>
              <a:ea typeface="MS PGothic" pitchFamily="34" charset="-128"/>
              <a:cs typeface="Simoncini Garamond"/>
            </a:endParaRPr>
          </a:p>
        </p:txBody>
      </p:sp>
      <p:sp>
        <p:nvSpPr>
          <p:cNvPr id="14343" name="CasellaDiTesto 19"/>
          <p:cNvSpPr txBox="1">
            <a:spLocks noChangeArrowheads="1"/>
          </p:cNvSpPr>
          <p:nvPr/>
        </p:nvSpPr>
        <p:spPr bwMode="auto">
          <a:xfrm>
            <a:off x="0" y="720725"/>
            <a:ext cx="9144000" cy="1014413"/>
          </a:xfrm>
          <a:prstGeom prst="rect">
            <a:avLst/>
          </a:prstGeom>
          <a:noFill/>
          <a:ln w="9525">
            <a:noFill/>
            <a:miter lim="800000"/>
            <a:headEnd/>
            <a:tailEnd/>
          </a:ln>
        </p:spPr>
        <p:txBody>
          <a:bodyPr>
            <a:spAutoFit/>
          </a:bodyPr>
          <a:lstStyle/>
          <a:p>
            <a:r>
              <a:rPr lang="it-IT" sz="1400">
                <a:latin typeface="Simoncini Garamond"/>
              </a:rPr>
              <a:t>Il laboratorio che ti proponiamo presenta diverse attività che ti aiuteranno a costruire conoscenze e abilità relative in particolare a queste competenze: </a:t>
            </a:r>
          </a:p>
          <a:p>
            <a:r>
              <a:rPr lang="it-IT" sz="1400" b="1">
                <a:solidFill>
                  <a:srgbClr val="C00000"/>
                </a:solidFill>
                <a:latin typeface="Simoncini Garamond"/>
              </a:rPr>
              <a:t>conoscere, comprendere, confrontare informazioni relative all’Italia oggi e nell'antichità.</a:t>
            </a:r>
            <a:endParaRPr lang="it-IT" sz="1400">
              <a:latin typeface="Simoncini Garamond"/>
            </a:endParaRPr>
          </a:p>
          <a:p>
            <a:endParaRPr lang="it-IT" b="1">
              <a:solidFill>
                <a:srgbClr val="A31530"/>
              </a:solidFill>
              <a:latin typeface="Calibri" pitchFamily="34" charset="0"/>
            </a:endParaRPr>
          </a:p>
        </p:txBody>
      </p:sp>
      <p:sp>
        <p:nvSpPr>
          <p:cNvPr id="14344" name="CasellaDiTesto 20"/>
          <p:cNvSpPr txBox="1">
            <a:spLocks noChangeArrowheads="1"/>
          </p:cNvSpPr>
          <p:nvPr/>
        </p:nvSpPr>
        <p:spPr bwMode="auto">
          <a:xfrm>
            <a:off x="0" y="0"/>
            <a:ext cx="2519363" cy="554038"/>
          </a:xfrm>
          <a:prstGeom prst="rect">
            <a:avLst/>
          </a:prstGeom>
          <a:noFill/>
          <a:ln w="9525">
            <a:noFill/>
            <a:miter lim="800000"/>
            <a:headEnd/>
            <a:tailEnd/>
          </a:ln>
        </p:spPr>
        <p:txBody>
          <a:bodyPr>
            <a:spAutoFit/>
          </a:bodyPr>
          <a:lstStyle/>
          <a:p>
            <a:pPr algn="ctr"/>
            <a:r>
              <a:rPr lang="it-IT" sz="1500" i="1">
                <a:latin typeface="Simoncini Garamond"/>
                <a:ea typeface="Simoncini Garamond"/>
                <a:cs typeface="Simoncini Garamond"/>
              </a:rPr>
              <a:t>Uda </a:t>
            </a:r>
            <a:r>
              <a:rPr lang="it-IT" sz="3000" i="1">
                <a:latin typeface="Simoncini Garamond"/>
                <a:ea typeface="Simoncini Garamond"/>
                <a:cs typeface="Simoncini Garamond"/>
              </a:rPr>
              <a:t>5</a:t>
            </a:r>
          </a:p>
        </p:txBody>
      </p:sp>
      <p:sp>
        <p:nvSpPr>
          <p:cNvPr id="12" name="Connettore 11"/>
          <p:cNvSpPr/>
          <p:nvPr/>
        </p:nvSpPr>
        <p:spPr>
          <a:xfrm>
            <a:off x="4260850" y="6437313"/>
            <a:ext cx="420688" cy="420687"/>
          </a:xfrm>
          <a:prstGeom prst="flowChartConnector">
            <a:avLst/>
          </a:prstGeom>
          <a:solidFill>
            <a:srgbClr val="96C661">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4" name="Unisci 13"/>
          <p:cNvSpPr/>
          <p:nvPr/>
        </p:nvSpPr>
        <p:spPr>
          <a:xfrm>
            <a:off x="4322763" y="6300788"/>
            <a:ext cx="287337" cy="107950"/>
          </a:xfrm>
          <a:prstGeom prst="flowChartMerge">
            <a:avLst/>
          </a:prstGeom>
          <a:solidFill>
            <a:srgbClr val="005E55"/>
          </a:solidFill>
          <a:ln>
            <a:noFill/>
          </a:ln>
          <a:effectLst/>
        </p:spPr>
        <p:style>
          <a:lnRef idx="1">
            <a:schemeClr val="accent1"/>
          </a:lnRef>
          <a:fillRef idx="3">
            <a:schemeClr val="accent1"/>
          </a:fillRef>
          <a:effectRef idx="2">
            <a:schemeClr val="accent1"/>
          </a:effectRef>
          <a:fontRef idx="minor">
            <a:schemeClr val="lt1"/>
          </a:fontRef>
        </p:style>
      </p:sp>
      <p:sp>
        <p:nvSpPr>
          <p:cNvPr id="14347" name="CasellaDiTesto 18"/>
          <p:cNvSpPr txBox="1">
            <a:spLocks noChangeArrowheads="1"/>
          </p:cNvSpPr>
          <p:nvPr/>
        </p:nvSpPr>
        <p:spPr bwMode="auto">
          <a:xfrm>
            <a:off x="4151313" y="6443663"/>
            <a:ext cx="635000" cy="368300"/>
          </a:xfrm>
          <a:prstGeom prst="rect">
            <a:avLst/>
          </a:prstGeom>
          <a:noFill/>
          <a:ln w="9525">
            <a:noFill/>
            <a:miter lim="800000"/>
            <a:headEnd/>
            <a:tailEnd/>
          </a:ln>
        </p:spPr>
        <p:txBody>
          <a:bodyPr>
            <a:spAutoFit/>
          </a:bodyPr>
          <a:lstStyle/>
          <a:p>
            <a:pPr algn="ctr"/>
            <a:r>
              <a:rPr lang="it-IT">
                <a:latin typeface="Calibri" pitchFamily="34" charset="0"/>
              </a:rPr>
              <a:t>2</a:t>
            </a:r>
          </a:p>
        </p:txBody>
      </p:sp>
      <p:sp>
        <p:nvSpPr>
          <p:cNvPr id="14348" name="Rectangle 38"/>
          <p:cNvSpPr>
            <a:spLocks noChangeArrowheads="1"/>
          </p:cNvSpPr>
          <p:nvPr/>
        </p:nvSpPr>
        <p:spPr bwMode="auto">
          <a:xfrm>
            <a:off x="123825" y="1571625"/>
            <a:ext cx="4156075" cy="1006475"/>
          </a:xfrm>
          <a:prstGeom prst="rect">
            <a:avLst/>
          </a:prstGeom>
          <a:solidFill>
            <a:srgbClr val="C3D69B"/>
          </a:solidFill>
          <a:ln w="9525">
            <a:noFill/>
            <a:miter lim="800000"/>
            <a:headEnd/>
            <a:tailEnd/>
          </a:ln>
        </p:spPr>
        <p:txBody>
          <a:bodyPr anchor="ctr"/>
          <a:lstStyle/>
          <a:p>
            <a:r>
              <a:rPr lang="it-IT" sz="1000">
                <a:solidFill>
                  <a:srgbClr val="FF3300"/>
                </a:solidFill>
                <a:latin typeface="Calibri" pitchFamily="34" charset="0"/>
              </a:rPr>
              <a:t>1.Conoscere, interpretare criticamente  e usare gli strumenti della geografia (carte, metacarte, grafici, cartogrammi, rappresentazione di dati) e della storia (carte geostoriche, linee del tempo, rappresentazione di dati), sapendo operare con le strutture e le concettualizzazioni  del pensiero spazio-temporale.</a:t>
            </a:r>
          </a:p>
          <a:p>
            <a:endParaRPr lang="it-IT" sz="1000">
              <a:solidFill>
                <a:srgbClr val="FF3300"/>
              </a:solidFill>
              <a:latin typeface="Simoncini Garamond"/>
            </a:endParaRPr>
          </a:p>
        </p:txBody>
      </p:sp>
      <p:sp>
        <p:nvSpPr>
          <p:cNvPr id="14349" name="Rectangle 39"/>
          <p:cNvSpPr>
            <a:spLocks noChangeArrowheads="1"/>
          </p:cNvSpPr>
          <p:nvPr/>
        </p:nvSpPr>
        <p:spPr bwMode="auto">
          <a:xfrm>
            <a:off x="4289425" y="1571625"/>
            <a:ext cx="4778375" cy="1006475"/>
          </a:xfrm>
          <a:prstGeom prst="rect">
            <a:avLst/>
          </a:prstGeom>
          <a:solidFill>
            <a:srgbClr val="C3D69B"/>
          </a:solidFill>
          <a:ln w="9525">
            <a:noFill/>
            <a:miter lim="800000"/>
            <a:headEnd/>
            <a:tailEnd/>
          </a:ln>
        </p:spPr>
        <p:txBody>
          <a:bodyPr anchor="ctr"/>
          <a:lstStyle/>
          <a:p>
            <a:r>
              <a:rPr lang="it-IT" sz="1000">
                <a:solidFill>
                  <a:srgbClr val="FF3300"/>
                </a:solidFill>
                <a:latin typeface="Calibri" pitchFamily="34" charset="0"/>
              </a:rPr>
              <a:t>7.Scoprire e dare significato alla dimensione storica del mondo attuale a diverse  scale di osservazione  (spaziale, temporale, sociale) e comprendere la trama delle relazioni – geografiche, economiche, sociali, politiche, culturali– nella quale si è inseriti.</a:t>
            </a:r>
          </a:p>
          <a:p>
            <a:endParaRPr lang="it-IT" sz="1000">
              <a:solidFill>
                <a:srgbClr val="FF3300"/>
              </a:solidFill>
              <a:latin typeface="Calibri" pitchFamily="34" charset="0"/>
            </a:endParaRPr>
          </a:p>
        </p:txBody>
      </p:sp>
      <p:sp>
        <p:nvSpPr>
          <p:cNvPr id="14350" name="Rectangle 40"/>
          <p:cNvSpPr>
            <a:spLocks noChangeArrowheads="1"/>
          </p:cNvSpPr>
          <p:nvPr/>
        </p:nvSpPr>
        <p:spPr bwMode="auto">
          <a:xfrm>
            <a:off x="123825" y="2587625"/>
            <a:ext cx="4156075" cy="852488"/>
          </a:xfrm>
          <a:prstGeom prst="rect">
            <a:avLst/>
          </a:prstGeom>
          <a:solidFill>
            <a:srgbClr val="C3D69B"/>
          </a:solidFill>
          <a:ln w="9525">
            <a:noFill/>
            <a:miter lim="800000"/>
            <a:headEnd/>
            <a:tailEnd/>
          </a:ln>
        </p:spPr>
        <p:txBody>
          <a:bodyPr anchor="ctr"/>
          <a:lstStyle/>
          <a:p>
            <a:r>
              <a:rPr lang="it-IT" sz="1000">
                <a:solidFill>
                  <a:srgbClr val="000000"/>
                </a:solidFill>
                <a:latin typeface="Calibri" pitchFamily="34" charset="0"/>
              </a:rPr>
              <a:t>2. Conoscere le principali procedure del lavoro geografico e storiografico e i problemi della costruzione della conoscenza geostorica  per individuarne le modalità di impiego  nei testi geografici e storici (manuali, atlanti, saggi e  semplici testi esperti, siti web).</a:t>
            </a:r>
          </a:p>
          <a:p>
            <a:endParaRPr lang="it-IT" sz="1000">
              <a:solidFill>
                <a:srgbClr val="000000"/>
              </a:solidFill>
              <a:latin typeface="Simoncini Garamond"/>
            </a:endParaRPr>
          </a:p>
        </p:txBody>
      </p:sp>
      <p:sp>
        <p:nvSpPr>
          <p:cNvPr id="14351" name="Rectangle 41"/>
          <p:cNvSpPr>
            <a:spLocks noChangeArrowheads="1"/>
          </p:cNvSpPr>
          <p:nvPr/>
        </p:nvSpPr>
        <p:spPr bwMode="auto">
          <a:xfrm>
            <a:off x="4289425" y="2587625"/>
            <a:ext cx="4778375" cy="852488"/>
          </a:xfrm>
          <a:prstGeom prst="rect">
            <a:avLst/>
          </a:prstGeom>
          <a:solidFill>
            <a:srgbClr val="C3D69B"/>
          </a:solidFill>
          <a:ln w="9525">
            <a:noFill/>
            <a:miter lim="800000"/>
            <a:headEnd/>
            <a:tailEnd/>
          </a:ln>
        </p:spPr>
        <p:txBody>
          <a:bodyPr anchor="ctr"/>
          <a:lstStyle/>
          <a:p>
            <a:pPr defTabSz="914400"/>
            <a:r>
              <a:rPr lang="it-IT" sz="1000">
                <a:solidFill>
                  <a:srgbClr val="FF0000"/>
                </a:solidFill>
                <a:latin typeface="Calibri" pitchFamily="34" charset="0"/>
              </a:rPr>
              <a:t>8. Riconoscere e comprendere le strutture  e i processi di trasformazione del  mondo arcaico, antico e medievale, le  specificità e le rotture in relazione a temi  e nodi problematici (problematizzazioni) rilevanti rispetto al mondo attuale.</a:t>
            </a:r>
          </a:p>
          <a:p>
            <a:pPr defTabSz="914400"/>
            <a:r>
              <a:rPr lang="it-IT" sz="1000">
                <a:solidFill>
                  <a:srgbClr val="FF0000"/>
                </a:solidFill>
                <a:latin typeface="Calibri" pitchFamily="34" charset="0"/>
              </a:rPr>
              <a:t> </a:t>
            </a:r>
          </a:p>
          <a:p>
            <a:pPr defTabSz="914400"/>
            <a:endParaRPr lang="it-IT" sz="1000">
              <a:solidFill>
                <a:srgbClr val="FF0000"/>
              </a:solidFill>
              <a:latin typeface="Simoncini Garamond"/>
            </a:endParaRPr>
          </a:p>
        </p:txBody>
      </p:sp>
      <p:sp>
        <p:nvSpPr>
          <p:cNvPr id="14352" name="Rectangle 42"/>
          <p:cNvSpPr>
            <a:spLocks noChangeArrowheads="1"/>
          </p:cNvSpPr>
          <p:nvPr/>
        </p:nvSpPr>
        <p:spPr bwMode="auto">
          <a:xfrm>
            <a:off x="123825" y="3459163"/>
            <a:ext cx="4156075" cy="708025"/>
          </a:xfrm>
          <a:prstGeom prst="rect">
            <a:avLst/>
          </a:prstGeom>
          <a:solidFill>
            <a:srgbClr val="C3D69B"/>
          </a:solidFill>
          <a:ln w="9525">
            <a:noFill/>
            <a:miter lim="800000"/>
            <a:headEnd/>
            <a:tailEnd/>
          </a:ln>
        </p:spPr>
        <p:txBody>
          <a:bodyPr anchor="ctr"/>
          <a:lstStyle/>
          <a:p>
            <a:pPr defTabSz="914400"/>
            <a:r>
              <a:rPr lang="it-IT" sz="1000">
                <a:solidFill>
                  <a:srgbClr val="FF3300"/>
                </a:solidFill>
                <a:latin typeface="Calibri" pitchFamily="34" charset="0"/>
              </a:rPr>
              <a:t>3. Padroneggiare  le fondamentali  procedure di lavoro storiografico e geografico: tematizzare, localizzare e considerare l'estensione, la direzione e la distribuzione territoriale di un fenomeno, scegliere e classificare fonti, produrre ed elaborare  dati e informazioni, comunicare i risultati di ricerca. </a:t>
            </a:r>
            <a:endParaRPr lang="it-IT" sz="1000">
              <a:solidFill>
                <a:srgbClr val="FF3300"/>
              </a:solidFill>
              <a:latin typeface="Simoncini Garamond"/>
            </a:endParaRPr>
          </a:p>
        </p:txBody>
      </p:sp>
      <p:sp>
        <p:nvSpPr>
          <p:cNvPr id="14353" name="Rectangle 43"/>
          <p:cNvSpPr>
            <a:spLocks noChangeArrowheads="1"/>
          </p:cNvSpPr>
          <p:nvPr/>
        </p:nvSpPr>
        <p:spPr bwMode="auto">
          <a:xfrm>
            <a:off x="4289425" y="3459163"/>
            <a:ext cx="4778375" cy="708025"/>
          </a:xfrm>
          <a:prstGeom prst="rect">
            <a:avLst/>
          </a:prstGeom>
          <a:solidFill>
            <a:srgbClr val="C3D69B"/>
          </a:solidFill>
          <a:ln w="9525">
            <a:noFill/>
            <a:miter lim="800000"/>
            <a:headEnd/>
            <a:tailEnd/>
          </a:ln>
        </p:spPr>
        <p:txBody>
          <a:bodyPr anchor="ctr"/>
          <a:lstStyle/>
          <a:p>
            <a:r>
              <a:rPr lang="it-IT" sz="1000">
                <a:solidFill>
                  <a:srgbClr val="FF3300"/>
                </a:solidFill>
                <a:latin typeface="Calibri" pitchFamily="34" charset="0"/>
              </a:rPr>
              <a:t>9. Conoscere le principali caratteristiche e le reciproche interrelazioni dei fenomeni geografici, storici, sociali  economici e culturali  studiati, sapendoli comparare in prospettiva diacronica e sincronica. </a:t>
            </a:r>
          </a:p>
          <a:p>
            <a:endParaRPr lang="it-IT" sz="1000">
              <a:solidFill>
                <a:srgbClr val="FF3300"/>
              </a:solidFill>
              <a:latin typeface="Simoncini Garamond"/>
            </a:endParaRPr>
          </a:p>
        </p:txBody>
      </p:sp>
      <p:sp>
        <p:nvSpPr>
          <p:cNvPr id="14354" name="Rectangle 44"/>
          <p:cNvSpPr>
            <a:spLocks noChangeArrowheads="1"/>
          </p:cNvSpPr>
          <p:nvPr/>
        </p:nvSpPr>
        <p:spPr bwMode="auto">
          <a:xfrm>
            <a:off x="123825" y="4176713"/>
            <a:ext cx="4156075" cy="708025"/>
          </a:xfrm>
          <a:prstGeom prst="rect">
            <a:avLst/>
          </a:prstGeom>
          <a:solidFill>
            <a:srgbClr val="C3D69B"/>
          </a:solidFill>
          <a:ln w="9525">
            <a:noFill/>
            <a:miter lim="800000"/>
            <a:headEnd/>
            <a:tailEnd/>
          </a:ln>
        </p:spPr>
        <p:txBody>
          <a:bodyPr anchor="ctr"/>
          <a:lstStyle/>
          <a:p>
            <a:pPr defTabSz="914400"/>
            <a:r>
              <a:rPr lang="it-IT" sz="1000">
                <a:solidFill>
                  <a:srgbClr val="FF3300"/>
                </a:solidFill>
                <a:latin typeface="Calibri" pitchFamily="34" charset="0"/>
              </a:rPr>
              <a:t>4. Comprendere, riformulare  e produrre semplici testi di tipo storiografico e geografico con particolare riferimento al carattere problematico e argomentativo della ricostruzione del passato. Impiegare   le modalità comunicative appropriate, anche con l’uso delle nuove tecnologie.</a:t>
            </a:r>
            <a:endParaRPr lang="it-IT" sz="1000">
              <a:solidFill>
                <a:srgbClr val="FF3300"/>
              </a:solidFill>
              <a:latin typeface="Simoncini Garamond"/>
            </a:endParaRPr>
          </a:p>
        </p:txBody>
      </p:sp>
      <p:sp>
        <p:nvSpPr>
          <p:cNvPr id="14355" name="Rectangle 45"/>
          <p:cNvSpPr>
            <a:spLocks noChangeArrowheads="1"/>
          </p:cNvSpPr>
          <p:nvPr/>
        </p:nvSpPr>
        <p:spPr bwMode="auto">
          <a:xfrm>
            <a:off x="4289425" y="4176713"/>
            <a:ext cx="4778375" cy="708025"/>
          </a:xfrm>
          <a:prstGeom prst="rect">
            <a:avLst/>
          </a:prstGeom>
          <a:solidFill>
            <a:srgbClr val="C3D69B"/>
          </a:solidFill>
          <a:ln w="9525">
            <a:noFill/>
            <a:miter lim="800000"/>
            <a:headEnd/>
            <a:tailEnd/>
          </a:ln>
        </p:spPr>
        <p:txBody>
          <a:bodyPr anchor="ctr"/>
          <a:lstStyle/>
          <a:p>
            <a:pPr defTabSz="914400"/>
            <a:r>
              <a:rPr lang="it-IT" sz="1000">
                <a:solidFill>
                  <a:srgbClr val="000000"/>
                </a:solidFill>
                <a:latin typeface="Calibri" pitchFamily="34" charset="0"/>
              </a:rPr>
              <a:t>10. Analizzare storicamente problemi ambientali e geografici e riconoscere l’importanza dei contesti spaziali nella ricostruzione delle civiltà del passato oggetto di studio.</a:t>
            </a:r>
            <a:endParaRPr lang="it-IT" sz="1000">
              <a:solidFill>
                <a:srgbClr val="000000"/>
              </a:solidFill>
              <a:latin typeface="Simoncini Garamond"/>
            </a:endParaRPr>
          </a:p>
        </p:txBody>
      </p:sp>
      <p:sp>
        <p:nvSpPr>
          <p:cNvPr id="14356" name="Rectangle 46"/>
          <p:cNvSpPr>
            <a:spLocks noChangeArrowheads="1"/>
          </p:cNvSpPr>
          <p:nvPr/>
        </p:nvSpPr>
        <p:spPr bwMode="auto">
          <a:xfrm>
            <a:off x="123825" y="4894263"/>
            <a:ext cx="4156075" cy="749300"/>
          </a:xfrm>
          <a:prstGeom prst="rect">
            <a:avLst/>
          </a:prstGeom>
          <a:solidFill>
            <a:srgbClr val="C3D69B"/>
          </a:solidFill>
          <a:ln w="9525">
            <a:noFill/>
            <a:miter lim="800000"/>
            <a:headEnd/>
            <a:tailEnd/>
          </a:ln>
        </p:spPr>
        <p:txBody>
          <a:bodyPr anchor="ctr"/>
          <a:lstStyle/>
          <a:p>
            <a:pPr defTabSz="914400">
              <a:spcBef>
                <a:spcPts val="400"/>
              </a:spcBef>
            </a:pPr>
            <a:r>
              <a:rPr lang="it-IT" sz="1000">
                <a:solidFill>
                  <a:srgbClr val="FF3300"/>
                </a:solidFill>
                <a:latin typeface="Calibri" pitchFamily="34" charset="0"/>
              </a:rPr>
              <a:t>5. Usare in modo autonomo testi geografici e storici (sia cartacei che digitali) per la conoscenza di fatti geografici e storici, padroneggiando consapevolmente strategie di studio e di rielaborazione delle informazioni.</a:t>
            </a:r>
          </a:p>
          <a:p>
            <a:pPr algn="just" defTabSz="914400"/>
            <a:endParaRPr lang="it-IT" sz="1000">
              <a:solidFill>
                <a:srgbClr val="FF3300"/>
              </a:solidFill>
              <a:latin typeface="Calibri" pitchFamily="34" charset="0"/>
            </a:endParaRPr>
          </a:p>
        </p:txBody>
      </p:sp>
      <p:sp>
        <p:nvSpPr>
          <p:cNvPr id="14357" name="Rectangle 47"/>
          <p:cNvSpPr>
            <a:spLocks noChangeArrowheads="1"/>
          </p:cNvSpPr>
          <p:nvPr/>
        </p:nvSpPr>
        <p:spPr bwMode="auto">
          <a:xfrm>
            <a:off x="4289425" y="4894263"/>
            <a:ext cx="4778375" cy="749300"/>
          </a:xfrm>
          <a:prstGeom prst="rect">
            <a:avLst/>
          </a:prstGeom>
          <a:solidFill>
            <a:srgbClr val="C3D69B"/>
          </a:solidFill>
          <a:ln w="9525">
            <a:noFill/>
            <a:miter lim="800000"/>
            <a:headEnd/>
            <a:tailEnd/>
          </a:ln>
        </p:spPr>
        <p:txBody>
          <a:bodyPr anchor="ctr"/>
          <a:lstStyle/>
          <a:p>
            <a:pPr defTabSz="914400"/>
            <a:r>
              <a:rPr lang="it-IT" sz="1000">
                <a:solidFill>
                  <a:srgbClr val="FF0000"/>
                </a:solidFill>
                <a:latin typeface="Calibri" pitchFamily="34" charset="0"/>
              </a:rPr>
              <a:t>11. Paragonare diverse interpretazioni di fatti o fenomeni geografici, storici, sociali,  economici e culturali. </a:t>
            </a:r>
          </a:p>
          <a:p>
            <a:pPr defTabSz="914400"/>
            <a:r>
              <a:rPr lang="it-IT" sz="1000">
                <a:solidFill>
                  <a:srgbClr val="000000"/>
                </a:solidFill>
                <a:latin typeface="Calibri" pitchFamily="34" charset="0"/>
              </a:rPr>
              <a:t> </a:t>
            </a:r>
          </a:p>
          <a:p>
            <a:pPr defTabSz="914400"/>
            <a:r>
              <a:rPr lang="it-IT" sz="1000">
                <a:solidFill>
                  <a:srgbClr val="000000"/>
                </a:solidFill>
                <a:latin typeface="Calibri" pitchFamily="34" charset="0"/>
              </a:rPr>
              <a:t> </a:t>
            </a:r>
          </a:p>
          <a:p>
            <a:pPr defTabSz="914400"/>
            <a:r>
              <a:rPr lang="it-IT" sz="1000">
                <a:solidFill>
                  <a:srgbClr val="000000"/>
                </a:solidFill>
                <a:latin typeface="Calibri" pitchFamily="34" charset="0"/>
              </a:rPr>
              <a:t>                                                                                                                                    </a:t>
            </a:r>
          </a:p>
        </p:txBody>
      </p:sp>
      <p:sp>
        <p:nvSpPr>
          <p:cNvPr id="14358" name="Rectangle 48"/>
          <p:cNvSpPr>
            <a:spLocks noChangeArrowheads="1"/>
          </p:cNvSpPr>
          <p:nvPr/>
        </p:nvSpPr>
        <p:spPr bwMode="auto">
          <a:xfrm>
            <a:off x="133350" y="5654675"/>
            <a:ext cx="4156075" cy="611188"/>
          </a:xfrm>
          <a:prstGeom prst="rect">
            <a:avLst/>
          </a:prstGeom>
          <a:solidFill>
            <a:srgbClr val="C3D69B"/>
          </a:solidFill>
          <a:ln w="9525">
            <a:noFill/>
            <a:miter lim="800000"/>
            <a:headEnd/>
            <a:tailEnd/>
          </a:ln>
        </p:spPr>
        <p:txBody>
          <a:bodyPr tIns="46800" anchor="ctr"/>
          <a:lstStyle/>
          <a:p>
            <a:pPr defTabSz="914400"/>
            <a:r>
              <a:rPr lang="it-IT" sz="1000">
                <a:solidFill>
                  <a:srgbClr val="FF3300"/>
                </a:solidFill>
                <a:latin typeface="Calibri" pitchFamily="34" charset="0"/>
              </a:rPr>
              <a:t>6.Conoscere caratteristiche e  strutture ambientali e geografiche del mondo contemporaneo e delle diverse aree oggetto di studio, comparandole con quelle del mondo arcaico e antico, individuando continuità a cambiamenti.</a:t>
            </a:r>
          </a:p>
        </p:txBody>
      </p:sp>
      <p:sp>
        <p:nvSpPr>
          <p:cNvPr id="14359" name="Rectangle 49"/>
          <p:cNvSpPr>
            <a:spLocks noChangeArrowheads="1"/>
          </p:cNvSpPr>
          <p:nvPr/>
        </p:nvSpPr>
        <p:spPr bwMode="auto">
          <a:xfrm>
            <a:off x="4298950" y="5664200"/>
            <a:ext cx="4778375" cy="601663"/>
          </a:xfrm>
          <a:prstGeom prst="rect">
            <a:avLst/>
          </a:prstGeom>
          <a:solidFill>
            <a:srgbClr val="C3D69B"/>
          </a:solidFill>
          <a:ln w="9525">
            <a:noFill/>
            <a:miter lim="800000"/>
            <a:headEnd/>
            <a:tailEnd/>
          </a:ln>
        </p:spPr>
        <p:txBody>
          <a:bodyPr anchor="ctr"/>
          <a:lstStyle/>
          <a:p>
            <a:pPr defTabSz="914400"/>
            <a:r>
              <a:rPr lang="it-IT" sz="1000">
                <a:solidFill>
                  <a:srgbClr val="FF0000"/>
                </a:solidFill>
                <a:latin typeface="Calibri" pitchFamily="34" charset="0"/>
              </a:rPr>
              <a:t>12. Conoscere i beni culturali e comprenderli come elementi   del   patrimonio storico-culturale, riconoscendone i diversi usi nel tempo. </a:t>
            </a:r>
          </a:p>
          <a:p>
            <a:pPr defTabSz="914400"/>
            <a:r>
              <a:rPr lang="it-IT" sz="1000">
                <a:solidFill>
                  <a:srgbClr val="000000"/>
                </a:solidFill>
                <a:latin typeface="Calibri" pitchFamily="34" charset="0"/>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0" y="0"/>
            <a:ext cx="2519363" cy="720725"/>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15363" name="Line 2"/>
          <p:cNvSpPr>
            <a:spLocks noChangeShapeType="1"/>
          </p:cNvSpPr>
          <p:nvPr/>
        </p:nvSpPr>
        <p:spPr bwMode="auto">
          <a:xfrm>
            <a:off x="0" y="6300788"/>
            <a:ext cx="9144000" cy="0"/>
          </a:xfrm>
          <a:prstGeom prst="line">
            <a:avLst/>
          </a:prstGeom>
          <a:noFill/>
          <a:ln w="19050">
            <a:solidFill>
              <a:srgbClr val="006C58"/>
            </a:solidFill>
            <a:round/>
            <a:headEnd/>
            <a:tailEnd/>
          </a:ln>
        </p:spPr>
        <p:txBody>
          <a:bodyPr lIns="0" tIns="0" rIns="0" bIns="0"/>
          <a:lstStyle/>
          <a:p>
            <a:endParaRPr lang="it-IT"/>
          </a:p>
        </p:txBody>
      </p:sp>
      <p:sp>
        <p:nvSpPr>
          <p:cNvPr id="15364" name="CasellaDiTesto 19"/>
          <p:cNvSpPr txBox="1">
            <a:spLocks noChangeArrowheads="1"/>
          </p:cNvSpPr>
          <p:nvPr/>
        </p:nvSpPr>
        <p:spPr bwMode="auto">
          <a:xfrm>
            <a:off x="998538" y="928688"/>
            <a:ext cx="5507037" cy="366712"/>
          </a:xfrm>
          <a:prstGeom prst="rect">
            <a:avLst/>
          </a:prstGeom>
          <a:noFill/>
          <a:ln w="9525">
            <a:noFill/>
            <a:miter lim="800000"/>
            <a:headEnd/>
            <a:tailEnd/>
          </a:ln>
        </p:spPr>
        <p:txBody>
          <a:bodyPr>
            <a:spAutoFit/>
          </a:bodyPr>
          <a:lstStyle/>
          <a:p>
            <a:r>
              <a:rPr lang="it-IT" b="1">
                <a:solidFill>
                  <a:srgbClr val="A31530"/>
                </a:solidFill>
                <a:latin typeface="Calibri" pitchFamily="34" charset="0"/>
              </a:rPr>
              <a:t>Titolo 4 (schema del percorso - mappa)</a:t>
            </a:r>
          </a:p>
        </p:txBody>
      </p:sp>
      <p:sp>
        <p:nvSpPr>
          <p:cNvPr id="15365" name="CasellaDiTesto 10"/>
          <p:cNvSpPr txBox="1">
            <a:spLocks noChangeArrowheads="1"/>
          </p:cNvSpPr>
          <p:nvPr/>
        </p:nvSpPr>
        <p:spPr bwMode="auto">
          <a:xfrm>
            <a:off x="1079500" y="0"/>
            <a:ext cx="1439863" cy="554038"/>
          </a:xfrm>
          <a:prstGeom prst="rect">
            <a:avLst/>
          </a:prstGeom>
          <a:noFill/>
          <a:ln w="9525">
            <a:noFill/>
            <a:miter lim="800000"/>
            <a:headEnd/>
            <a:tailEnd/>
          </a:ln>
        </p:spPr>
        <p:txBody>
          <a:bodyPr>
            <a:spAutoFit/>
          </a:bodyPr>
          <a:lstStyle/>
          <a:p>
            <a:pPr algn="ctr"/>
            <a:r>
              <a:rPr lang="it-IT" sz="1500" i="1">
                <a:latin typeface="Simoncini Garamond"/>
                <a:ea typeface="Simoncini Garamond"/>
                <a:cs typeface="Simoncini Garamond"/>
              </a:rPr>
              <a:t>Uda </a:t>
            </a:r>
            <a:r>
              <a:rPr lang="it-IT" sz="3000" i="1">
                <a:latin typeface="Simoncini Garamond"/>
                <a:ea typeface="Simoncini Garamond"/>
                <a:cs typeface="Simoncini Garamond"/>
              </a:rPr>
              <a:t>5</a:t>
            </a:r>
          </a:p>
        </p:txBody>
      </p:sp>
      <p:sp>
        <p:nvSpPr>
          <p:cNvPr id="14" name="Connettore 13"/>
          <p:cNvSpPr/>
          <p:nvPr/>
        </p:nvSpPr>
        <p:spPr>
          <a:xfrm>
            <a:off x="4260850" y="6437313"/>
            <a:ext cx="420688" cy="420687"/>
          </a:xfrm>
          <a:prstGeom prst="flowChartConnector">
            <a:avLst/>
          </a:prstGeom>
          <a:solidFill>
            <a:srgbClr val="96C661">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8" name="Unisci 17"/>
          <p:cNvSpPr/>
          <p:nvPr/>
        </p:nvSpPr>
        <p:spPr>
          <a:xfrm>
            <a:off x="4322763" y="6300788"/>
            <a:ext cx="287337" cy="107950"/>
          </a:xfrm>
          <a:prstGeom prst="flowChartMerge">
            <a:avLst/>
          </a:prstGeom>
          <a:solidFill>
            <a:srgbClr val="005E55"/>
          </a:solidFill>
          <a:ln>
            <a:noFill/>
          </a:ln>
          <a:effectLst/>
        </p:spPr>
        <p:style>
          <a:lnRef idx="1">
            <a:schemeClr val="accent1"/>
          </a:lnRef>
          <a:fillRef idx="3">
            <a:schemeClr val="accent1"/>
          </a:fillRef>
          <a:effectRef idx="2">
            <a:schemeClr val="accent1"/>
          </a:effectRef>
          <a:fontRef idx="minor">
            <a:schemeClr val="lt1"/>
          </a:fontRef>
        </p:style>
      </p:sp>
      <p:sp>
        <p:nvSpPr>
          <p:cNvPr id="15368" name="CasellaDiTesto 20"/>
          <p:cNvSpPr txBox="1">
            <a:spLocks noChangeArrowheads="1"/>
          </p:cNvSpPr>
          <p:nvPr/>
        </p:nvSpPr>
        <p:spPr bwMode="auto">
          <a:xfrm>
            <a:off x="4151313" y="6443663"/>
            <a:ext cx="635000" cy="368300"/>
          </a:xfrm>
          <a:prstGeom prst="rect">
            <a:avLst/>
          </a:prstGeom>
          <a:noFill/>
          <a:ln w="9525">
            <a:noFill/>
            <a:miter lim="800000"/>
            <a:headEnd/>
            <a:tailEnd/>
          </a:ln>
        </p:spPr>
        <p:txBody>
          <a:bodyPr>
            <a:spAutoFit/>
          </a:bodyPr>
          <a:lstStyle/>
          <a:p>
            <a:pPr algn="ctr"/>
            <a:r>
              <a:rPr lang="it-IT">
                <a:latin typeface="Calibri" pitchFamily="34" charset="0"/>
              </a:rPr>
              <a:t>3</a:t>
            </a:r>
          </a:p>
        </p:txBody>
      </p:sp>
      <p:pic>
        <p:nvPicPr>
          <p:cNvPr id="15369" name="Picture 18" descr="De Agostini - Italia1"/>
          <p:cNvPicPr>
            <a:picLocks noChangeAspect="1" noChangeArrowheads="1"/>
          </p:cNvPicPr>
          <p:nvPr/>
        </p:nvPicPr>
        <p:blipFill>
          <a:blip r:embed="rId3"/>
          <a:srcRect/>
          <a:stretch>
            <a:fillRect/>
          </a:stretch>
        </p:blipFill>
        <p:spPr bwMode="auto">
          <a:xfrm>
            <a:off x="681038" y="206375"/>
            <a:ext cx="8001000" cy="5992813"/>
          </a:xfrm>
          <a:prstGeom prst="rect">
            <a:avLst/>
          </a:prstGeom>
          <a:noFill/>
          <a:ln w="9525">
            <a:noFill/>
            <a:miter lim="800000"/>
            <a:headEnd/>
            <a:tailEnd/>
          </a:ln>
        </p:spPr>
      </p:pic>
      <p:pic>
        <p:nvPicPr>
          <p:cNvPr id="15370" name="Picture 17"/>
          <p:cNvPicPr>
            <a:picLocks noChangeAspect="1" noChangeArrowheads="1"/>
          </p:cNvPicPr>
          <p:nvPr/>
        </p:nvPicPr>
        <p:blipFill>
          <a:blip r:embed="rId4"/>
          <a:srcRect/>
          <a:stretch>
            <a:fillRect/>
          </a:stretch>
        </p:blipFill>
        <p:spPr bwMode="auto">
          <a:xfrm>
            <a:off x="-3175" y="6350"/>
            <a:ext cx="2800350" cy="800100"/>
          </a:xfrm>
          <a:prstGeom prst="rect">
            <a:avLst/>
          </a:prstGeom>
          <a:noFill/>
          <a:ln w="9525">
            <a:noFill/>
            <a:miter lim="800000"/>
            <a:headEnd/>
            <a:tailEnd/>
          </a:ln>
        </p:spPr>
      </p:pic>
      <p:sp>
        <p:nvSpPr>
          <p:cNvPr id="15371" name="CasellaDiTesto 19"/>
          <p:cNvSpPr txBox="1">
            <a:spLocks noChangeArrowheads="1"/>
          </p:cNvSpPr>
          <p:nvPr/>
        </p:nvSpPr>
        <p:spPr bwMode="auto">
          <a:xfrm>
            <a:off x="5981700" y="206375"/>
            <a:ext cx="2973388" cy="915988"/>
          </a:xfrm>
          <a:prstGeom prst="rect">
            <a:avLst/>
          </a:prstGeom>
          <a:noFill/>
          <a:ln w="9525">
            <a:noFill/>
            <a:miter lim="800000"/>
            <a:headEnd/>
            <a:tailEnd/>
          </a:ln>
        </p:spPr>
        <p:txBody>
          <a:bodyPr>
            <a:spAutoFit/>
          </a:bodyPr>
          <a:lstStyle/>
          <a:p>
            <a:r>
              <a:rPr lang="it-IT" b="1">
                <a:solidFill>
                  <a:srgbClr val="006600"/>
                </a:solidFill>
                <a:latin typeface="Calibri" pitchFamily="34" charset="0"/>
              </a:rPr>
              <a:t>Dal presente al passato per </a:t>
            </a:r>
          </a:p>
          <a:p>
            <a:r>
              <a:rPr lang="it-IT" b="1">
                <a:solidFill>
                  <a:srgbClr val="006600"/>
                </a:solidFill>
                <a:latin typeface="Calibri" pitchFamily="34" charset="0"/>
              </a:rPr>
              <a:t>ritornare al presente: ecco </a:t>
            </a:r>
          </a:p>
          <a:p>
            <a:r>
              <a:rPr lang="it-IT" b="1">
                <a:solidFill>
                  <a:srgbClr val="006600"/>
                </a:solidFill>
                <a:latin typeface="Calibri" pitchFamily="34" charset="0"/>
              </a:rPr>
              <a:t>come faremo!</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nettore 27"/>
          <p:cNvSpPr/>
          <p:nvPr/>
        </p:nvSpPr>
        <p:spPr>
          <a:xfrm>
            <a:off x="4260850" y="6399213"/>
            <a:ext cx="420688" cy="420687"/>
          </a:xfrm>
          <a:prstGeom prst="flowChartConnector">
            <a:avLst/>
          </a:prstGeom>
          <a:solidFill>
            <a:srgbClr val="96C661">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3" name="Unisci 22"/>
          <p:cNvSpPr/>
          <p:nvPr/>
        </p:nvSpPr>
        <p:spPr>
          <a:xfrm>
            <a:off x="4322763" y="6262688"/>
            <a:ext cx="287337" cy="107950"/>
          </a:xfrm>
          <a:prstGeom prst="flowChartMerge">
            <a:avLst/>
          </a:prstGeom>
          <a:solidFill>
            <a:srgbClr val="005E55"/>
          </a:solidFill>
          <a:ln>
            <a:noFill/>
          </a:ln>
          <a:effectLst/>
        </p:spPr>
        <p:style>
          <a:lnRef idx="1">
            <a:schemeClr val="accent1"/>
          </a:lnRef>
          <a:fillRef idx="3">
            <a:schemeClr val="accent1"/>
          </a:fillRef>
          <a:effectRef idx="2">
            <a:schemeClr val="accent1"/>
          </a:effectRef>
          <a:fontRef idx="minor">
            <a:schemeClr val="lt1"/>
          </a:fontRef>
        </p:style>
      </p:sp>
      <p:sp>
        <p:nvSpPr>
          <p:cNvPr id="16388" name="CasellaDiTesto 23"/>
          <p:cNvSpPr txBox="1">
            <a:spLocks noChangeArrowheads="1"/>
          </p:cNvSpPr>
          <p:nvPr/>
        </p:nvSpPr>
        <p:spPr bwMode="auto">
          <a:xfrm>
            <a:off x="0" y="976313"/>
            <a:ext cx="2519363" cy="5272087"/>
          </a:xfrm>
          <a:prstGeom prst="rect">
            <a:avLst/>
          </a:prstGeom>
          <a:solidFill>
            <a:srgbClr val="4B5B5C">
              <a:alpha val="20000"/>
            </a:srgbClr>
          </a:solidFill>
          <a:ln w="9525">
            <a:noFill/>
            <a:miter lim="800000"/>
            <a:headEnd/>
            <a:tailEnd/>
          </a:ln>
        </p:spPr>
        <p:txBody>
          <a:bodyPr>
            <a:spAutoFit/>
          </a:bodyPr>
          <a:lstStyle/>
          <a:p>
            <a:endParaRPr lang="it-IT">
              <a:latin typeface="Calibri" pitchFamily="34" charset="0"/>
            </a:endParaRPr>
          </a:p>
        </p:txBody>
      </p:sp>
      <p:sp>
        <p:nvSpPr>
          <p:cNvPr id="16389" name="Line 2"/>
          <p:cNvSpPr>
            <a:spLocks noChangeShapeType="1"/>
          </p:cNvSpPr>
          <p:nvPr/>
        </p:nvSpPr>
        <p:spPr bwMode="auto">
          <a:xfrm flipV="1">
            <a:off x="2519363" y="525463"/>
            <a:ext cx="0" cy="5748337"/>
          </a:xfrm>
          <a:prstGeom prst="line">
            <a:avLst/>
          </a:prstGeom>
          <a:noFill/>
          <a:ln w="19050">
            <a:solidFill>
              <a:srgbClr val="005E55"/>
            </a:solidFill>
            <a:round/>
            <a:headEnd/>
            <a:tailEnd/>
          </a:ln>
        </p:spPr>
        <p:txBody>
          <a:bodyPr lIns="0" tIns="0" rIns="0" bIns="0"/>
          <a:lstStyle/>
          <a:p>
            <a:endParaRPr lang="it-IT"/>
          </a:p>
        </p:txBody>
      </p:sp>
      <p:sp>
        <p:nvSpPr>
          <p:cNvPr id="7" name="Rettangolo 6"/>
          <p:cNvSpPr/>
          <p:nvPr/>
        </p:nvSpPr>
        <p:spPr>
          <a:xfrm>
            <a:off x="0" y="0"/>
            <a:ext cx="9144000" cy="720725"/>
          </a:xfrm>
          <a:prstGeom prst="rect">
            <a:avLst/>
          </a:prstGeom>
          <a:solidFill>
            <a:srgbClr val="96C66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8" name="Rettangolo 7"/>
          <p:cNvSpPr/>
          <p:nvPr/>
        </p:nvSpPr>
        <p:spPr>
          <a:xfrm>
            <a:off x="0" y="0"/>
            <a:ext cx="2519363" cy="720725"/>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16392" name="Titolo 1"/>
          <p:cNvSpPr>
            <a:spLocks noGrp="1"/>
          </p:cNvSpPr>
          <p:nvPr>
            <p:ph type="ctrTitle"/>
          </p:nvPr>
        </p:nvSpPr>
        <p:spPr>
          <a:xfrm>
            <a:off x="2586038" y="-57150"/>
            <a:ext cx="6557962" cy="722313"/>
          </a:xfrm>
        </p:spPr>
        <p:txBody>
          <a:bodyPr/>
          <a:lstStyle/>
          <a:p>
            <a:pPr algn="l" eaLnBrk="1" hangingPunct="1"/>
            <a:r>
              <a:rPr lang="it-IT" sz="2400" b="1" smtClean="0">
                <a:latin typeface="Simoncini Garamond"/>
                <a:ea typeface="MetaPlusBlack"/>
                <a:cs typeface="MetaPlusBlack"/>
              </a:rPr>
              <a:t>L’Italia: la regione geografica.</a:t>
            </a:r>
          </a:p>
        </p:txBody>
      </p:sp>
      <p:sp>
        <p:nvSpPr>
          <p:cNvPr id="16393" name="Line 2"/>
          <p:cNvSpPr>
            <a:spLocks noChangeShapeType="1"/>
          </p:cNvSpPr>
          <p:nvPr/>
        </p:nvSpPr>
        <p:spPr bwMode="auto">
          <a:xfrm>
            <a:off x="0" y="6262688"/>
            <a:ext cx="9144000" cy="0"/>
          </a:xfrm>
          <a:prstGeom prst="line">
            <a:avLst/>
          </a:prstGeom>
          <a:noFill/>
          <a:ln w="19050">
            <a:solidFill>
              <a:srgbClr val="006C58"/>
            </a:solidFill>
            <a:round/>
            <a:headEnd/>
            <a:tailEnd/>
          </a:ln>
        </p:spPr>
        <p:txBody>
          <a:bodyPr lIns="0" tIns="0" rIns="0" bIns="0"/>
          <a:lstStyle/>
          <a:p>
            <a:endParaRPr lang="it-IT"/>
          </a:p>
        </p:txBody>
      </p:sp>
      <p:sp>
        <p:nvSpPr>
          <p:cNvPr id="16394" name="Titolo 1"/>
          <p:cNvSpPr txBox="1">
            <a:spLocks/>
          </p:cNvSpPr>
          <p:nvPr/>
        </p:nvSpPr>
        <p:spPr bwMode="auto">
          <a:xfrm>
            <a:off x="2519363" y="4559300"/>
            <a:ext cx="6624637" cy="1716088"/>
          </a:xfrm>
          <a:prstGeom prst="rect">
            <a:avLst/>
          </a:prstGeom>
          <a:noFill/>
          <a:ln w="9525">
            <a:noFill/>
            <a:miter lim="800000"/>
            <a:headEnd/>
            <a:tailEnd/>
          </a:ln>
        </p:spPr>
        <p:txBody>
          <a:bodyPr/>
          <a:lstStyle/>
          <a:p>
            <a:pPr defTabSz="914400" eaLnBrk="0" hangingPunct="0"/>
            <a:r>
              <a:rPr lang="it-IT" sz="1100">
                <a:latin typeface="Simoncini Garamond"/>
              </a:rPr>
              <a:t>La particolarità della regione geografica italiana è il risultato della varietà della configurazione territoriale che si incontra  entro i suoi confini  naturali.</a:t>
            </a:r>
          </a:p>
          <a:p>
            <a:pPr defTabSz="914400" eaLnBrk="0" hangingPunct="0"/>
            <a:r>
              <a:rPr lang="it-IT" sz="1100" b="1">
                <a:latin typeface="Simoncini Garamond"/>
              </a:rPr>
              <a:t>Legg</a:t>
            </a:r>
            <a:r>
              <a:rPr lang="it-IT" sz="1100">
                <a:latin typeface="Simoncini Garamond"/>
              </a:rPr>
              <a:t>i la descrizione </a:t>
            </a:r>
            <a:r>
              <a:rPr lang="it-IT" sz="1100" b="1">
                <a:latin typeface="Simoncini Garamond"/>
                <a:hlinkClick r:id="rId3"/>
              </a:rPr>
              <a:t>dell’area geografica italiana nella voce generale dell’enciclopedia  Sapere.it</a:t>
            </a:r>
            <a:endParaRPr lang="it-IT" sz="1100" b="1">
              <a:latin typeface="Simoncini Garamond"/>
            </a:endParaRPr>
          </a:p>
          <a:p>
            <a:pPr defTabSz="914400" eaLnBrk="0" hangingPunct="0"/>
            <a:r>
              <a:rPr lang="it-IT" sz="1100" b="1">
                <a:latin typeface="Simoncini Garamond"/>
              </a:rPr>
              <a:t>Apri</a:t>
            </a:r>
            <a:r>
              <a:rPr lang="it-IT" sz="1100">
                <a:latin typeface="Simoncini Garamond"/>
              </a:rPr>
              <a:t> </a:t>
            </a:r>
            <a:r>
              <a:rPr lang="it-IT" sz="1100" b="1">
                <a:latin typeface="Simoncini Garamond"/>
                <a:hlinkClick r:id="rId4"/>
              </a:rPr>
              <a:t>Google Earth  </a:t>
            </a:r>
            <a:r>
              <a:rPr lang="it-IT" sz="1100">
                <a:latin typeface="Simoncini Garamond"/>
              </a:rPr>
              <a:t>per avere una visualizzazione dal satellite degli ambienti caratteristici della regione geografica italiana. </a:t>
            </a:r>
          </a:p>
          <a:p>
            <a:pPr defTabSz="914400" eaLnBrk="0" hangingPunct="0"/>
            <a:r>
              <a:rPr lang="it-IT" sz="1100" b="1">
                <a:latin typeface="Simoncini Garamond"/>
              </a:rPr>
              <a:t>Dirigi la tua ricerca </a:t>
            </a:r>
            <a:r>
              <a:rPr lang="it-IT" sz="1100">
                <a:latin typeface="Simoncini Garamond"/>
              </a:rPr>
              <a:t>verso  i territori  caratteristici della conformazione fisica.</a:t>
            </a:r>
          </a:p>
          <a:p>
            <a:pPr defTabSz="914400" eaLnBrk="0" hangingPunct="0"/>
            <a:r>
              <a:rPr lang="it-IT" sz="1100">
                <a:latin typeface="Simoncini Garamond"/>
              </a:rPr>
              <a:t>Quali riesci a individuare sulla base delle conoscenze che hai ritrovato nella descrizione enciclopedica? </a:t>
            </a:r>
            <a:r>
              <a:rPr lang="it-IT" sz="1100" b="1">
                <a:latin typeface="Simoncini Garamond"/>
              </a:rPr>
              <a:t>Prova a schedarli, anche con l’aiuto dei compagni, </a:t>
            </a:r>
            <a:r>
              <a:rPr lang="it-IT" sz="1100" b="1">
                <a:latin typeface="Simoncini Garamond"/>
                <a:hlinkClick r:id="rId5"/>
              </a:rPr>
              <a:t>nell’ambiente exploratree  </a:t>
            </a:r>
            <a:r>
              <a:rPr lang="it-IT" sz="1100">
                <a:latin typeface="Simoncini Garamond"/>
              </a:rPr>
              <a:t>secondo questi indicatori: </a:t>
            </a:r>
            <a:r>
              <a:rPr lang="it-IT" sz="1100" b="1">
                <a:latin typeface="Simoncini Garamond"/>
              </a:rPr>
              <a:t>catene montuose- pianure – fiumi – mari – laghi – isole.</a:t>
            </a:r>
            <a:endParaRPr lang="it-IT" sz="1100" b="1">
              <a:latin typeface="Simoncini Garamond"/>
              <a:ea typeface="MS PGothic" pitchFamily="34" charset="-128"/>
              <a:cs typeface="Simoncini Garamond"/>
            </a:endParaRPr>
          </a:p>
        </p:txBody>
      </p:sp>
      <p:sp>
        <p:nvSpPr>
          <p:cNvPr id="16395" name="Segnaposto testo 3"/>
          <p:cNvSpPr txBox="1">
            <a:spLocks/>
          </p:cNvSpPr>
          <p:nvPr/>
        </p:nvSpPr>
        <p:spPr bwMode="auto">
          <a:xfrm>
            <a:off x="50800" y="1289050"/>
            <a:ext cx="2519363" cy="4984750"/>
          </a:xfrm>
          <a:prstGeom prst="rect">
            <a:avLst/>
          </a:prstGeom>
          <a:noFill/>
          <a:ln w="9525">
            <a:noFill/>
            <a:miter lim="800000"/>
            <a:headEnd/>
            <a:tailEnd/>
          </a:ln>
        </p:spPr>
        <p:txBody>
          <a:bodyPr/>
          <a:lstStyle/>
          <a:p>
            <a:pPr defTabSz="914400" eaLnBrk="0" hangingPunct="0">
              <a:spcBef>
                <a:spcPct val="20000"/>
              </a:spcBef>
              <a:spcAft>
                <a:spcPts val="1000"/>
              </a:spcAft>
              <a:buClr>
                <a:schemeClr val="accent1"/>
              </a:buClr>
              <a:buSzPct val="85000"/>
            </a:pPr>
            <a:r>
              <a:rPr lang="it-IT" sz="1600">
                <a:latin typeface="Simoncini Garamond"/>
                <a:ea typeface="MS PGothic" pitchFamily="34" charset="-128"/>
                <a:cs typeface="Simoncini Garamond"/>
              </a:rPr>
              <a:t>Competenza 1</a:t>
            </a:r>
          </a:p>
          <a:p>
            <a:pPr defTabSz="914400" eaLnBrk="0" hangingPunct="0">
              <a:spcBef>
                <a:spcPct val="20000"/>
              </a:spcBef>
              <a:spcAft>
                <a:spcPts val="1000"/>
              </a:spcAft>
              <a:buClr>
                <a:schemeClr val="accent1"/>
              </a:buClr>
              <a:buSzPct val="85000"/>
            </a:pPr>
            <a:r>
              <a:rPr lang="it-IT" sz="1600" b="1">
                <a:latin typeface="Simoncini Garamond"/>
                <a:ea typeface="MS PGothic" pitchFamily="34" charset="-128"/>
                <a:cs typeface="Simoncini Garamond"/>
              </a:rPr>
              <a:t>Obiettivi:</a:t>
            </a:r>
          </a:p>
          <a:p>
            <a:pPr defTabSz="914400" eaLnBrk="0" hangingPunct="0">
              <a:spcBef>
                <a:spcPct val="20000"/>
              </a:spcBef>
              <a:spcAft>
                <a:spcPts val="1000"/>
              </a:spcAft>
              <a:buClr>
                <a:schemeClr val="accent1"/>
              </a:buClr>
              <a:buSzPct val="85000"/>
            </a:pPr>
            <a:r>
              <a:rPr lang="it-IT" sz="1600">
                <a:latin typeface="Simoncini Garamond"/>
                <a:ea typeface="MS PGothic" pitchFamily="34" charset="-128"/>
                <a:cs typeface="Simoncini Garamond"/>
              </a:rPr>
              <a:t>- saper usare gli strumenti della geografia per operare con le strutture del pensiero spaziale</a:t>
            </a:r>
          </a:p>
          <a:p>
            <a:pPr defTabSz="914400"/>
            <a:r>
              <a:rPr lang="it-IT" sz="1600">
                <a:latin typeface="Simoncini Garamond"/>
                <a:ea typeface="MS PGothic" pitchFamily="34" charset="-128"/>
                <a:cs typeface="Simoncini Garamond"/>
              </a:rPr>
              <a:t>- leggere e comprendere testi sul web  sul tema  dell’identità nazionale </a:t>
            </a:r>
          </a:p>
          <a:p>
            <a:pPr defTabSz="914400"/>
            <a:r>
              <a:rPr lang="it-IT" sz="1600">
                <a:latin typeface="Simoncini Garamond"/>
                <a:ea typeface="MS PGothic" pitchFamily="34" charset="-128"/>
                <a:cs typeface="Simoncini Garamond"/>
              </a:rPr>
              <a:t>- riferire le caratteristiche di un fenomeno significativo attraverso una descrizione scritta.</a:t>
            </a:r>
          </a:p>
          <a:p>
            <a:pPr defTabSz="914400" eaLnBrk="0" hangingPunct="0">
              <a:spcBef>
                <a:spcPct val="20000"/>
              </a:spcBef>
              <a:spcAft>
                <a:spcPts val="1000"/>
              </a:spcAft>
              <a:buClr>
                <a:schemeClr val="accent1"/>
              </a:buClr>
              <a:buSzPct val="85000"/>
            </a:pPr>
            <a:endParaRPr lang="it-IT" sz="1600">
              <a:latin typeface="Simoncini Garamond"/>
              <a:ea typeface="MS PGothic" pitchFamily="34" charset="-128"/>
              <a:cs typeface="Simoncini Garamond"/>
            </a:endParaRPr>
          </a:p>
        </p:txBody>
      </p:sp>
      <p:sp>
        <p:nvSpPr>
          <p:cNvPr id="16396" name="CasellaDiTesto 19"/>
          <p:cNvSpPr txBox="1">
            <a:spLocks noChangeArrowheads="1"/>
          </p:cNvSpPr>
          <p:nvPr/>
        </p:nvSpPr>
        <p:spPr bwMode="auto">
          <a:xfrm>
            <a:off x="0" y="720725"/>
            <a:ext cx="2519363" cy="522288"/>
          </a:xfrm>
          <a:prstGeom prst="rect">
            <a:avLst/>
          </a:prstGeom>
          <a:solidFill>
            <a:srgbClr val="005E55"/>
          </a:solidFill>
          <a:ln w="9525">
            <a:noFill/>
            <a:miter lim="800000"/>
            <a:headEnd/>
            <a:tailEnd/>
          </a:ln>
        </p:spPr>
        <p:txBody>
          <a:bodyPr>
            <a:spAutoFit/>
          </a:bodyPr>
          <a:lstStyle/>
          <a:p>
            <a:r>
              <a:rPr lang="it-IT" sz="1400">
                <a:solidFill>
                  <a:schemeClr val="bg1"/>
                </a:solidFill>
                <a:latin typeface="Simoncini Garamond"/>
              </a:rPr>
              <a:t>La conformazione fisica e i confini naturali</a:t>
            </a:r>
          </a:p>
        </p:txBody>
      </p:sp>
      <p:sp>
        <p:nvSpPr>
          <p:cNvPr id="16397" name="CasellaDiTesto 17"/>
          <p:cNvSpPr txBox="1">
            <a:spLocks noChangeArrowheads="1"/>
          </p:cNvSpPr>
          <p:nvPr/>
        </p:nvSpPr>
        <p:spPr bwMode="auto">
          <a:xfrm>
            <a:off x="1079500" y="0"/>
            <a:ext cx="1439863" cy="554038"/>
          </a:xfrm>
          <a:prstGeom prst="rect">
            <a:avLst/>
          </a:prstGeom>
          <a:noFill/>
          <a:ln w="9525">
            <a:noFill/>
            <a:miter lim="800000"/>
            <a:headEnd/>
            <a:tailEnd/>
          </a:ln>
        </p:spPr>
        <p:txBody>
          <a:bodyPr>
            <a:spAutoFit/>
          </a:bodyPr>
          <a:lstStyle/>
          <a:p>
            <a:pPr algn="ctr"/>
            <a:r>
              <a:rPr lang="it-IT" sz="1500" i="1">
                <a:latin typeface="Simoncini Garamond"/>
                <a:ea typeface="Simoncini Garamond"/>
                <a:cs typeface="Simoncini Garamond"/>
              </a:rPr>
              <a:t>Uda </a:t>
            </a:r>
            <a:r>
              <a:rPr lang="it-IT" sz="3000" i="1">
                <a:latin typeface="Simoncini Garamond"/>
                <a:ea typeface="Simoncini Garamond"/>
                <a:cs typeface="Simoncini Garamond"/>
              </a:rPr>
              <a:t>5</a:t>
            </a:r>
          </a:p>
        </p:txBody>
      </p:sp>
      <p:sp>
        <p:nvSpPr>
          <p:cNvPr id="16398" name="CasellaDiTesto 26"/>
          <p:cNvSpPr txBox="1">
            <a:spLocks noChangeArrowheads="1"/>
          </p:cNvSpPr>
          <p:nvPr/>
        </p:nvSpPr>
        <p:spPr bwMode="auto">
          <a:xfrm>
            <a:off x="4151313" y="6405563"/>
            <a:ext cx="635000" cy="368300"/>
          </a:xfrm>
          <a:prstGeom prst="rect">
            <a:avLst/>
          </a:prstGeom>
          <a:noFill/>
          <a:ln w="9525">
            <a:noFill/>
            <a:miter lim="800000"/>
            <a:headEnd/>
            <a:tailEnd/>
          </a:ln>
        </p:spPr>
        <p:txBody>
          <a:bodyPr>
            <a:spAutoFit/>
          </a:bodyPr>
          <a:lstStyle/>
          <a:p>
            <a:pPr algn="ctr"/>
            <a:r>
              <a:rPr lang="it-IT">
                <a:latin typeface="Calibri" pitchFamily="34" charset="0"/>
              </a:rPr>
              <a:t>4</a:t>
            </a:r>
          </a:p>
        </p:txBody>
      </p:sp>
      <p:sp>
        <p:nvSpPr>
          <p:cNvPr id="16399" name="CasellaDiTesto 1"/>
          <p:cNvSpPr txBox="1">
            <a:spLocks noChangeArrowheads="1"/>
          </p:cNvSpPr>
          <p:nvPr/>
        </p:nvSpPr>
        <p:spPr bwMode="auto">
          <a:xfrm>
            <a:off x="2519363" y="720725"/>
            <a:ext cx="6624637" cy="460375"/>
          </a:xfrm>
          <a:prstGeom prst="rect">
            <a:avLst/>
          </a:prstGeom>
          <a:noFill/>
          <a:ln w="9525">
            <a:noFill/>
            <a:miter lim="800000"/>
            <a:headEnd/>
            <a:tailEnd/>
          </a:ln>
        </p:spPr>
        <p:txBody>
          <a:bodyPr>
            <a:spAutoFit/>
          </a:bodyPr>
          <a:lstStyle/>
          <a:p>
            <a:r>
              <a:rPr lang="it-IT" sz="1200">
                <a:latin typeface="Simoncini Garamond"/>
              </a:rPr>
              <a:t>Quando si parla di regione geografica italiana, non si intende stato o nazione, ma un’area riconducibile a dei</a:t>
            </a:r>
            <a:r>
              <a:rPr lang="it-IT" sz="1200">
                <a:latin typeface="Calibri" pitchFamily="34" charset="0"/>
              </a:rPr>
              <a:t> </a:t>
            </a:r>
            <a:r>
              <a:rPr lang="it-IT" sz="1200">
                <a:latin typeface="Simoncini Garamond"/>
              </a:rPr>
              <a:t>limiti naturali, segnati dallo spartiacque alpino e dal mare.</a:t>
            </a:r>
          </a:p>
        </p:txBody>
      </p:sp>
      <p:pic>
        <p:nvPicPr>
          <p:cNvPr id="16400" name="Immagine 3"/>
          <p:cNvPicPr>
            <a:picLocks noChangeAspect="1"/>
          </p:cNvPicPr>
          <p:nvPr/>
        </p:nvPicPr>
        <p:blipFill>
          <a:blip r:embed="rId6"/>
          <a:srcRect/>
          <a:stretch>
            <a:fillRect/>
          </a:stretch>
        </p:blipFill>
        <p:spPr bwMode="auto">
          <a:xfrm>
            <a:off x="3670300" y="1185863"/>
            <a:ext cx="3892550" cy="3243262"/>
          </a:xfrm>
          <a:prstGeom prst="rect">
            <a:avLst/>
          </a:prstGeom>
          <a:noFill/>
          <a:ln w="9525">
            <a:solidFill>
              <a:srgbClr val="000080"/>
            </a:solidFill>
            <a:miter lim="800000"/>
            <a:headEnd/>
            <a:tailEnd/>
          </a:ln>
        </p:spPr>
      </p:pic>
      <p:pic>
        <p:nvPicPr>
          <p:cNvPr id="16401" name="Picture 19" descr="discussion%20forums"/>
          <p:cNvPicPr>
            <a:picLocks noChangeAspect="1" noChangeArrowheads="1"/>
          </p:cNvPicPr>
          <p:nvPr/>
        </p:nvPicPr>
        <p:blipFill>
          <a:blip r:embed="rId7"/>
          <a:srcRect/>
          <a:stretch>
            <a:fillRect/>
          </a:stretch>
        </p:blipFill>
        <p:spPr bwMode="auto">
          <a:xfrm>
            <a:off x="1563688" y="5294313"/>
            <a:ext cx="838200"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nettore 27"/>
          <p:cNvSpPr/>
          <p:nvPr/>
        </p:nvSpPr>
        <p:spPr>
          <a:xfrm>
            <a:off x="4260850" y="6386513"/>
            <a:ext cx="420688" cy="420687"/>
          </a:xfrm>
          <a:prstGeom prst="flowChartConnector">
            <a:avLst/>
          </a:prstGeom>
          <a:solidFill>
            <a:srgbClr val="96C661">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3" name="Unisci 22"/>
          <p:cNvSpPr/>
          <p:nvPr/>
        </p:nvSpPr>
        <p:spPr>
          <a:xfrm>
            <a:off x="4322763" y="6249988"/>
            <a:ext cx="287337" cy="107950"/>
          </a:xfrm>
          <a:prstGeom prst="flowChartMerge">
            <a:avLst/>
          </a:prstGeom>
          <a:solidFill>
            <a:srgbClr val="005E55"/>
          </a:solidFill>
          <a:ln>
            <a:noFill/>
          </a:ln>
          <a:effectLst/>
        </p:spPr>
        <p:style>
          <a:lnRef idx="1">
            <a:schemeClr val="accent1"/>
          </a:lnRef>
          <a:fillRef idx="3">
            <a:schemeClr val="accent1"/>
          </a:fillRef>
          <a:effectRef idx="2">
            <a:schemeClr val="accent1"/>
          </a:effectRef>
          <a:fontRef idx="minor">
            <a:schemeClr val="lt1"/>
          </a:fontRef>
        </p:style>
      </p:sp>
      <p:sp>
        <p:nvSpPr>
          <p:cNvPr id="17412" name="CasellaDiTesto 23"/>
          <p:cNvSpPr txBox="1">
            <a:spLocks noChangeArrowheads="1"/>
          </p:cNvSpPr>
          <p:nvPr/>
        </p:nvSpPr>
        <p:spPr bwMode="auto">
          <a:xfrm>
            <a:off x="0" y="976313"/>
            <a:ext cx="2519363" cy="5272087"/>
          </a:xfrm>
          <a:prstGeom prst="rect">
            <a:avLst/>
          </a:prstGeom>
          <a:solidFill>
            <a:srgbClr val="4B5B5C">
              <a:alpha val="20000"/>
            </a:srgbClr>
          </a:solidFill>
          <a:ln w="9525">
            <a:noFill/>
            <a:miter lim="800000"/>
            <a:headEnd/>
            <a:tailEnd/>
          </a:ln>
        </p:spPr>
        <p:txBody>
          <a:bodyPr>
            <a:spAutoFit/>
          </a:bodyPr>
          <a:lstStyle/>
          <a:p>
            <a:endParaRPr lang="it-IT">
              <a:latin typeface="Calibri" pitchFamily="34" charset="0"/>
            </a:endParaRPr>
          </a:p>
        </p:txBody>
      </p:sp>
      <p:sp>
        <p:nvSpPr>
          <p:cNvPr id="17413" name="Line 2"/>
          <p:cNvSpPr>
            <a:spLocks noChangeShapeType="1"/>
          </p:cNvSpPr>
          <p:nvPr/>
        </p:nvSpPr>
        <p:spPr bwMode="auto">
          <a:xfrm flipV="1">
            <a:off x="2519363" y="474663"/>
            <a:ext cx="0" cy="5748337"/>
          </a:xfrm>
          <a:prstGeom prst="line">
            <a:avLst/>
          </a:prstGeom>
          <a:noFill/>
          <a:ln w="19050">
            <a:solidFill>
              <a:srgbClr val="005E55"/>
            </a:solidFill>
            <a:round/>
            <a:headEnd/>
            <a:tailEnd/>
          </a:ln>
        </p:spPr>
        <p:txBody>
          <a:bodyPr lIns="0" tIns="0" rIns="0" bIns="0"/>
          <a:lstStyle/>
          <a:p>
            <a:endParaRPr lang="it-IT"/>
          </a:p>
        </p:txBody>
      </p:sp>
      <p:sp>
        <p:nvSpPr>
          <p:cNvPr id="7" name="Rettangolo 6"/>
          <p:cNvSpPr/>
          <p:nvPr/>
        </p:nvSpPr>
        <p:spPr>
          <a:xfrm>
            <a:off x="0" y="0"/>
            <a:ext cx="9144000" cy="720725"/>
          </a:xfrm>
          <a:prstGeom prst="rect">
            <a:avLst/>
          </a:prstGeom>
          <a:solidFill>
            <a:srgbClr val="96C66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8" name="Rettangolo 7"/>
          <p:cNvSpPr/>
          <p:nvPr/>
        </p:nvSpPr>
        <p:spPr>
          <a:xfrm>
            <a:off x="0" y="0"/>
            <a:ext cx="2519363" cy="720725"/>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17416" name="Titolo 1"/>
          <p:cNvSpPr>
            <a:spLocks noGrp="1"/>
          </p:cNvSpPr>
          <p:nvPr>
            <p:ph type="ctrTitle"/>
          </p:nvPr>
        </p:nvSpPr>
        <p:spPr>
          <a:xfrm>
            <a:off x="2586038" y="-57150"/>
            <a:ext cx="6557962" cy="722313"/>
          </a:xfrm>
        </p:spPr>
        <p:txBody>
          <a:bodyPr/>
          <a:lstStyle/>
          <a:p>
            <a:pPr algn="l" eaLnBrk="1" hangingPunct="1"/>
            <a:r>
              <a:rPr lang="it-IT" sz="2400" b="1" smtClean="0">
                <a:latin typeface="Simoncini Garamond"/>
                <a:ea typeface="MetaPlusBlack"/>
                <a:cs typeface="MetaPlusBlack"/>
              </a:rPr>
              <a:t>L’Italia politica di oggi.</a:t>
            </a:r>
          </a:p>
        </p:txBody>
      </p:sp>
      <p:sp>
        <p:nvSpPr>
          <p:cNvPr id="17417" name="Line 2"/>
          <p:cNvSpPr>
            <a:spLocks noChangeShapeType="1"/>
          </p:cNvSpPr>
          <p:nvPr/>
        </p:nvSpPr>
        <p:spPr bwMode="auto">
          <a:xfrm>
            <a:off x="0" y="6249988"/>
            <a:ext cx="9144000" cy="0"/>
          </a:xfrm>
          <a:prstGeom prst="line">
            <a:avLst/>
          </a:prstGeom>
          <a:noFill/>
          <a:ln w="19050">
            <a:solidFill>
              <a:srgbClr val="006C58"/>
            </a:solidFill>
            <a:round/>
            <a:headEnd/>
            <a:tailEnd/>
          </a:ln>
        </p:spPr>
        <p:txBody>
          <a:bodyPr lIns="0" tIns="0" rIns="0" bIns="0"/>
          <a:lstStyle/>
          <a:p>
            <a:endParaRPr lang="it-IT"/>
          </a:p>
        </p:txBody>
      </p:sp>
      <p:sp>
        <p:nvSpPr>
          <p:cNvPr id="17418" name="Titolo 1"/>
          <p:cNvSpPr txBox="1">
            <a:spLocks/>
          </p:cNvSpPr>
          <p:nvPr/>
        </p:nvSpPr>
        <p:spPr bwMode="auto">
          <a:xfrm>
            <a:off x="2519363" y="4545013"/>
            <a:ext cx="6624637" cy="1716087"/>
          </a:xfrm>
          <a:prstGeom prst="rect">
            <a:avLst/>
          </a:prstGeom>
          <a:noFill/>
          <a:ln w="9525">
            <a:noFill/>
            <a:miter lim="800000"/>
            <a:headEnd/>
            <a:tailEnd/>
          </a:ln>
        </p:spPr>
        <p:txBody>
          <a:bodyPr/>
          <a:lstStyle/>
          <a:p>
            <a:pPr defTabSz="914400" eaLnBrk="0" hangingPunct="0"/>
            <a:r>
              <a:rPr lang="it-IT" sz="1200" b="1">
                <a:latin typeface="Simoncini Garamond"/>
                <a:ea typeface="MS PGothic" pitchFamily="34" charset="-128"/>
                <a:cs typeface="Simoncini Garamond"/>
              </a:rPr>
              <a:t>Leggi</a:t>
            </a:r>
            <a:r>
              <a:rPr lang="it-IT" sz="1200">
                <a:latin typeface="Simoncini Garamond"/>
                <a:ea typeface="MS PGothic" pitchFamily="34" charset="-128"/>
                <a:cs typeface="Simoncini Garamond"/>
              </a:rPr>
              <a:t> questa </a:t>
            </a:r>
            <a:r>
              <a:rPr lang="it-IT" sz="1200" b="1">
                <a:latin typeface="Simoncini Garamond"/>
                <a:ea typeface="MS PGothic" pitchFamily="34" charset="-128"/>
                <a:cs typeface="Simoncini Garamond"/>
                <a:hlinkClick r:id="rId3"/>
              </a:rPr>
              <a:t>affermazione di F. Ratzel</a:t>
            </a:r>
            <a:r>
              <a:rPr lang="it-IT" sz="1200" b="1">
                <a:latin typeface="Simoncini Garamond"/>
                <a:ea typeface="MS PGothic" pitchFamily="34" charset="-128"/>
                <a:cs typeface="Simoncini Garamond"/>
              </a:rPr>
              <a:t>,</a:t>
            </a:r>
            <a:r>
              <a:rPr lang="it-IT" sz="1200" b="1">
                <a:latin typeface="Calibri" pitchFamily="34" charset="0"/>
                <a:ea typeface="MS PGothic" pitchFamily="34" charset="-128"/>
                <a:cs typeface="Simoncini Garamond"/>
              </a:rPr>
              <a:t> </a:t>
            </a:r>
            <a:r>
              <a:rPr lang="it-IT" sz="1200">
                <a:latin typeface="Simoncini Garamond"/>
                <a:ea typeface="MS PGothic" pitchFamily="34" charset="-128"/>
                <a:cs typeface="Simoncini Garamond"/>
              </a:rPr>
              <a:t>fondatore della Geografia Politica.</a:t>
            </a:r>
          </a:p>
          <a:p>
            <a:pPr defTabSz="914400" eaLnBrk="0" hangingPunct="0"/>
            <a:r>
              <a:rPr lang="it-IT" sz="1200" b="1">
                <a:latin typeface="Simoncini Garamond"/>
                <a:ea typeface="MS PGothic" pitchFamily="34" charset="-128"/>
                <a:cs typeface="Simoncini Garamond"/>
              </a:rPr>
              <a:t>Leggi</a:t>
            </a:r>
            <a:r>
              <a:rPr lang="it-IT" sz="1200">
                <a:latin typeface="Simoncini Garamond"/>
                <a:ea typeface="MS PGothic" pitchFamily="34" charset="-128"/>
                <a:cs typeface="Simoncini Garamond"/>
              </a:rPr>
              <a:t> le definizioni  «acque interne» e «acque territoriali  (mediterraneo)»nel </a:t>
            </a:r>
            <a:r>
              <a:rPr lang="it-IT" sz="1200" b="1">
                <a:latin typeface="Simoncini Garamond"/>
                <a:ea typeface="MS PGothic" pitchFamily="34" charset="-128"/>
                <a:cs typeface="Simoncini Garamond"/>
                <a:hlinkClick r:id="rId4"/>
              </a:rPr>
              <a:t>glossario di diritto del mare</a:t>
            </a:r>
            <a:r>
              <a:rPr lang="it-IT" sz="1200" b="1">
                <a:latin typeface="Simoncini Garamond"/>
                <a:ea typeface="MS PGothic" pitchFamily="34" charset="-128"/>
                <a:cs typeface="Simoncini Garamond"/>
              </a:rPr>
              <a:t>.</a:t>
            </a:r>
          </a:p>
          <a:p>
            <a:pPr defTabSz="914400" eaLnBrk="0" hangingPunct="0"/>
            <a:r>
              <a:rPr lang="it-IT" sz="1200" b="1">
                <a:latin typeface="Simoncini Garamond"/>
                <a:ea typeface="MS PGothic" pitchFamily="34" charset="-128"/>
                <a:cs typeface="Simoncini Garamond"/>
              </a:rPr>
              <a:t>Apr</a:t>
            </a:r>
            <a:r>
              <a:rPr lang="it-IT" sz="1200">
                <a:latin typeface="Simoncini Garamond"/>
                <a:ea typeface="MS PGothic" pitchFamily="34" charset="-128"/>
                <a:cs typeface="Simoncini Garamond"/>
              </a:rPr>
              <a:t>i la </a:t>
            </a:r>
            <a:r>
              <a:rPr lang="it-IT" sz="1200" b="1">
                <a:latin typeface="Simoncini Garamond"/>
                <a:ea typeface="MS PGothic" pitchFamily="34" charset="-128"/>
                <a:cs typeface="Simoncini Garamond"/>
                <a:hlinkClick r:id="rId5"/>
              </a:rPr>
              <a:t>carta dell’Italia politica </a:t>
            </a:r>
            <a:r>
              <a:rPr lang="it-IT" sz="1200">
                <a:latin typeface="Simoncini Garamond"/>
                <a:ea typeface="MS PGothic" pitchFamily="34" charset="-128"/>
                <a:cs typeface="Simoncini Garamond"/>
              </a:rPr>
              <a:t>oggi .</a:t>
            </a:r>
          </a:p>
          <a:p>
            <a:pPr defTabSz="914400" eaLnBrk="0" hangingPunct="0"/>
            <a:r>
              <a:rPr lang="it-IT" sz="1200" b="1">
                <a:latin typeface="Simoncini Garamond"/>
                <a:ea typeface="MS PGothic" pitchFamily="34" charset="-128"/>
                <a:cs typeface="Simoncini Garamond"/>
              </a:rPr>
              <a:t>Rispondi</a:t>
            </a:r>
            <a:r>
              <a:rPr lang="it-IT" sz="1200">
                <a:latin typeface="Simoncini Garamond"/>
                <a:ea typeface="MS PGothic" pitchFamily="34" charset="-128"/>
                <a:cs typeface="Simoncini Garamond"/>
              </a:rPr>
              <a:t> alla domanda:</a:t>
            </a:r>
          </a:p>
          <a:p>
            <a:pPr marL="628650" lvl="1" indent="-171450" defTabSz="914400" eaLnBrk="0" hangingPunct="0">
              <a:buFont typeface="Arial" pitchFamily="34" charset="0"/>
              <a:buChar char="•"/>
            </a:pPr>
            <a:r>
              <a:rPr lang="it-IT" sz="1200">
                <a:latin typeface="Simoncini Garamond"/>
                <a:ea typeface="MS PGothic" pitchFamily="34" charset="-128"/>
                <a:cs typeface="Simoncini Garamond"/>
              </a:rPr>
              <a:t>quali territori non  rientrano nei confini dello Stato italiano oggi</a:t>
            </a:r>
            <a:r>
              <a:rPr lang="it-IT" sz="1100">
                <a:latin typeface="Simoncini Garamond"/>
                <a:ea typeface="MS PGothic" pitchFamily="34" charset="-128"/>
                <a:cs typeface="Simoncini Garamond"/>
              </a:rPr>
              <a:t>?</a:t>
            </a:r>
          </a:p>
          <a:p>
            <a:pPr defTabSz="914400" eaLnBrk="0" hangingPunct="0"/>
            <a:r>
              <a:rPr lang="it-IT" sz="1200">
                <a:latin typeface="Simoncini Garamond"/>
                <a:ea typeface="MS PGothic" pitchFamily="34" charset="-128"/>
                <a:cs typeface="Simoncini Garamond"/>
              </a:rPr>
              <a:t>Con la </a:t>
            </a:r>
            <a:r>
              <a:rPr lang="it-IT" sz="1200" b="1">
                <a:solidFill>
                  <a:srgbClr val="FF0000"/>
                </a:solidFill>
                <a:latin typeface="Simoncini Garamond"/>
                <a:ea typeface="MS PGothic" pitchFamily="34" charset="-128"/>
                <a:cs typeface="Simoncini Garamond"/>
              </a:rPr>
              <a:t>funzione penna  rossa della Lim</a:t>
            </a:r>
            <a:r>
              <a:rPr lang="it-IT" sz="1200">
                <a:latin typeface="Simoncini Garamond"/>
                <a:ea typeface="MS PGothic" pitchFamily="34" charset="-128"/>
                <a:cs typeface="Simoncini Garamond"/>
              </a:rPr>
              <a:t>, </a:t>
            </a:r>
            <a:r>
              <a:rPr lang="it-IT" sz="1200" b="1">
                <a:latin typeface="Simoncini Garamond"/>
                <a:ea typeface="MS PGothic" pitchFamily="34" charset="-128"/>
                <a:cs typeface="Simoncini Garamond"/>
              </a:rPr>
              <a:t>traccia i confini dello stato italiano </a:t>
            </a:r>
            <a:r>
              <a:rPr lang="it-IT" sz="1200">
                <a:latin typeface="Simoncini Garamond"/>
                <a:ea typeface="MS PGothic" pitchFamily="34" charset="-128"/>
                <a:cs typeface="Simoncini Garamond"/>
              </a:rPr>
              <a:t>compresi quelli marittimi, indicando i paesi confinanti. Salva il tuo lavoro nominandolo: I confini dello Stato italiano attuale. </a:t>
            </a:r>
            <a:r>
              <a:rPr lang="it-IT" sz="1200" b="1">
                <a:latin typeface="Simoncini Garamond"/>
                <a:ea typeface="MS PGothic" pitchFamily="34" charset="-128"/>
                <a:cs typeface="Simoncini Garamond"/>
              </a:rPr>
              <a:t>Rispondi ora alla domanda</a:t>
            </a:r>
            <a:r>
              <a:rPr lang="it-IT" sz="1200">
                <a:latin typeface="Simoncini Garamond"/>
                <a:ea typeface="MS PGothic" pitchFamily="34" charset="-128"/>
                <a:cs typeface="Simoncini Garamond"/>
              </a:rPr>
              <a:t>:  a quale cultura è legato il concetto di confine?</a:t>
            </a:r>
          </a:p>
          <a:p>
            <a:pPr defTabSz="914400" eaLnBrk="0" hangingPunct="0">
              <a:buFont typeface="Arial" pitchFamily="34" charset="0"/>
              <a:buChar char="•"/>
            </a:pPr>
            <a:endParaRPr lang="it-IT" sz="1200">
              <a:latin typeface="Calibri" pitchFamily="34" charset="0"/>
              <a:ea typeface="MS PGothic" pitchFamily="34" charset="-128"/>
              <a:cs typeface="Simoncini Garamond"/>
            </a:endParaRPr>
          </a:p>
          <a:p>
            <a:pPr defTabSz="914400" eaLnBrk="0" hangingPunct="0"/>
            <a:endParaRPr lang="it-IT" sz="1200">
              <a:latin typeface="Calibri" pitchFamily="34" charset="0"/>
              <a:ea typeface="MS PGothic" pitchFamily="34" charset="-128"/>
              <a:cs typeface="Simoncini Garamond"/>
            </a:endParaRPr>
          </a:p>
          <a:p>
            <a:pPr defTabSz="914400" eaLnBrk="0" hangingPunct="0"/>
            <a:endParaRPr lang="it-IT" sz="1200">
              <a:latin typeface="Simoncini Garamond"/>
              <a:ea typeface="MS PGothic" pitchFamily="34" charset="-128"/>
              <a:cs typeface="Simoncini Garamond"/>
            </a:endParaRPr>
          </a:p>
        </p:txBody>
      </p:sp>
      <p:sp>
        <p:nvSpPr>
          <p:cNvPr id="17419" name="Segnaposto testo 3"/>
          <p:cNvSpPr txBox="1">
            <a:spLocks/>
          </p:cNvSpPr>
          <p:nvPr/>
        </p:nvSpPr>
        <p:spPr bwMode="auto">
          <a:xfrm>
            <a:off x="0" y="1263650"/>
            <a:ext cx="2519363" cy="4984750"/>
          </a:xfrm>
          <a:prstGeom prst="rect">
            <a:avLst/>
          </a:prstGeom>
          <a:noFill/>
          <a:ln w="9525">
            <a:noFill/>
            <a:miter lim="800000"/>
            <a:headEnd/>
            <a:tailEnd/>
          </a:ln>
        </p:spPr>
        <p:txBody>
          <a:bodyPr/>
          <a:lstStyle/>
          <a:p>
            <a:pPr defTabSz="914400" eaLnBrk="0" hangingPunct="0">
              <a:spcBef>
                <a:spcPct val="20000"/>
              </a:spcBef>
              <a:spcAft>
                <a:spcPts val="1000"/>
              </a:spcAft>
              <a:buClr>
                <a:schemeClr val="accent1"/>
              </a:buClr>
              <a:buSzPct val="85000"/>
            </a:pPr>
            <a:r>
              <a:rPr lang="it-IT" sz="1600">
                <a:latin typeface="Simoncini Garamond"/>
                <a:ea typeface="MS PGothic" pitchFamily="34" charset="-128"/>
                <a:cs typeface="Simoncini Garamond"/>
              </a:rPr>
              <a:t>Competenza 1</a:t>
            </a:r>
          </a:p>
          <a:p>
            <a:pPr defTabSz="914400" eaLnBrk="0" hangingPunct="0">
              <a:spcBef>
                <a:spcPct val="20000"/>
              </a:spcBef>
              <a:spcAft>
                <a:spcPts val="1000"/>
              </a:spcAft>
              <a:buClr>
                <a:schemeClr val="accent1"/>
              </a:buClr>
              <a:buSzPct val="85000"/>
            </a:pPr>
            <a:r>
              <a:rPr lang="it-IT" sz="1600" b="1">
                <a:latin typeface="Simoncini Garamond"/>
                <a:ea typeface="MS PGothic" pitchFamily="34" charset="-128"/>
                <a:cs typeface="Simoncini Garamond"/>
              </a:rPr>
              <a:t>Obiettivi:</a:t>
            </a:r>
          </a:p>
          <a:p>
            <a:pPr defTabSz="914400" eaLnBrk="0" hangingPunct="0">
              <a:spcBef>
                <a:spcPct val="20000"/>
              </a:spcBef>
              <a:spcAft>
                <a:spcPts val="1000"/>
              </a:spcAft>
              <a:buClr>
                <a:schemeClr val="accent1"/>
              </a:buClr>
              <a:buSzPct val="85000"/>
            </a:pPr>
            <a:r>
              <a:rPr lang="it-IT" sz="1600">
                <a:latin typeface="Simoncini Garamond"/>
                <a:ea typeface="MS PGothic" pitchFamily="34" charset="-128"/>
                <a:cs typeface="Simoncini Garamond"/>
              </a:rPr>
              <a:t>- saper usare gli strumenti della geografia per operare con le strutture del pensiero spaziale</a:t>
            </a:r>
          </a:p>
          <a:p>
            <a:pPr defTabSz="914400"/>
            <a:r>
              <a:rPr lang="it-IT" sz="1600">
                <a:latin typeface="Simoncini Garamond"/>
                <a:ea typeface="MS PGothic" pitchFamily="34" charset="-128"/>
                <a:cs typeface="Simoncini Garamond"/>
              </a:rPr>
              <a:t>- leggere e comprendere testi sul web  sul tema  dell’identità nazionale </a:t>
            </a:r>
          </a:p>
          <a:p>
            <a:pPr defTabSz="914400"/>
            <a:r>
              <a:rPr lang="it-IT" sz="1600">
                <a:latin typeface="Simoncini Garamond"/>
                <a:ea typeface="MS PGothic" pitchFamily="34" charset="-128"/>
                <a:cs typeface="Simoncini Garamond"/>
              </a:rPr>
              <a:t>- riferire le caratteristiche di un fenomeno significativo attraverso una descrizione scritta.</a:t>
            </a:r>
          </a:p>
          <a:p>
            <a:pPr defTabSz="914400" eaLnBrk="0" hangingPunct="0">
              <a:spcBef>
                <a:spcPct val="20000"/>
              </a:spcBef>
              <a:spcAft>
                <a:spcPts val="1000"/>
              </a:spcAft>
              <a:buClr>
                <a:schemeClr val="accent1"/>
              </a:buClr>
              <a:buSzPct val="85000"/>
            </a:pPr>
            <a:endParaRPr lang="it-IT" sz="1600">
              <a:latin typeface="Simoncini Garamond"/>
              <a:ea typeface="MS PGothic" pitchFamily="34" charset="-128"/>
              <a:cs typeface="Simoncini Garamond"/>
            </a:endParaRPr>
          </a:p>
        </p:txBody>
      </p:sp>
      <p:sp>
        <p:nvSpPr>
          <p:cNvPr id="17420" name="CasellaDiTesto 19"/>
          <p:cNvSpPr txBox="1">
            <a:spLocks noChangeArrowheads="1"/>
          </p:cNvSpPr>
          <p:nvPr/>
        </p:nvSpPr>
        <p:spPr bwMode="auto">
          <a:xfrm>
            <a:off x="0" y="720725"/>
            <a:ext cx="2519363" cy="306388"/>
          </a:xfrm>
          <a:prstGeom prst="rect">
            <a:avLst/>
          </a:prstGeom>
          <a:solidFill>
            <a:srgbClr val="005E55"/>
          </a:solidFill>
          <a:ln w="9525">
            <a:noFill/>
            <a:miter lim="800000"/>
            <a:headEnd/>
            <a:tailEnd/>
          </a:ln>
        </p:spPr>
        <p:txBody>
          <a:bodyPr>
            <a:spAutoFit/>
          </a:bodyPr>
          <a:lstStyle/>
          <a:p>
            <a:r>
              <a:rPr lang="it-IT" sz="1400">
                <a:solidFill>
                  <a:schemeClr val="bg1"/>
                </a:solidFill>
                <a:latin typeface="Simoncini Garamond"/>
              </a:rPr>
              <a:t>I confini dello stato italiano</a:t>
            </a:r>
          </a:p>
        </p:txBody>
      </p:sp>
      <p:sp>
        <p:nvSpPr>
          <p:cNvPr id="17421" name="CasellaDiTesto 17"/>
          <p:cNvSpPr txBox="1">
            <a:spLocks noChangeArrowheads="1"/>
          </p:cNvSpPr>
          <p:nvPr/>
        </p:nvSpPr>
        <p:spPr bwMode="auto">
          <a:xfrm>
            <a:off x="1079500" y="0"/>
            <a:ext cx="1439863" cy="554038"/>
          </a:xfrm>
          <a:prstGeom prst="rect">
            <a:avLst/>
          </a:prstGeom>
          <a:noFill/>
          <a:ln w="9525">
            <a:noFill/>
            <a:miter lim="800000"/>
            <a:headEnd/>
            <a:tailEnd/>
          </a:ln>
        </p:spPr>
        <p:txBody>
          <a:bodyPr>
            <a:spAutoFit/>
          </a:bodyPr>
          <a:lstStyle/>
          <a:p>
            <a:pPr algn="ctr"/>
            <a:r>
              <a:rPr lang="it-IT" sz="1500" i="1">
                <a:latin typeface="Simoncini Garamond"/>
                <a:ea typeface="Simoncini Garamond"/>
                <a:cs typeface="Simoncini Garamond"/>
              </a:rPr>
              <a:t>Uda </a:t>
            </a:r>
            <a:r>
              <a:rPr lang="it-IT" sz="3000" i="1">
                <a:latin typeface="Simoncini Garamond"/>
                <a:ea typeface="Simoncini Garamond"/>
                <a:cs typeface="Simoncini Garamond"/>
              </a:rPr>
              <a:t>5</a:t>
            </a:r>
          </a:p>
        </p:txBody>
      </p:sp>
      <p:sp>
        <p:nvSpPr>
          <p:cNvPr id="17422" name="CasellaDiTesto 26"/>
          <p:cNvSpPr txBox="1">
            <a:spLocks noChangeArrowheads="1"/>
          </p:cNvSpPr>
          <p:nvPr/>
        </p:nvSpPr>
        <p:spPr bwMode="auto">
          <a:xfrm>
            <a:off x="4151313" y="6392863"/>
            <a:ext cx="635000" cy="368300"/>
          </a:xfrm>
          <a:prstGeom prst="rect">
            <a:avLst/>
          </a:prstGeom>
          <a:noFill/>
          <a:ln w="9525">
            <a:noFill/>
            <a:miter lim="800000"/>
            <a:headEnd/>
            <a:tailEnd/>
          </a:ln>
        </p:spPr>
        <p:txBody>
          <a:bodyPr>
            <a:spAutoFit/>
          </a:bodyPr>
          <a:lstStyle/>
          <a:p>
            <a:pPr algn="ctr"/>
            <a:r>
              <a:rPr lang="it-IT">
                <a:latin typeface="Calibri" pitchFamily="34" charset="0"/>
              </a:rPr>
              <a:t>5</a:t>
            </a:r>
          </a:p>
        </p:txBody>
      </p:sp>
      <p:sp>
        <p:nvSpPr>
          <p:cNvPr id="17423" name="CasellaDiTesto 1"/>
          <p:cNvSpPr txBox="1">
            <a:spLocks noChangeArrowheads="1"/>
          </p:cNvSpPr>
          <p:nvPr/>
        </p:nvSpPr>
        <p:spPr bwMode="auto">
          <a:xfrm>
            <a:off x="2519363" y="720725"/>
            <a:ext cx="6624637" cy="460375"/>
          </a:xfrm>
          <a:prstGeom prst="rect">
            <a:avLst/>
          </a:prstGeom>
          <a:noFill/>
          <a:ln w="9525">
            <a:noFill/>
            <a:miter lim="800000"/>
            <a:headEnd/>
            <a:tailEnd/>
          </a:ln>
        </p:spPr>
        <p:txBody>
          <a:bodyPr>
            <a:spAutoFit/>
          </a:bodyPr>
          <a:lstStyle/>
          <a:p>
            <a:r>
              <a:rPr lang="it-IT" sz="1200">
                <a:latin typeface="Simoncini Garamond"/>
              </a:rPr>
              <a:t>«Che il territorio sia necessario all'esistenza dello stato è cosa ovvia. Appunto perché non è possibile concepire uno stato senza territorio e senza confini …»</a:t>
            </a:r>
          </a:p>
        </p:txBody>
      </p:sp>
      <p:pic>
        <p:nvPicPr>
          <p:cNvPr id="17424" name="Immagine 3"/>
          <p:cNvPicPr>
            <a:picLocks noChangeAspect="1"/>
          </p:cNvPicPr>
          <p:nvPr/>
        </p:nvPicPr>
        <p:blipFill>
          <a:blip r:embed="rId6"/>
          <a:srcRect/>
          <a:stretch>
            <a:fillRect/>
          </a:stretch>
        </p:blipFill>
        <p:spPr bwMode="auto">
          <a:xfrm>
            <a:off x="4322763" y="1157288"/>
            <a:ext cx="2832100" cy="3362325"/>
          </a:xfrm>
          <a:prstGeom prst="rect">
            <a:avLst/>
          </a:prstGeom>
          <a:noFill/>
          <a:ln w="9525">
            <a:solidFill>
              <a:srgbClr val="000080"/>
            </a:solidFill>
            <a:miter lim="800000"/>
            <a:headEnd/>
            <a:tailEnd/>
          </a:ln>
        </p:spPr>
      </p:pic>
      <p:pic>
        <p:nvPicPr>
          <p:cNvPr id="17425" name="Picture 19" descr="discussion%20forums"/>
          <p:cNvPicPr>
            <a:picLocks noChangeAspect="1" noChangeArrowheads="1"/>
          </p:cNvPicPr>
          <p:nvPr/>
        </p:nvPicPr>
        <p:blipFill>
          <a:blip r:embed="rId7"/>
          <a:srcRect/>
          <a:stretch>
            <a:fillRect/>
          </a:stretch>
        </p:blipFill>
        <p:spPr bwMode="auto">
          <a:xfrm>
            <a:off x="1563688" y="5294313"/>
            <a:ext cx="838200" cy="838200"/>
          </a:xfrm>
          <a:prstGeom prst="rect">
            <a:avLst/>
          </a:prstGeom>
          <a:noFill/>
          <a:ln w="9525">
            <a:noFill/>
            <a:miter lim="800000"/>
            <a:headEnd/>
            <a:tailEnd/>
          </a:ln>
        </p:spPr>
      </p:pic>
      <p:pic>
        <p:nvPicPr>
          <p:cNvPr id="17426" name="Picture 23"/>
          <p:cNvPicPr>
            <a:picLocks noChangeAspect="1" noChangeArrowheads="1"/>
          </p:cNvPicPr>
          <p:nvPr/>
        </p:nvPicPr>
        <p:blipFill>
          <a:blip r:embed="rId8"/>
          <a:srcRect/>
          <a:stretch>
            <a:fillRect/>
          </a:stretch>
        </p:blipFill>
        <p:spPr bwMode="auto">
          <a:xfrm>
            <a:off x="144463" y="5438775"/>
            <a:ext cx="742950" cy="647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nettore 27"/>
          <p:cNvSpPr/>
          <p:nvPr/>
        </p:nvSpPr>
        <p:spPr>
          <a:xfrm>
            <a:off x="4260850" y="6437313"/>
            <a:ext cx="420688" cy="420687"/>
          </a:xfrm>
          <a:prstGeom prst="flowChartConnector">
            <a:avLst/>
          </a:prstGeom>
          <a:solidFill>
            <a:srgbClr val="96C661">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3" name="Unisci 22"/>
          <p:cNvSpPr/>
          <p:nvPr/>
        </p:nvSpPr>
        <p:spPr>
          <a:xfrm>
            <a:off x="4322763" y="6300788"/>
            <a:ext cx="287337" cy="107950"/>
          </a:xfrm>
          <a:prstGeom prst="flowChartMerge">
            <a:avLst/>
          </a:prstGeom>
          <a:solidFill>
            <a:srgbClr val="005E55"/>
          </a:solidFill>
          <a:ln>
            <a:noFill/>
          </a:ln>
          <a:effectLst/>
        </p:spPr>
        <p:style>
          <a:lnRef idx="1">
            <a:schemeClr val="accent1"/>
          </a:lnRef>
          <a:fillRef idx="3">
            <a:schemeClr val="accent1"/>
          </a:fillRef>
          <a:effectRef idx="2">
            <a:schemeClr val="accent1"/>
          </a:effectRef>
          <a:fontRef idx="minor">
            <a:schemeClr val="lt1"/>
          </a:fontRef>
        </p:style>
      </p:sp>
      <p:sp>
        <p:nvSpPr>
          <p:cNvPr id="18436" name="CasellaDiTesto 23"/>
          <p:cNvSpPr txBox="1">
            <a:spLocks noChangeArrowheads="1"/>
          </p:cNvSpPr>
          <p:nvPr/>
        </p:nvSpPr>
        <p:spPr bwMode="auto">
          <a:xfrm>
            <a:off x="0" y="976313"/>
            <a:ext cx="2519363" cy="5324475"/>
          </a:xfrm>
          <a:prstGeom prst="rect">
            <a:avLst/>
          </a:prstGeom>
          <a:solidFill>
            <a:srgbClr val="4B5B5C">
              <a:alpha val="20000"/>
            </a:srgbClr>
          </a:solidFill>
          <a:ln w="9525">
            <a:noFill/>
            <a:miter lim="800000"/>
            <a:headEnd/>
            <a:tailEnd/>
          </a:ln>
        </p:spPr>
        <p:txBody>
          <a:bodyPr>
            <a:spAutoFit/>
          </a:bodyPr>
          <a:lstStyle/>
          <a:p>
            <a:endParaRPr lang="it-IT">
              <a:latin typeface="Calibri" pitchFamily="34" charset="0"/>
            </a:endParaRPr>
          </a:p>
        </p:txBody>
      </p:sp>
      <p:sp>
        <p:nvSpPr>
          <p:cNvPr id="18437" name="Line 2"/>
          <p:cNvSpPr>
            <a:spLocks noChangeShapeType="1"/>
          </p:cNvSpPr>
          <p:nvPr/>
        </p:nvSpPr>
        <p:spPr bwMode="auto">
          <a:xfrm flipV="1">
            <a:off x="2519363" y="538163"/>
            <a:ext cx="0" cy="5748337"/>
          </a:xfrm>
          <a:prstGeom prst="line">
            <a:avLst/>
          </a:prstGeom>
          <a:noFill/>
          <a:ln w="19050">
            <a:solidFill>
              <a:srgbClr val="005E55"/>
            </a:solidFill>
            <a:round/>
            <a:headEnd/>
            <a:tailEnd/>
          </a:ln>
        </p:spPr>
        <p:txBody>
          <a:bodyPr lIns="0" tIns="0" rIns="0" bIns="0"/>
          <a:lstStyle/>
          <a:p>
            <a:endParaRPr lang="it-IT"/>
          </a:p>
        </p:txBody>
      </p:sp>
      <p:sp>
        <p:nvSpPr>
          <p:cNvPr id="7" name="Rettangolo 6"/>
          <p:cNvSpPr/>
          <p:nvPr/>
        </p:nvSpPr>
        <p:spPr>
          <a:xfrm>
            <a:off x="0" y="0"/>
            <a:ext cx="9144000" cy="720725"/>
          </a:xfrm>
          <a:prstGeom prst="rect">
            <a:avLst/>
          </a:prstGeom>
          <a:solidFill>
            <a:srgbClr val="96C66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8" name="Rettangolo 7"/>
          <p:cNvSpPr/>
          <p:nvPr/>
        </p:nvSpPr>
        <p:spPr>
          <a:xfrm>
            <a:off x="0" y="0"/>
            <a:ext cx="2519363" cy="720725"/>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18440" name="Titolo 1"/>
          <p:cNvSpPr>
            <a:spLocks noGrp="1"/>
          </p:cNvSpPr>
          <p:nvPr>
            <p:ph type="ctrTitle"/>
          </p:nvPr>
        </p:nvSpPr>
        <p:spPr>
          <a:xfrm>
            <a:off x="2586038" y="-57150"/>
            <a:ext cx="6557962" cy="722313"/>
          </a:xfrm>
        </p:spPr>
        <p:txBody>
          <a:bodyPr/>
          <a:lstStyle/>
          <a:p>
            <a:pPr algn="l" eaLnBrk="1" hangingPunct="1"/>
            <a:r>
              <a:rPr lang="it-IT" sz="2400" b="1" smtClean="0">
                <a:latin typeface="Simoncini Garamond"/>
                <a:ea typeface="MetaPlusBlack"/>
                <a:cs typeface="MetaPlusBlack"/>
              </a:rPr>
              <a:t>L’Italia: una macronazione.</a:t>
            </a:r>
          </a:p>
        </p:txBody>
      </p:sp>
      <p:sp>
        <p:nvSpPr>
          <p:cNvPr id="18441" name="Line 2"/>
          <p:cNvSpPr>
            <a:spLocks noChangeShapeType="1"/>
          </p:cNvSpPr>
          <p:nvPr/>
        </p:nvSpPr>
        <p:spPr bwMode="auto">
          <a:xfrm>
            <a:off x="0" y="6300788"/>
            <a:ext cx="9144000" cy="0"/>
          </a:xfrm>
          <a:prstGeom prst="line">
            <a:avLst/>
          </a:prstGeom>
          <a:noFill/>
          <a:ln w="19050">
            <a:solidFill>
              <a:srgbClr val="006C58"/>
            </a:solidFill>
            <a:round/>
            <a:headEnd/>
            <a:tailEnd/>
          </a:ln>
        </p:spPr>
        <p:txBody>
          <a:bodyPr lIns="0" tIns="0" rIns="0" bIns="0"/>
          <a:lstStyle/>
          <a:p>
            <a:endParaRPr lang="it-IT"/>
          </a:p>
        </p:txBody>
      </p:sp>
      <p:sp>
        <p:nvSpPr>
          <p:cNvPr id="18442" name="Titolo 1"/>
          <p:cNvSpPr txBox="1">
            <a:spLocks/>
          </p:cNvSpPr>
          <p:nvPr/>
        </p:nvSpPr>
        <p:spPr bwMode="auto">
          <a:xfrm>
            <a:off x="2586038" y="4398963"/>
            <a:ext cx="6557962" cy="1849437"/>
          </a:xfrm>
          <a:prstGeom prst="rect">
            <a:avLst/>
          </a:prstGeom>
          <a:noFill/>
          <a:ln w="9525">
            <a:noFill/>
            <a:miter lim="800000"/>
            <a:headEnd/>
            <a:tailEnd/>
          </a:ln>
        </p:spPr>
        <p:txBody>
          <a:bodyPr/>
          <a:lstStyle/>
          <a:p>
            <a:pPr defTabSz="914400" eaLnBrk="0" hangingPunct="0"/>
            <a:r>
              <a:rPr lang="it-IT" sz="1200" b="1">
                <a:latin typeface="Simoncini Garamond"/>
                <a:ea typeface="MS PGothic" pitchFamily="34" charset="-128"/>
                <a:cs typeface="Simoncini Garamond"/>
              </a:rPr>
              <a:t>Leggi</a:t>
            </a:r>
            <a:r>
              <a:rPr lang="it-IT" sz="1200">
                <a:latin typeface="Simoncini Garamond"/>
                <a:ea typeface="MS PGothic" pitchFamily="34" charset="-128"/>
                <a:cs typeface="Simoncini Garamond"/>
              </a:rPr>
              <a:t> </a:t>
            </a:r>
            <a:r>
              <a:rPr lang="it-IT" sz="1200" b="1">
                <a:latin typeface="Simoncini Garamond"/>
                <a:ea typeface="MS PGothic" pitchFamily="34" charset="-128"/>
                <a:cs typeface="Simoncini Garamond"/>
                <a:hlinkClick r:id="rId3"/>
              </a:rPr>
              <a:t>l’articolo «Esiste l’Italia? Sì e no» </a:t>
            </a:r>
            <a:r>
              <a:rPr lang="it-IT" sz="1200">
                <a:latin typeface="Simoncini Garamond"/>
                <a:ea typeface="MS PGothic" pitchFamily="34" charset="-128"/>
                <a:cs typeface="Simoncini Garamond"/>
              </a:rPr>
              <a:t>di Paolo Coluzzi, esperto di viaggi, arte e cultura, che si interroga su ciò che nelle considerazioni comuni si generalizza quando ci si riferisce all’Italia.</a:t>
            </a:r>
          </a:p>
          <a:p>
            <a:pPr defTabSz="914400"/>
            <a:r>
              <a:rPr lang="it-IT" sz="1200" b="1">
                <a:latin typeface="Simoncini Garamond"/>
                <a:ea typeface="MS PGothic" pitchFamily="34" charset="-128"/>
                <a:cs typeface="Simoncini Garamond"/>
              </a:rPr>
              <a:t>Rispondi</a:t>
            </a:r>
            <a:r>
              <a:rPr lang="it-IT" sz="1200">
                <a:latin typeface="Simoncini Garamond"/>
                <a:ea typeface="MS PGothic" pitchFamily="34" charset="-128"/>
                <a:cs typeface="Simoncini Garamond"/>
              </a:rPr>
              <a:t> alle seguenti domande:</a:t>
            </a:r>
          </a:p>
          <a:p>
            <a:pPr defTabSz="914400">
              <a:buFont typeface="Arial" pitchFamily="34" charset="0"/>
              <a:buChar char="•"/>
            </a:pPr>
            <a:r>
              <a:rPr lang="it-IT" sz="1200">
                <a:latin typeface="Simoncini Garamond"/>
                <a:ea typeface="MS PGothic" pitchFamily="34" charset="-128"/>
                <a:cs typeface="Simoncini Garamond"/>
              </a:rPr>
              <a:t> Perché l’Italia deve essere considerata una macronazione?</a:t>
            </a:r>
          </a:p>
          <a:p>
            <a:pPr defTabSz="914400">
              <a:buFont typeface="Arial" pitchFamily="34" charset="0"/>
              <a:buChar char="•"/>
            </a:pPr>
            <a:r>
              <a:rPr lang="it-IT" sz="1200">
                <a:latin typeface="Simoncini Garamond"/>
                <a:ea typeface="MS PGothic" pitchFamily="34" charset="-128"/>
                <a:cs typeface="Simoncini Garamond"/>
              </a:rPr>
              <a:t> Per quale ragione la risposta alla domanda “Esiste ‘Italia?” è: sì e no?</a:t>
            </a:r>
          </a:p>
          <a:p>
            <a:pPr defTabSz="914400">
              <a:buFont typeface="Arial" pitchFamily="34" charset="0"/>
              <a:buChar char="•"/>
            </a:pPr>
            <a:r>
              <a:rPr lang="it-IT" sz="1200">
                <a:latin typeface="Simoncini Garamond"/>
                <a:ea typeface="MS PGothic" pitchFamily="34" charset="-128"/>
                <a:cs typeface="Simoncini Garamond"/>
              </a:rPr>
              <a:t> Quali vantaggi di funzionamento può offrire uno stato multietnico come l’Italia? </a:t>
            </a:r>
          </a:p>
          <a:p>
            <a:pPr defTabSz="914400">
              <a:buFont typeface="Arial" pitchFamily="34" charset="0"/>
              <a:buChar char="•"/>
            </a:pPr>
            <a:r>
              <a:rPr lang="it-IT" sz="1200">
                <a:latin typeface="Simoncini Garamond"/>
                <a:ea typeface="MS PGothic" pitchFamily="34" charset="-128"/>
                <a:cs typeface="Simoncini Garamond"/>
              </a:rPr>
              <a:t> Quale proposta fa Coluzzi per lottare contro l’“uniformizzazione” in atto in Italia?</a:t>
            </a:r>
          </a:p>
          <a:p>
            <a:pPr defTabSz="914400">
              <a:buFont typeface="Arial" pitchFamily="34" charset="0"/>
              <a:buChar char="•"/>
            </a:pPr>
            <a:r>
              <a:rPr lang="it-IT" sz="1200">
                <a:latin typeface="Simoncini Garamond"/>
                <a:ea typeface="MS PGothic" pitchFamily="34" charset="-128"/>
                <a:cs typeface="Simoncini Garamond"/>
              </a:rPr>
              <a:t> Cosa si intende con l’ affermazione che «ogni nazione è un’ “invenzione”»?</a:t>
            </a:r>
          </a:p>
          <a:p>
            <a:pPr defTabSz="914400" eaLnBrk="0" hangingPunct="0">
              <a:buFont typeface="Arial" pitchFamily="34" charset="0"/>
              <a:buChar char="•"/>
            </a:pPr>
            <a:endParaRPr lang="it-IT" sz="1200">
              <a:latin typeface="Simoncini Garamond"/>
              <a:ea typeface="MS PGothic" pitchFamily="34" charset="-128"/>
              <a:cs typeface="Simoncini Garamond"/>
            </a:endParaRPr>
          </a:p>
        </p:txBody>
      </p:sp>
      <p:sp>
        <p:nvSpPr>
          <p:cNvPr id="18443" name="Segnaposto testo 3"/>
          <p:cNvSpPr txBox="1">
            <a:spLocks/>
          </p:cNvSpPr>
          <p:nvPr/>
        </p:nvSpPr>
        <p:spPr bwMode="auto">
          <a:xfrm>
            <a:off x="0" y="1346200"/>
            <a:ext cx="2519363" cy="4902200"/>
          </a:xfrm>
          <a:prstGeom prst="rect">
            <a:avLst/>
          </a:prstGeom>
          <a:noFill/>
          <a:ln w="9525">
            <a:noFill/>
            <a:miter lim="800000"/>
            <a:headEnd/>
            <a:tailEnd/>
          </a:ln>
        </p:spPr>
        <p:txBody>
          <a:bodyPr/>
          <a:lstStyle/>
          <a:p>
            <a:pPr defTabSz="914400" eaLnBrk="0" hangingPunct="0">
              <a:spcBef>
                <a:spcPct val="20000"/>
              </a:spcBef>
              <a:spcAft>
                <a:spcPts val="1000"/>
              </a:spcAft>
              <a:buClr>
                <a:schemeClr val="accent1"/>
              </a:buClr>
              <a:buSzPct val="85000"/>
            </a:pPr>
            <a:r>
              <a:rPr lang="it-IT" sz="1600">
                <a:latin typeface="Simoncini Garamond"/>
                <a:ea typeface="MS PGothic" pitchFamily="34" charset="-128"/>
                <a:cs typeface="Simoncini Garamond"/>
              </a:rPr>
              <a:t>Competenza 11</a:t>
            </a:r>
          </a:p>
          <a:p>
            <a:pPr defTabSz="914400" eaLnBrk="0" hangingPunct="0">
              <a:spcBef>
                <a:spcPct val="20000"/>
              </a:spcBef>
              <a:spcAft>
                <a:spcPts val="1000"/>
              </a:spcAft>
              <a:buClr>
                <a:schemeClr val="accent1"/>
              </a:buClr>
              <a:buSzPct val="85000"/>
            </a:pPr>
            <a:r>
              <a:rPr lang="it-IT" sz="1600" b="1">
                <a:latin typeface="Simoncini Garamond"/>
                <a:ea typeface="MS PGothic" pitchFamily="34" charset="-128"/>
                <a:cs typeface="Simoncini Garamond"/>
              </a:rPr>
              <a:t>Obiettivi:</a:t>
            </a:r>
          </a:p>
          <a:p>
            <a:pPr defTabSz="914400" eaLnBrk="0" hangingPunct="0">
              <a:spcBef>
                <a:spcPct val="20000"/>
              </a:spcBef>
              <a:spcAft>
                <a:spcPts val="1000"/>
              </a:spcAft>
              <a:buClr>
                <a:schemeClr val="accent1"/>
              </a:buClr>
              <a:buSzPct val="85000"/>
            </a:pPr>
            <a:r>
              <a:rPr lang="it-IT" sz="1600">
                <a:latin typeface="Simoncini Garamond"/>
                <a:ea typeface="MS PGothic" pitchFamily="34" charset="-128"/>
                <a:cs typeface="Simoncini Garamond"/>
              </a:rPr>
              <a:t>- interpretare informazioni</a:t>
            </a:r>
          </a:p>
          <a:p>
            <a:pPr defTabSz="914400"/>
            <a:r>
              <a:rPr lang="it-IT" sz="1600">
                <a:latin typeface="Simoncini Garamond"/>
                <a:ea typeface="MS PGothic" pitchFamily="34" charset="-128"/>
                <a:cs typeface="Simoncini Garamond"/>
              </a:rPr>
              <a:t>- saper leggere e comprendere testi sul web  sul tema  dell’identità nazionale </a:t>
            </a:r>
          </a:p>
          <a:p>
            <a:pPr defTabSz="914400"/>
            <a:r>
              <a:rPr lang="it-IT" sz="1600">
                <a:latin typeface="Simoncini Garamond"/>
                <a:ea typeface="MS PGothic" pitchFamily="34" charset="-128"/>
                <a:cs typeface="Simoncini Garamond"/>
              </a:rPr>
              <a:t>- riferire le caratteristiche di un fenomeno significativo attraverso una spiegazione scritta.</a:t>
            </a:r>
          </a:p>
          <a:p>
            <a:pPr defTabSz="914400" eaLnBrk="0" hangingPunct="0">
              <a:spcBef>
                <a:spcPct val="20000"/>
              </a:spcBef>
              <a:spcAft>
                <a:spcPts val="1000"/>
              </a:spcAft>
              <a:buClr>
                <a:schemeClr val="accent1"/>
              </a:buClr>
              <a:buSzPct val="85000"/>
            </a:pPr>
            <a:endParaRPr lang="it-IT" sz="1600">
              <a:latin typeface="Simoncini Garamond"/>
              <a:ea typeface="MS PGothic" pitchFamily="34" charset="-128"/>
              <a:cs typeface="Simoncini Garamond"/>
            </a:endParaRPr>
          </a:p>
        </p:txBody>
      </p:sp>
      <p:sp>
        <p:nvSpPr>
          <p:cNvPr id="18444" name="CasellaDiTesto 19"/>
          <p:cNvSpPr txBox="1">
            <a:spLocks noChangeArrowheads="1"/>
          </p:cNvSpPr>
          <p:nvPr/>
        </p:nvSpPr>
        <p:spPr bwMode="auto">
          <a:xfrm>
            <a:off x="0" y="720725"/>
            <a:ext cx="2519363" cy="368300"/>
          </a:xfrm>
          <a:prstGeom prst="rect">
            <a:avLst/>
          </a:prstGeom>
          <a:solidFill>
            <a:srgbClr val="005E55"/>
          </a:solidFill>
          <a:ln w="9525">
            <a:noFill/>
            <a:miter lim="800000"/>
            <a:headEnd/>
            <a:tailEnd/>
          </a:ln>
        </p:spPr>
        <p:txBody>
          <a:bodyPr>
            <a:spAutoFit/>
          </a:bodyPr>
          <a:lstStyle/>
          <a:p>
            <a:r>
              <a:rPr lang="it-IT">
                <a:solidFill>
                  <a:schemeClr val="bg1"/>
                </a:solidFill>
                <a:latin typeface="Simoncini Garamond"/>
              </a:rPr>
              <a:t>Esiste l’Italia?</a:t>
            </a:r>
          </a:p>
        </p:txBody>
      </p:sp>
      <p:sp>
        <p:nvSpPr>
          <p:cNvPr id="18445" name="CasellaDiTesto 17"/>
          <p:cNvSpPr txBox="1">
            <a:spLocks noChangeArrowheads="1"/>
          </p:cNvSpPr>
          <p:nvPr/>
        </p:nvSpPr>
        <p:spPr bwMode="auto">
          <a:xfrm>
            <a:off x="1079500" y="0"/>
            <a:ext cx="1439863" cy="554038"/>
          </a:xfrm>
          <a:prstGeom prst="rect">
            <a:avLst/>
          </a:prstGeom>
          <a:noFill/>
          <a:ln w="9525">
            <a:noFill/>
            <a:miter lim="800000"/>
            <a:headEnd/>
            <a:tailEnd/>
          </a:ln>
        </p:spPr>
        <p:txBody>
          <a:bodyPr>
            <a:spAutoFit/>
          </a:bodyPr>
          <a:lstStyle/>
          <a:p>
            <a:pPr algn="ctr"/>
            <a:r>
              <a:rPr lang="it-IT" sz="1500" i="1">
                <a:latin typeface="Simoncini Garamond"/>
                <a:ea typeface="Simoncini Garamond"/>
                <a:cs typeface="Simoncini Garamond"/>
              </a:rPr>
              <a:t>Uda </a:t>
            </a:r>
            <a:r>
              <a:rPr lang="it-IT" sz="3000" i="1">
                <a:latin typeface="Simoncini Garamond"/>
                <a:ea typeface="Simoncini Garamond"/>
                <a:cs typeface="Simoncini Garamond"/>
              </a:rPr>
              <a:t>5</a:t>
            </a:r>
          </a:p>
        </p:txBody>
      </p:sp>
      <p:sp>
        <p:nvSpPr>
          <p:cNvPr id="18446" name="CasellaDiTesto 26"/>
          <p:cNvSpPr txBox="1">
            <a:spLocks noChangeArrowheads="1"/>
          </p:cNvSpPr>
          <p:nvPr/>
        </p:nvSpPr>
        <p:spPr bwMode="auto">
          <a:xfrm>
            <a:off x="4151313" y="6443663"/>
            <a:ext cx="635000" cy="368300"/>
          </a:xfrm>
          <a:prstGeom prst="rect">
            <a:avLst/>
          </a:prstGeom>
          <a:noFill/>
          <a:ln w="9525">
            <a:noFill/>
            <a:miter lim="800000"/>
            <a:headEnd/>
            <a:tailEnd/>
          </a:ln>
        </p:spPr>
        <p:txBody>
          <a:bodyPr>
            <a:spAutoFit/>
          </a:bodyPr>
          <a:lstStyle/>
          <a:p>
            <a:pPr algn="ctr"/>
            <a:r>
              <a:rPr lang="it-IT">
                <a:latin typeface="Calibri" pitchFamily="34" charset="0"/>
              </a:rPr>
              <a:t>6</a:t>
            </a:r>
          </a:p>
        </p:txBody>
      </p:sp>
      <p:pic>
        <p:nvPicPr>
          <p:cNvPr id="18447" name="Immagine 1"/>
          <p:cNvPicPr>
            <a:picLocks noChangeAspect="1"/>
          </p:cNvPicPr>
          <p:nvPr/>
        </p:nvPicPr>
        <p:blipFill>
          <a:blip r:embed="rId4"/>
          <a:srcRect/>
          <a:stretch>
            <a:fillRect/>
          </a:stretch>
        </p:blipFill>
        <p:spPr bwMode="auto">
          <a:xfrm>
            <a:off x="4092575" y="976313"/>
            <a:ext cx="3397250" cy="3249612"/>
          </a:xfrm>
          <a:prstGeom prst="rect">
            <a:avLst/>
          </a:prstGeom>
          <a:noFill/>
          <a:ln w="9525">
            <a:solidFill>
              <a:srgbClr val="000080"/>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nettore 27"/>
          <p:cNvSpPr/>
          <p:nvPr/>
        </p:nvSpPr>
        <p:spPr>
          <a:xfrm>
            <a:off x="4260850" y="6437313"/>
            <a:ext cx="420688" cy="420687"/>
          </a:xfrm>
          <a:prstGeom prst="flowChartConnector">
            <a:avLst/>
          </a:prstGeom>
          <a:solidFill>
            <a:srgbClr val="96C661">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3" name="Unisci 22"/>
          <p:cNvSpPr/>
          <p:nvPr/>
        </p:nvSpPr>
        <p:spPr>
          <a:xfrm>
            <a:off x="4322763" y="6300788"/>
            <a:ext cx="287337" cy="107950"/>
          </a:xfrm>
          <a:prstGeom prst="flowChartMerge">
            <a:avLst/>
          </a:prstGeom>
          <a:solidFill>
            <a:srgbClr val="005E55"/>
          </a:solidFill>
          <a:ln>
            <a:noFill/>
          </a:ln>
          <a:effectLst/>
        </p:spPr>
        <p:style>
          <a:lnRef idx="1">
            <a:schemeClr val="accent1"/>
          </a:lnRef>
          <a:fillRef idx="3">
            <a:schemeClr val="accent1"/>
          </a:fillRef>
          <a:effectRef idx="2">
            <a:schemeClr val="accent1"/>
          </a:effectRef>
          <a:fontRef idx="minor">
            <a:schemeClr val="lt1"/>
          </a:fontRef>
        </p:style>
      </p:sp>
      <p:sp>
        <p:nvSpPr>
          <p:cNvPr id="19460" name="CasellaDiTesto 23"/>
          <p:cNvSpPr txBox="1">
            <a:spLocks noChangeArrowheads="1"/>
          </p:cNvSpPr>
          <p:nvPr/>
        </p:nvSpPr>
        <p:spPr bwMode="auto">
          <a:xfrm>
            <a:off x="0" y="976313"/>
            <a:ext cx="2519363" cy="5324475"/>
          </a:xfrm>
          <a:prstGeom prst="rect">
            <a:avLst/>
          </a:prstGeom>
          <a:solidFill>
            <a:srgbClr val="4B5B5C">
              <a:alpha val="20000"/>
            </a:srgbClr>
          </a:solidFill>
          <a:ln w="9525">
            <a:noFill/>
            <a:miter lim="800000"/>
            <a:headEnd/>
            <a:tailEnd/>
          </a:ln>
        </p:spPr>
        <p:txBody>
          <a:bodyPr>
            <a:spAutoFit/>
          </a:bodyPr>
          <a:lstStyle/>
          <a:p>
            <a:endParaRPr lang="it-IT">
              <a:latin typeface="Calibri" pitchFamily="34" charset="0"/>
            </a:endParaRPr>
          </a:p>
        </p:txBody>
      </p:sp>
      <p:sp>
        <p:nvSpPr>
          <p:cNvPr id="19461" name="Line 2"/>
          <p:cNvSpPr>
            <a:spLocks noChangeShapeType="1"/>
          </p:cNvSpPr>
          <p:nvPr/>
        </p:nvSpPr>
        <p:spPr bwMode="auto">
          <a:xfrm flipV="1">
            <a:off x="2519363" y="525463"/>
            <a:ext cx="0" cy="5748337"/>
          </a:xfrm>
          <a:prstGeom prst="line">
            <a:avLst/>
          </a:prstGeom>
          <a:noFill/>
          <a:ln w="19050">
            <a:solidFill>
              <a:srgbClr val="005E55"/>
            </a:solidFill>
            <a:round/>
            <a:headEnd/>
            <a:tailEnd/>
          </a:ln>
        </p:spPr>
        <p:txBody>
          <a:bodyPr lIns="0" tIns="0" rIns="0" bIns="0"/>
          <a:lstStyle/>
          <a:p>
            <a:endParaRPr lang="it-IT"/>
          </a:p>
        </p:txBody>
      </p:sp>
      <p:sp>
        <p:nvSpPr>
          <p:cNvPr id="7" name="Rettangolo 6"/>
          <p:cNvSpPr/>
          <p:nvPr/>
        </p:nvSpPr>
        <p:spPr>
          <a:xfrm>
            <a:off x="0" y="0"/>
            <a:ext cx="9144000" cy="720725"/>
          </a:xfrm>
          <a:prstGeom prst="rect">
            <a:avLst/>
          </a:prstGeom>
          <a:solidFill>
            <a:srgbClr val="96C66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8" name="Rettangolo 7"/>
          <p:cNvSpPr/>
          <p:nvPr/>
        </p:nvSpPr>
        <p:spPr>
          <a:xfrm>
            <a:off x="0" y="0"/>
            <a:ext cx="2519363" cy="720725"/>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19464" name="Titolo 1"/>
          <p:cNvSpPr>
            <a:spLocks noGrp="1"/>
          </p:cNvSpPr>
          <p:nvPr>
            <p:ph type="ctrTitle"/>
          </p:nvPr>
        </p:nvSpPr>
        <p:spPr>
          <a:xfrm>
            <a:off x="2586038" y="-57150"/>
            <a:ext cx="6557962" cy="722313"/>
          </a:xfrm>
        </p:spPr>
        <p:txBody>
          <a:bodyPr/>
          <a:lstStyle/>
          <a:p>
            <a:pPr algn="l" eaLnBrk="1" hangingPunct="1"/>
            <a:r>
              <a:rPr lang="it-IT" sz="2400" b="1" smtClean="0">
                <a:latin typeface="Simoncini Garamond"/>
                <a:ea typeface="MetaPlusBlack"/>
                <a:cs typeface="MetaPlusBlack"/>
              </a:rPr>
              <a:t>Cosa significa essere italiani?</a:t>
            </a:r>
          </a:p>
        </p:txBody>
      </p:sp>
      <p:sp>
        <p:nvSpPr>
          <p:cNvPr id="19465" name="Line 2"/>
          <p:cNvSpPr>
            <a:spLocks noChangeShapeType="1"/>
          </p:cNvSpPr>
          <p:nvPr/>
        </p:nvSpPr>
        <p:spPr bwMode="auto">
          <a:xfrm>
            <a:off x="0" y="6300788"/>
            <a:ext cx="9144000" cy="0"/>
          </a:xfrm>
          <a:prstGeom prst="line">
            <a:avLst/>
          </a:prstGeom>
          <a:noFill/>
          <a:ln w="19050">
            <a:solidFill>
              <a:srgbClr val="006C58"/>
            </a:solidFill>
            <a:round/>
            <a:headEnd/>
            <a:tailEnd/>
          </a:ln>
        </p:spPr>
        <p:txBody>
          <a:bodyPr lIns="0" tIns="0" rIns="0" bIns="0"/>
          <a:lstStyle/>
          <a:p>
            <a:endParaRPr lang="it-IT"/>
          </a:p>
        </p:txBody>
      </p:sp>
      <p:sp>
        <p:nvSpPr>
          <p:cNvPr id="19466" name="Titolo 1"/>
          <p:cNvSpPr txBox="1">
            <a:spLocks/>
          </p:cNvSpPr>
          <p:nvPr/>
        </p:nvSpPr>
        <p:spPr bwMode="auto">
          <a:xfrm>
            <a:off x="2586038" y="3954463"/>
            <a:ext cx="6557962" cy="2293937"/>
          </a:xfrm>
          <a:prstGeom prst="rect">
            <a:avLst/>
          </a:prstGeom>
          <a:noFill/>
          <a:ln w="9525">
            <a:noFill/>
            <a:miter lim="800000"/>
            <a:headEnd/>
            <a:tailEnd/>
          </a:ln>
        </p:spPr>
        <p:txBody>
          <a:bodyPr/>
          <a:lstStyle/>
          <a:p>
            <a:pPr defTabSz="914400" eaLnBrk="0" hangingPunct="0"/>
            <a:endParaRPr lang="it-IT" sz="1200" b="1">
              <a:latin typeface="Simoncini Garamond"/>
              <a:ea typeface="MS PGothic" pitchFamily="34" charset="-128"/>
              <a:cs typeface="Simoncini Garamond"/>
            </a:endParaRPr>
          </a:p>
          <a:p>
            <a:pPr defTabSz="914400" eaLnBrk="0" hangingPunct="0"/>
            <a:endParaRPr lang="it-IT" sz="1200">
              <a:latin typeface="Simoncini Garamond"/>
              <a:ea typeface="MS PGothic" pitchFamily="34" charset="-128"/>
              <a:cs typeface="Simoncini Garamond"/>
            </a:endParaRPr>
          </a:p>
          <a:p>
            <a:pPr defTabSz="914400" eaLnBrk="0" hangingPunct="0"/>
            <a:r>
              <a:rPr lang="it-IT" sz="1200" b="1">
                <a:latin typeface="Simoncini Garamond"/>
                <a:ea typeface="MS PGothic" pitchFamily="34" charset="-128"/>
                <a:cs typeface="Simoncini Garamond"/>
              </a:rPr>
              <a:t>Leggi</a:t>
            </a:r>
            <a:r>
              <a:rPr lang="it-IT" sz="1200">
                <a:latin typeface="Simoncini Garamond"/>
                <a:ea typeface="MS PGothic" pitchFamily="34" charset="-128"/>
                <a:cs typeface="Simoncini Garamond"/>
              </a:rPr>
              <a:t> </a:t>
            </a:r>
            <a:r>
              <a:rPr lang="it-IT" sz="1200" b="1">
                <a:latin typeface="Simoncini Garamond"/>
                <a:ea typeface="MS PGothic" pitchFamily="34" charset="-128"/>
                <a:cs typeface="Simoncini Garamond"/>
                <a:hlinkClick r:id="rId3"/>
              </a:rPr>
              <a:t>articolo di Ilvo Diamanti </a:t>
            </a:r>
            <a:r>
              <a:rPr lang="it-IT" sz="1200">
                <a:latin typeface="Simoncini Garamond"/>
                <a:ea typeface="MS PGothic" pitchFamily="34" charset="-128"/>
                <a:cs typeface="Simoncini Garamond"/>
              </a:rPr>
              <a:t>, sociologo e responsabile scientifico di Demos, un istituto di indagini statistiche , sull’identità italiana.</a:t>
            </a:r>
          </a:p>
          <a:p>
            <a:pPr defTabSz="914400"/>
            <a:r>
              <a:rPr lang="it-IT" sz="1200" b="1">
                <a:latin typeface="Simoncini Garamond"/>
                <a:ea typeface="MS PGothic" pitchFamily="34" charset="-128"/>
                <a:cs typeface="Simoncini Garamond"/>
              </a:rPr>
              <a:t>Rispondi</a:t>
            </a:r>
            <a:r>
              <a:rPr lang="it-IT" sz="1200">
                <a:latin typeface="Simoncini Garamond"/>
                <a:ea typeface="MS PGothic" pitchFamily="34" charset="-128"/>
                <a:cs typeface="Simoncini Garamond"/>
              </a:rPr>
              <a:t> alle seguenti domande:</a:t>
            </a:r>
          </a:p>
          <a:p>
            <a:pPr defTabSz="914400">
              <a:buFont typeface="Arial" pitchFamily="34" charset="0"/>
              <a:buChar char="•"/>
            </a:pPr>
            <a:r>
              <a:rPr lang="it-IT" sz="1200">
                <a:latin typeface="Simoncini Garamond"/>
                <a:ea typeface="MS PGothic" pitchFamily="34" charset="-128"/>
                <a:cs typeface="Simoncini Garamond"/>
              </a:rPr>
              <a:t> Che caratteristiche ha il ‘federalismo all’italiana’ di cui scrive Diamanti?</a:t>
            </a:r>
          </a:p>
          <a:p>
            <a:pPr defTabSz="914400">
              <a:buFont typeface="Arial" pitchFamily="34" charset="0"/>
              <a:buChar char="•"/>
            </a:pPr>
            <a:r>
              <a:rPr lang="it-IT" sz="1200">
                <a:latin typeface="Simoncini Garamond"/>
                <a:ea typeface="MS PGothic" pitchFamily="34" charset="-128"/>
                <a:cs typeface="Simoncini Garamond"/>
              </a:rPr>
              <a:t> Che si intende per “questione meridionale” e come è stata affrontata in questi ultimi anni?</a:t>
            </a:r>
          </a:p>
          <a:p>
            <a:pPr defTabSz="914400">
              <a:buFont typeface="Arial" pitchFamily="34" charset="0"/>
              <a:buChar char="•"/>
            </a:pPr>
            <a:r>
              <a:rPr lang="it-IT" sz="1200">
                <a:latin typeface="Simoncini Garamond"/>
                <a:ea typeface="MS PGothic" pitchFamily="34" charset="-128"/>
                <a:cs typeface="Simoncini Garamond"/>
              </a:rPr>
              <a:t> Quale fenomeno, a partire dagli anni Novanta si è accentuato tra Nord e Sud?</a:t>
            </a:r>
          </a:p>
          <a:p>
            <a:pPr defTabSz="914400">
              <a:buFont typeface="Arial" pitchFamily="34" charset="0"/>
              <a:buChar char="•"/>
            </a:pPr>
            <a:r>
              <a:rPr lang="it-IT" sz="1200">
                <a:latin typeface="Simoncini Garamond"/>
                <a:ea typeface="MS PGothic" pitchFamily="34" charset="-128"/>
                <a:cs typeface="Simoncini Garamond"/>
              </a:rPr>
              <a:t> Quali altre divisioni si sono allargate e perché?</a:t>
            </a:r>
          </a:p>
          <a:p>
            <a:pPr defTabSz="914400">
              <a:buFont typeface="Arial" pitchFamily="34" charset="0"/>
              <a:buChar char="•"/>
            </a:pPr>
            <a:r>
              <a:rPr lang="it-IT" sz="1200">
                <a:latin typeface="Simoncini Garamond"/>
                <a:ea typeface="MS PGothic" pitchFamily="34" charset="-128"/>
                <a:cs typeface="Simoncini Garamond"/>
              </a:rPr>
              <a:t> A quali espedienti si sta ricorrendo, secondo Diamanti, per trovare un fondamento identitario italiano?</a:t>
            </a:r>
          </a:p>
          <a:p>
            <a:pPr defTabSz="914400"/>
            <a:r>
              <a:rPr lang="it-IT" sz="1200">
                <a:latin typeface="Simoncini Garamond"/>
                <a:ea typeface="MS PGothic" pitchFamily="34" charset="-128"/>
                <a:cs typeface="Simoncini Garamond"/>
              </a:rPr>
              <a:t>Ora </a:t>
            </a:r>
            <a:r>
              <a:rPr lang="it-IT" sz="1200" b="1">
                <a:latin typeface="Simoncini Garamond"/>
                <a:ea typeface="MS PGothic" pitchFamily="34" charset="-128"/>
                <a:cs typeface="Simoncini Garamond"/>
              </a:rPr>
              <a:t>discuti con i compagni «che cosa significa essere oggi italiani».</a:t>
            </a:r>
            <a:endParaRPr lang="it-IT" sz="1200">
              <a:latin typeface="Simoncini Garamond"/>
              <a:ea typeface="MS PGothic" pitchFamily="34" charset="-128"/>
              <a:cs typeface="Simoncini Garamond"/>
            </a:endParaRPr>
          </a:p>
        </p:txBody>
      </p:sp>
      <p:sp>
        <p:nvSpPr>
          <p:cNvPr id="19467" name="Segnaposto testo 3"/>
          <p:cNvSpPr txBox="1">
            <a:spLocks/>
          </p:cNvSpPr>
          <p:nvPr/>
        </p:nvSpPr>
        <p:spPr bwMode="auto">
          <a:xfrm>
            <a:off x="0" y="1346200"/>
            <a:ext cx="2519363" cy="4902200"/>
          </a:xfrm>
          <a:prstGeom prst="rect">
            <a:avLst/>
          </a:prstGeom>
          <a:noFill/>
          <a:ln w="9525">
            <a:noFill/>
            <a:miter lim="800000"/>
            <a:headEnd/>
            <a:tailEnd/>
          </a:ln>
        </p:spPr>
        <p:txBody>
          <a:bodyPr/>
          <a:lstStyle/>
          <a:p>
            <a:pPr defTabSz="914400" eaLnBrk="0" hangingPunct="0">
              <a:spcBef>
                <a:spcPct val="20000"/>
              </a:spcBef>
              <a:spcAft>
                <a:spcPts val="1000"/>
              </a:spcAft>
              <a:buClr>
                <a:schemeClr val="accent1"/>
              </a:buClr>
              <a:buSzPct val="85000"/>
            </a:pPr>
            <a:r>
              <a:rPr lang="it-IT" sz="1600">
                <a:latin typeface="Simoncini Garamond"/>
                <a:ea typeface="MS PGothic" pitchFamily="34" charset="-128"/>
                <a:cs typeface="Simoncini Garamond"/>
              </a:rPr>
              <a:t>Competenza 11</a:t>
            </a:r>
          </a:p>
          <a:p>
            <a:pPr defTabSz="914400" eaLnBrk="0" hangingPunct="0">
              <a:spcBef>
                <a:spcPct val="20000"/>
              </a:spcBef>
              <a:spcAft>
                <a:spcPts val="1000"/>
              </a:spcAft>
              <a:buClr>
                <a:schemeClr val="accent1"/>
              </a:buClr>
              <a:buSzPct val="85000"/>
            </a:pPr>
            <a:r>
              <a:rPr lang="it-IT" sz="1600" b="1">
                <a:latin typeface="Simoncini Garamond"/>
                <a:ea typeface="MS PGothic" pitchFamily="34" charset="-128"/>
                <a:cs typeface="Simoncini Garamond"/>
              </a:rPr>
              <a:t>Obiettivi:</a:t>
            </a:r>
          </a:p>
          <a:p>
            <a:pPr defTabSz="914400" eaLnBrk="0" hangingPunct="0">
              <a:spcBef>
                <a:spcPct val="20000"/>
              </a:spcBef>
              <a:spcAft>
                <a:spcPts val="1000"/>
              </a:spcAft>
              <a:buClr>
                <a:schemeClr val="accent1"/>
              </a:buClr>
              <a:buSzPct val="85000"/>
            </a:pPr>
            <a:endParaRPr lang="it-IT" sz="1600">
              <a:latin typeface="Simoncini Garamond"/>
              <a:ea typeface="MS PGothic" pitchFamily="34" charset="-128"/>
              <a:cs typeface="Simoncini Garamond"/>
            </a:endParaRPr>
          </a:p>
          <a:p>
            <a:pPr defTabSz="914400"/>
            <a:r>
              <a:rPr lang="it-IT" sz="1600">
                <a:latin typeface="Simoncini Garamond"/>
                <a:ea typeface="MS PGothic" pitchFamily="34" charset="-128"/>
                <a:cs typeface="Simoncini Garamond"/>
              </a:rPr>
              <a:t>- interpretare informazioni</a:t>
            </a:r>
          </a:p>
          <a:p>
            <a:pPr defTabSz="914400"/>
            <a:r>
              <a:rPr lang="it-IT" sz="1600">
                <a:latin typeface="Simoncini Garamond"/>
                <a:ea typeface="MS PGothic" pitchFamily="34" charset="-128"/>
                <a:cs typeface="Simoncini Garamond"/>
              </a:rPr>
              <a:t>- saper leggere e comprendere testi sul web sul tema  dell’identità nazionale </a:t>
            </a:r>
          </a:p>
          <a:p>
            <a:pPr defTabSz="914400"/>
            <a:r>
              <a:rPr lang="it-IT" sz="1600">
                <a:latin typeface="Simoncini Garamond"/>
                <a:ea typeface="MS PGothic" pitchFamily="34" charset="-128"/>
                <a:cs typeface="Simoncini Garamond"/>
              </a:rPr>
              <a:t>- riferire le caratteristiche di un fenomeno significativo attraverso una spiegazione scritta.</a:t>
            </a:r>
          </a:p>
          <a:p>
            <a:pPr defTabSz="914400" eaLnBrk="0" hangingPunct="0">
              <a:spcBef>
                <a:spcPct val="20000"/>
              </a:spcBef>
              <a:spcAft>
                <a:spcPts val="1000"/>
              </a:spcAft>
              <a:buClr>
                <a:schemeClr val="accent1"/>
              </a:buClr>
              <a:buSzPct val="85000"/>
            </a:pPr>
            <a:endParaRPr lang="it-IT" sz="1600">
              <a:latin typeface="Simoncini Garamond"/>
              <a:ea typeface="MS PGothic" pitchFamily="34" charset="-128"/>
              <a:cs typeface="Simoncini Garamond"/>
            </a:endParaRPr>
          </a:p>
        </p:txBody>
      </p:sp>
      <p:sp>
        <p:nvSpPr>
          <p:cNvPr id="19468" name="CasellaDiTesto 19"/>
          <p:cNvSpPr txBox="1">
            <a:spLocks noChangeArrowheads="1"/>
          </p:cNvSpPr>
          <p:nvPr/>
        </p:nvSpPr>
        <p:spPr bwMode="auto">
          <a:xfrm>
            <a:off x="0" y="720725"/>
            <a:ext cx="2519363" cy="646113"/>
          </a:xfrm>
          <a:prstGeom prst="rect">
            <a:avLst/>
          </a:prstGeom>
          <a:solidFill>
            <a:srgbClr val="005E55"/>
          </a:solidFill>
          <a:ln w="9525">
            <a:noFill/>
            <a:miter lim="800000"/>
            <a:headEnd/>
            <a:tailEnd/>
          </a:ln>
        </p:spPr>
        <p:txBody>
          <a:bodyPr>
            <a:spAutoFit/>
          </a:bodyPr>
          <a:lstStyle/>
          <a:p>
            <a:r>
              <a:rPr lang="it-IT">
                <a:solidFill>
                  <a:schemeClr val="bg1"/>
                </a:solidFill>
                <a:latin typeface="Simoncini Garamond"/>
              </a:rPr>
              <a:t>Problematiche identitarie</a:t>
            </a:r>
          </a:p>
        </p:txBody>
      </p:sp>
      <p:sp>
        <p:nvSpPr>
          <p:cNvPr id="19469" name="CasellaDiTesto 17"/>
          <p:cNvSpPr txBox="1">
            <a:spLocks noChangeArrowheads="1"/>
          </p:cNvSpPr>
          <p:nvPr/>
        </p:nvSpPr>
        <p:spPr bwMode="auto">
          <a:xfrm>
            <a:off x="1079500" y="0"/>
            <a:ext cx="1439863" cy="554038"/>
          </a:xfrm>
          <a:prstGeom prst="rect">
            <a:avLst/>
          </a:prstGeom>
          <a:noFill/>
          <a:ln w="9525">
            <a:noFill/>
            <a:miter lim="800000"/>
            <a:headEnd/>
            <a:tailEnd/>
          </a:ln>
        </p:spPr>
        <p:txBody>
          <a:bodyPr>
            <a:spAutoFit/>
          </a:bodyPr>
          <a:lstStyle/>
          <a:p>
            <a:pPr algn="ctr"/>
            <a:r>
              <a:rPr lang="it-IT" sz="1500" i="1">
                <a:latin typeface="Simoncini Garamond"/>
                <a:ea typeface="Simoncini Garamond"/>
                <a:cs typeface="Simoncini Garamond"/>
              </a:rPr>
              <a:t>Uda </a:t>
            </a:r>
            <a:r>
              <a:rPr lang="it-IT" sz="3000" i="1">
                <a:latin typeface="Simoncini Garamond"/>
                <a:ea typeface="Simoncini Garamond"/>
                <a:cs typeface="Simoncini Garamond"/>
              </a:rPr>
              <a:t>5</a:t>
            </a:r>
          </a:p>
        </p:txBody>
      </p:sp>
      <p:sp>
        <p:nvSpPr>
          <p:cNvPr id="19470" name="CasellaDiTesto 26"/>
          <p:cNvSpPr txBox="1">
            <a:spLocks noChangeArrowheads="1"/>
          </p:cNvSpPr>
          <p:nvPr/>
        </p:nvSpPr>
        <p:spPr bwMode="auto">
          <a:xfrm>
            <a:off x="4151313" y="6443663"/>
            <a:ext cx="635000" cy="368300"/>
          </a:xfrm>
          <a:prstGeom prst="rect">
            <a:avLst/>
          </a:prstGeom>
          <a:noFill/>
          <a:ln w="9525">
            <a:noFill/>
            <a:miter lim="800000"/>
            <a:headEnd/>
            <a:tailEnd/>
          </a:ln>
        </p:spPr>
        <p:txBody>
          <a:bodyPr>
            <a:spAutoFit/>
          </a:bodyPr>
          <a:lstStyle/>
          <a:p>
            <a:pPr algn="ctr"/>
            <a:r>
              <a:rPr lang="it-IT">
                <a:latin typeface="Calibri" pitchFamily="34" charset="0"/>
              </a:rPr>
              <a:t>7</a:t>
            </a:r>
          </a:p>
        </p:txBody>
      </p:sp>
      <p:pic>
        <p:nvPicPr>
          <p:cNvPr id="19471" name="Immagine 1"/>
          <p:cNvPicPr>
            <a:picLocks noChangeAspect="1"/>
          </p:cNvPicPr>
          <p:nvPr/>
        </p:nvPicPr>
        <p:blipFill>
          <a:blip r:embed="rId4"/>
          <a:srcRect/>
          <a:stretch>
            <a:fillRect/>
          </a:stretch>
        </p:blipFill>
        <p:spPr bwMode="auto">
          <a:xfrm>
            <a:off x="2557463" y="2887663"/>
            <a:ext cx="1570037" cy="1112837"/>
          </a:xfrm>
          <a:prstGeom prst="rect">
            <a:avLst/>
          </a:prstGeom>
          <a:noFill/>
          <a:ln w="9525">
            <a:noFill/>
            <a:miter lim="800000"/>
            <a:headEnd/>
            <a:tailEnd/>
          </a:ln>
        </p:spPr>
      </p:pic>
      <p:pic>
        <p:nvPicPr>
          <p:cNvPr id="19472" name="Immagine 2"/>
          <p:cNvPicPr>
            <a:picLocks noChangeAspect="1"/>
          </p:cNvPicPr>
          <p:nvPr/>
        </p:nvPicPr>
        <p:blipFill>
          <a:blip r:embed="rId5"/>
          <a:srcRect/>
          <a:stretch>
            <a:fillRect/>
          </a:stretch>
        </p:blipFill>
        <p:spPr bwMode="auto">
          <a:xfrm>
            <a:off x="7042150" y="742950"/>
            <a:ext cx="2076450" cy="1581150"/>
          </a:xfrm>
          <a:prstGeom prst="rect">
            <a:avLst/>
          </a:prstGeom>
          <a:noFill/>
          <a:ln w="28575">
            <a:solidFill>
              <a:schemeClr val="bg1"/>
            </a:solidFill>
            <a:miter lim="800000"/>
            <a:headEnd/>
            <a:tailEnd/>
          </a:ln>
        </p:spPr>
      </p:pic>
      <p:pic>
        <p:nvPicPr>
          <p:cNvPr id="19473" name="Immagine 4"/>
          <p:cNvPicPr>
            <a:picLocks noChangeAspect="1"/>
          </p:cNvPicPr>
          <p:nvPr/>
        </p:nvPicPr>
        <p:blipFill>
          <a:blip r:embed="rId6"/>
          <a:srcRect/>
          <a:stretch>
            <a:fillRect/>
          </a:stretch>
        </p:blipFill>
        <p:spPr bwMode="auto">
          <a:xfrm>
            <a:off x="4171950" y="2324100"/>
            <a:ext cx="2236788" cy="1676400"/>
          </a:xfrm>
          <a:prstGeom prst="rect">
            <a:avLst/>
          </a:prstGeom>
          <a:noFill/>
          <a:ln w="28575">
            <a:solidFill>
              <a:schemeClr val="bg1"/>
            </a:solidFill>
            <a:miter lim="800000"/>
            <a:headEnd/>
            <a:tailEnd/>
          </a:ln>
        </p:spPr>
      </p:pic>
      <p:pic>
        <p:nvPicPr>
          <p:cNvPr id="19474" name="Immagine 5"/>
          <p:cNvPicPr>
            <a:picLocks noChangeAspect="1"/>
          </p:cNvPicPr>
          <p:nvPr/>
        </p:nvPicPr>
        <p:blipFill>
          <a:blip r:embed="rId7"/>
          <a:srcRect/>
          <a:stretch>
            <a:fillRect/>
          </a:stretch>
        </p:blipFill>
        <p:spPr bwMode="auto">
          <a:xfrm>
            <a:off x="4171950" y="742950"/>
            <a:ext cx="2895600" cy="1581150"/>
          </a:xfrm>
          <a:prstGeom prst="rect">
            <a:avLst/>
          </a:prstGeom>
          <a:noFill/>
          <a:ln w="28575">
            <a:solidFill>
              <a:schemeClr val="bg1"/>
            </a:solidFill>
            <a:miter lim="800000"/>
            <a:headEnd/>
            <a:tailEnd/>
          </a:ln>
        </p:spPr>
      </p:pic>
      <p:pic>
        <p:nvPicPr>
          <p:cNvPr id="19475" name="Immagine 10"/>
          <p:cNvPicPr>
            <a:picLocks noChangeAspect="1"/>
          </p:cNvPicPr>
          <p:nvPr/>
        </p:nvPicPr>
        <p:blipFill>
          <a:blip r:embed="rId8"/>
          <a:srcRect/>
          <a:stretch>
            <a:fillRect/>
          </a:stretch>
        </p:blipFill>
        <p:spPr bwMode="auto">
          <a:xfrm>
            <a:off x="2528888" y="720725"/>
            <a:ext cx="1647825" cy="2287588"/>
          </a:xfrm>
          <a:prstGeom prst="rect">
            <a:avLst/>
          </a:prstGeom>
          <a:noFill/>
          <a:ln w="9525">
            <a:noFill/>
            <a:miter lim="800000"/>
            <a:headEnd/>
            <a:tailEnd/>
          </a:ln>
        </p:spPr>
      </p:pic>
      <p:pic>
        <p:nvPicPr>
          <p:cNvPr id="19476" name="Immagine 13"/>
          <p:cNvPicPr>
            <a:picLocks noChangeAspect="1"/>
          </p:cNvPicPr>
          <p:nvPr/>
        </p:nvPicPr>
        <p:blipFill>
          <a:blip r:embed="rId9"/>
          <a:srcRect/>
          <a:stretch>
            <a:fillRect/>
          </a:stretch>
        </p:blipFill>
        <p:spPr bwMode="auto">
          <a:xfrm>
            <a:off x="6288088" y="2324100"/>
            <a:ext cx="2817812" cy="1676400"/>
          </a:xfrm>
          <a:prstGeom prst="rect">
            <a:avLst/>
          </a:prstGeom>
          <a:noFill/>
          <a:ln w="28575">
            <a:solidFill>
              <a:schemeClr val="bg1"/>
            </a:solidFill>
            <a:miter lim="800000"/>
            <a:headEnd/>
            <a:tailEnd/>
          </a:ln>
        </p:spPr>
      </p:pic>
      <p:pic>
        <p:nvPicPr>
          <p:cNvPr id="19477" name="Picture 23" descr="discussion%20forums"/>
          <p:cNvPicPr>
            <a:picLocks noChangeAspect="1" noChangeArrowheads="1"/>
          </p:cNvPicPr>
          <p:nvPr/>
        </p:nvPicPr>
        <p:blipFill>
          <a:blip r:embed="rId10"/>
          <a:srcRect/>
          <a:stretch>
            <a:fillRect/>
          </a:stretch>
        </p:blipFill>
        <p:spPr bwMode="auto">
          <a:xfrm>
            <a:off x="1563688" y="5294313"/>
            <a:ext cx="838200"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nettore 27"/>
          <p:cNvSpPr/>
          <p:nvPr/>
        </p:nvSpPr>
        <p:spPr>
          <a:xfrm>
            <a:off x="4260850" y="6437313"/>
            <a:ext cx="420688" cy="420687"/>
          </a:xfrm>
          <a:prstGeom prst="flowChartConnector">
            <a:avLst/>
          </a:prstGeom>
          <a:solidFill>
            <a:srgbClr val="96C661">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3" name="Unisci 22"/>
          <p:cNvSpPr/>
          <p:nvPr/>
        </p:nvSpPr>
        <p:spPr>
          <a:xfrm>
            <a:off x="4322763" y="6300788"/>
            <a:ext cx="287337" cy="107950"/>
          </a:xfrm>
          <a:prstGeom prst="flowChartMerge">
            <a:avLst/>
          </a:prstGeom>
          <a:solidFill>
            <a:srgbClr val="005E55"/>
          </a:solidFill>
          <a:ln>
            <a:noFill/>
          </a:ln>
          <a:effectLst/>
        </p:spPr>
        <p:style>
          <a:lnRef idx="1">
            <a:schemeClr val="accent1"/>
          </a:lnRef>
          <a:fillRef idx="3">
            <a:schemeClr val="accent1"/>
          </a:fillRef>
          <a:effectRef idx="2">
            <a:schemeClr val="accent1"/>
          </a:effectRef>
          <a:fontRef idx="minor">
            <a:schemeClr val="lt1"/>
          </a:fontRef>
        </p:style>
      </p:sp>
      <p:sp>
        <p:nvSpPr>
          <p:cNvPr id="20484" name="CasellaDiTesto 23"/>
          <p:cNvSpPr txBox="1">
            <a:spLocks noChangeArrowheads="1"/>
          </p:cNvSpPr>
          <p:nvPr/>
        </p:nvSpPr>
        <p:spPr bwMode="auto">
          <a:xfrm>
            <a:off x="0" y="976313"/>
            <a:ext cx="2519363" cy="5324475"/>
          </a:xfrm>
          <a:prstGeom prst="rect">
            <a:avLst/>
          </a:prstGeom>
          <a:solidFill>
            <a:srgbClr val="4B5B5C">
              <a:alpha val="20000"/>
            </a:srgbClr>
          </a:solidFill>
          <a:ln w="9525">
            <a:noFill/>
            <a:miter lim="800000"/>
            <a:headEnd/>
            <a:tailEnd/>
          </a:ln>
        </p:spPr>
        <p:txBody>
          <a:bodyPr>
            <a:spAutoFit/>
          </a:bodyPr>
          <a:lstStyle/>
          <a:p>
            <a:endParaRPr lang="it-IT">
              <a:latin typeface="Calibri" pitchFamily="34" charset="0"/>
            </a:endParaRPr>
          </a:p>
        </p:txBody>
      </p:sp>
      <p:sp>
        <p:nvSpPr>
          <p:cNvPr id="20485" name="Line 2"/>
          <p:cNvSpPr>
            <a:spLocks noChangeShapeType="1"/>
          </p:cNvSpPr>
          <p:nvPr/>
        </p:nvSpPr>
        <p:spPr bwMode="auto">
          <a:xfrm flipV="1">
            <a:off x="2519363" y="525463"/>
            <a:ext cx="0" cy="5748337"/>
          </a:xfrm>
          <a:prstGeom prst="line">
            <a:avLst/>
          </a:prstGeom>
          <a:noFill/>
          <a:ln w="19050">
            <a:solidFill>
              <a:srgbClr val="005E55"/>
            </a:solidFill>
            <a:round/>
            <a:headEnd/>
            <a:tailEnd/>
          </a:ln>
        </p:spPr>
        <p:txBody>
          <a:bodyPr lIns="0" tIns="0" rIns="0" bIns="0"/>
          <a:lstStyle/>
          <a:p>
            <a:endParaRPr lang="it-IT"/>
          </a:p>
        </p:txBody>
      </p:sp>
      <p:sp>
        <p:nvSpPr>
          <p:cNvPr id="7" name="Rettangolo 6"/>
          <p:cNvSpPr/>
          <p:nvPr/>
        </p:nvSpPr>
        <p:spPr>
          <a:xfrm>
            <a:off x="0" y="0"/>
            <a:ext cx="9144000" cy="720725"/>
          </a:xfrm>
          <a:prstGeom prst="rect">
            <a:avLst/>
          </a:prstGeom>
          <a:solidFill>
            <a:srgbClr val="96C66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8" name="Rettangolo 7"/>
          <p:cNvSpPr/>
          <p:nvPr/>
        </p:nvSpPr>
        <p:spPr>
          <a:xfrm>
            <a:off x="0" y="0"/>
            <a:ext cx="2519363" cy="720725"/>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20488" name="Titolo 1"/>
          <p:cNvSpPr>
            <a:spLocks noGrp="1"/>
          </p:cNvSpPr>
          <p:nvPr>
            <p:ph type="ctrTitle"/>
          </p:nvPr>
        </p:nvSpPr>
        <p:spPr>
          <a:xfrm>
            <a:off x="2586038" y="-57150"/>
            <a:ext cx="6557962" cy="722313"/>
          </a:xfrm>
        </p:spPr>
        <p:txBody>
          <a:bodyPr/>
          <a:lstStyle/>
          <a:p>
            <a:pPr algn="l" eaLnBrk="1" hangingPunct="1"/>
            <a:r>
              <a:rPr lang="it-IT" sz="2400" b="1" smtClean="0">
                <a:latin typeface="Simoncini Garamond"/>
                <a:ea typeface="MetaPlusBlack"/>
                <a:cs typeface="MetaPlusBlack"/>
              </a:rPr>
              <a:t>Geo-demografia degli italiani di oggi</a:t>
            </a:r>
          </a:p>
        </p:txBody>
      </p:sp>
      <p:sp>
        <p:nvSpPr>
          <p:cNvPr id="20489" name="Line 2"/>
          <p:cNvSpPr>
            <a:spLocks noChangeShapeType="1"/>
          </p:cNvSpPr>
          <p:nvPr/>
        </p:nvSpPr>
        <p:spPr bwMode="auto">
          <a:xfrm>
            <a:off x="0" y="6300788"/>
            <a:ext cx="9144000" cy="0"/>
          </a:xfrm>
          <a:prstGeom prst="line">
            <a:avLst/>
          </a:prstGeom>
          <a:noFill/>
          <a:ln w="19050">
            <a:solidFill>
              <a:srgbClr val="006C58"/>
            </a:solidFill>
            <a:round/>
            <a:headEnd/>
            <a:tailEnd/>
          </a:ln>
        </p:spPr>
        <p:txBody>
          <a:bodyPr lIns="0" tIns="0" rIns="0" bIns="0"/>
          <a:lstStyle/>
          <a:p>
            <a:endParaRPr lang="it-IT"/>
          </a:p>
        </p:txBody>
      </p:sp>
      <p:sp>
        <p:nvSpPr>
          <p:cNvPr id="20490" name="Titolo 1"/>
          <p:cNvSpPr txBox="1">
            <a:spLocks/>
          </p:cNvSpPr>
          <p:nvPr/>
        </p:nvSpPr>
        <p:spPr bwMode="auto">
          <a:xfrm>
            <a:off x="2519363" y="3978275"/>
            <a:ext cx="6624637" cy="2270125"/>
          </a:xfrm>
          <a:prstGeom prst="rect">
            <a:avLst/>
          </a:prstGeom>
          <a:noFill/>
          <a:ln w="9525">
            <a:noFill/>
            <a:miter lim="800000"/>
            <a:headEnd/>
            <a:tailEnd/>
          </a:ln>
        </p:spPr>
        <p:txBody>
          <a:bodyPr/>
          <a:lstStyle/>
          <a:p>
            <a:pPr defTabSz="914400" eaLnBrk="0" hangingPunct="0"/>
            <a:endParaRPr lang="it-IT" sz="1200" b="1">
              <a:latin typeface="Simoncini Garamond"/>
              <a:ea typeface="MS PGothic" pitchFamily="34" charset="-128"/>
              <a:cs typeface="Simoncini Garamond"/>
            </a:endParaRPr>
          </a:p>
          <a:p>
            <a:pPr defTabSz="914400" eaLnBrk="0" hangingPunct="0"/>
            <a:r>
              <a:rPr lang="it-IT" sz="1200" b="1">
                <a:latin typeface="Simoncini Garamond"/>
                <a:ea typeface="MS PGothic" pitchFamily="34" charset="-128"/>
                <a:cs typeface="Simoncini Garamond"/>
              </a:rPr>
              <a:t>Leggi questa sintesi del </a:t>
            </a:r>
            <a:r>
              <a:rPr lang="it-IT" sz="1200" b="1">
                <a:latin typeface="Simoncini Garamond"/>
                <a:ea typeface="MS PGothic" pitchFamily="34" charset="-128"/>
                <a:cs typeface="Simoncini Garamond"/>
                <a:hlinkClick r:id="rId3"/>
              </a:rPr>
              <a:t>Bilancio demografico nazionale del 2010</a:t>
            </a:r>
            <a:r>
              <a:rPr lang="it-IT" sz="1200" b="1">
                <a:latin typeface="Simoncini Garamond"/>
                <a:ea typeface="MS PGothic" pitchFamily="34" charset="-128"/>
                <a:cs typeface="Simoncini Garamond"/>
              </a:rPr>
              <a:t> e la </a:t>
            </a:r>
            <a:r>
              <a:rPr lang="it-IT" sz="1200" b="1">
                <a:latin typeface="Simoncini Garamond"/>
                <a:ea typeface="MS PGothic" pitchFamily="34" charset="-128"/>
                <a:cs typeface="Simoncini Garamond"/>
                <a:hlinkClick r:id="rId4"/>
              </a:rPr>
              <a:t>classifica delle regioni per densità di popolazione.</a:t>
            </a:r>
            <a:r>
              <a:rPr lang="it-IT" sz="1200" b="1">
                <a:latin typeface="Simoncini Garamond"/>
                <a:ea typeface="MS PGothic" pitchFamily="34" charset="-128"/>
                <a:cs typeface="Simoncini Garamond"/>
              </a:rPr>
              <a:t> Confronta con il </a:t>
            </a:r>
            <a:r>
              <a:rPr lang="it-IT" sz="1200" b="1">
                <a:latin typeface="Simoncini Garamond"/>
                <a:ea typeface="MS PGothic" pitchFamily="34" charset="-128"/>
                <a:cs typeface="Simoncini Garamond"/>
                <a:hlinkClick r:id="rId5"/>
              </a:rPr>
              <a:t>profilo della popolazione qui proposto </a:t>
            </a:r>
            <a:r>
              <a:rPr lang="it-IT" sz="1200" b="1">
                <a:latin typeface="Simoncini Garamond"/>
                <a:ea typeface="MS PGothic" pitchFamily="34" charset="-128"/>
                <a:cs typeface="Simoncini Garamond"/>
              </a:rPr>
              <a:t>.</a:t>
            </a:r>
          </a:p>
          <a:p>
            <a:pPr defTabSz="914400" eaLnBrk="0" hangingPunct="0"/>
            <a:endParaRPr lang="it-IT" sz="1200" b="1">
              <a:latin typeface="Simoncini Garamond"/>
              <a:ea typeface="MS PGothic" pitchFamily="34" charset="-128"/>
              <a:cs typeface="Simoncini Garamond"/>
            </a:endParaRPr>
          </a:p>
          <a:p>
            <a:pPr defTabSz="914400" eaLnBrk="0" hangingPunct="0"/>
            <a:r>
              <a:rPr lang="it-IT" sz="1200" b="1">
                <a:latin typeface="Simoncini Garamond"/>
                <a:ea typeface="MS PGothic" pitchFamily="34" charset="-128"/>
                <a:cs typeface="Simoncini Garamond"/>
              </a:rPr>
              <a:t>Leggi e discuti con i compagni il paragrafo «Aspetti Demografici» dalla </a:t>
            </a:r>
            <a:r>
              <a:rPr lang="it-IT" sz="1200" b="1">
                <a:latin typeface="Simoncini Garamond"/>
                <a:ea typeface="MS PGothic" pitchFamily="34" charset="-128"/>
                <a:cs typeface="Simoncini Garamond"/>
                <a:hlinkClick r:id="rId6"/>
              </a:rPr>
              <a:t>la scheda di sintesi del dossier immigrazione</a:t>
            </a:r>
            <a:r>
              <a:rPr lang="it-IT" sz="1200" b="1">
                <a:latin typeface="Simoncini Garamond"/>
                <a:ea typeface="MS PGothic" pitchFamily="34" charset="-128"/>
                <a:cs typeface="Simoncini Garamond"/>
              </a:rPr>
              <a:t> 2011, </a:t>
            </a:r>
            <a:r>
              <a:rPr lang="it-IT" sz="1200">
                <a:latin typeface="Simoncini Garamond"/>
                <a:ea typeface="MS PGothic" pitchFamily="34" charset="-128"/>
                <a:cs typeface="Simoncini Garamond"/>
              </a:rPr>
              <a:t>a cura della Caritas italiana.</a:t>
            </a:r>
          </a:p>
          <a:p>
            <a:pPr defTabSz="914400" eaLnBrk="0" hangingPunct="0"/>
            <a:r>
              <a:rPr lang="it-IT" sz="1200" b="1">
                <a:latin typeface="Simoncini Garamond"/>
                <a:ea typeface="MS PGothic" pitchFamily="34" charset="-128"/>
                <a:cs typeface="Simoncini Garamond"/>
              </a:rPr>
              <a:t>Rispondi alle domande:</a:t>
            </a:r>
          </a:p>
          <a:p>
            <a:pPr marL="628650" lvl="1" indent="-171450" defTabSz="914400" eaLnBrk="0" hangingPunct="0">
              <a:buFont typeface="Arial" pitchFamily="34" charset="0"/>
              <a:buChar char="•"/>
            </a:pPr>
            <a:r>
              <a:rPr lang="it-IT" sz="1100">
                <a:latin typeface="Simoncini Garamond"/>
                <a:ea typeface="MS PGothic" pitchFamily="34" charset="-128"/>
                <a:cs typeface="Simoncini Garamond"/>
              </a:rPr>
              <a:t>Quanti sono e dove si concentrano i residenti in Italia al 31 dicembre 2010?</a:t>
            </a:r>
          </a:p>
          <a:p>
            <a:pPr marL="628650" lvl="1" indent="-171450" defTabSz="914400" eaLnBrk="0" hangingPunct="0">
              <a:buFont typeface="Arial" pitchFamily="34" charset="0"/>
              <a:buChar char="•"/>
            </a:pPr>
            <a:r>
              <a:rPr lang="it-IT" sz="1100">
                <a:latin typeface="Simoncini Garamond"/>
                <a:ea typeface="MS PGothic" pitchFamily="34" charset="-128"/>
                <a:cs typeface="Simoncini Garamond"/>
              </a:rPr>
              <a:t>Quanti gli stranieri regolarmente residenti sul territorio nazionale?</a:t>
            </a:r>
          </a:p>
          <a:p>
            <a:pPr marL="628650" lvl="1" indent="-171450" defTabSz="914400" eaLnBrk="0" hangingPunct="0">
              <a:buFont typeface="Arial" pitchFamily="34" charset="0"/>
              <a:buChar char="•"/>
            </a:pPr>
            <a:r>
              <a:rPr lang="it-IT" sz="1100">
                <a:latin typeface="Simoncini Garamond"/>
                <a:ea typeface="MS PGothic" pitchFamily="34" charset="-128"/>
                <a:cs typeface="Simoncini Garamond"/>
              </a:rPr>
              <a:t>Qual è l’atteggiamento attuale degli italiani nei confronti dell’immigrazione</a:t>
            </a:r>
            <a:r>
              <a:rPr lang="it-IT" sz="1200" b="1">
                <a:latin typeface="Simoncini Garamond"/>
                <a:ea typeface="MS PGothic" pitchFamily="34" charset="-128"/>
                <a:cs typeface="Simoncini Garamond"/>
              </a:rPr>
              <a:t>?</a:t>
            </a:r>
          </a:p>
        </p:txBody>
      </p:sp>
      <p:sp>
        <p:nvSpPr>
          <p:cNvPr id="20491" name="Segnaposto testo 3"/>
          <p:cNvSpPr txBox="1">
            <a:spLocks/>
          </p:cNvSpPr>
          <p:nvPr/>
        </p:nvSpPr>
        <p:spPr bwMode="auto">
          <a:xfrm>
            <a:off x="0" y="1089025"/>
            <a:ext cx="2519363" cy="5159375"/>
          </a:xfrm>
          <a:prstGeom prst="rect">
            <a:avLst/>
          </a:prstGeom>
          <a:noFill/>
          <a:ln w="9525">
            <a:noFill/>
            <a:miter lim="800000"/>
            <a:headEnd/>
            <a:tailEnd/>
          </a:ln>
        </p:spPr>
        <p:txBody>
          <a:bodyPr/>
          <a:lstStyle/>
          <a:p>
            <a:pPr defTabSz="914400" eaLnBrk="0" hangingPunct="0">
              <a:spcBef>
                <a:spcPct val="20000"/>
              </a:spcBef>
              <a:spcAft>
                <a:spcPts val="1000"/>
              </a:spcAft>
              <a:buClr>
                <a:schemeClr val="accent1"/>
              </a:buClr>
              <a:buSzPct val="85000"/>
            </a:pPr>
            <a:r>
              <a:rPr lang="it-IT" sz="1600">
                <a:latin typeface="Simoncini Garamond"/>
                <a:ea typeface="MS PGothic" pitchFamily="34" charset="-128"/>
                <a:cs typeface="Simoncini Garamond"/>
              </a:rPr>
              <a:t>Competenze 1 - 3</a:t>
            </a:r>
            <a:endParaRPr lang="it-IT" sz="1600">
              <a:solidFill>
                <a:srgbClr val="FF0000"/>
              </a:solidFill>
              <a:latin typeface="Simoncini Garamond"/>
              <a:ea typeface="MS PGothic" pitchFamily="34" charset="-128"/>
              <a:cs typeface="Simoncini Garamond"/>
            </a:endParaRPr>
          </a:p>
          <a:p>
            <a:pPr defTabSz="914400" eaLnBrk="0" hangingPunct="0">
              <a:spcBef>
                <a:spcPct val="20000"/>
              </a:spcBef>
              <a:spcAft>
                <a:spcPts val="1000"/>
              </a:spcAft>
              <a:buClr>
                <a:schemeClr val="accent1"/>
              </a:buClr>
              <a:buSzPct val="85000"/>
            </a:pPr>
            <a:r>
              <a:rPr lang="it-IT" sz="1600" b="1">
                <a:latin typeface="Simoncini Garamond"/>
                <a:ea typeface="MS PGothic" pitchFamily="34" charset="-128"/>
                <a:cs typeface="Simoncini Garamond"/>
              </a:rPr>
              <a:t>Obiettivi:</a:t>
            </a:r>
          </a:p>
          <a:p>
            <a:pPr defTabSz="914400" eaLnBrk="0" hangingPunct="0">
              <a:spcBef>
                <a:spcPct val="20000"/>
              </a:spcBef>
              <a:spcAft>
                <a:spcPts val="1000"/>
              </a:spcAft>
              <a:buClr>
                <a:schemeClr val="accent1"/>
              </a:buClr>
              <a:buSzPct val="85000"/>
            </a:pPr>
            <a:endParaRPr lang="it-IT" sz="1600">
              <a:latin typeface="Simoncini Garamond"/>
              <a:ea typeface="MS PGothic" pitchFamily="34" charset="-128"/>
              <a:cs typeface="Simoncini Garamond"/>
            </a:endParaRPr>
          </a:p>
          <a:p>
            <a:pPr defTabSz="914400"/>
            <a:r>
              <a:rPr lang="it-IT" sz="1600">
                <a:latin typeface="Simoncini Garamond"/>
                <a:ea typeface="MS PGothic" pitchFamily="34" charset="-128"/>
                <a:cs typeface="Simoncini Garamond"/>
              </a:rPr>
              <a:t>- interpretare informazioni</a:t>
            </a:r>
          </a:p>
          <a:p>
            <a:pPr defTabSz="914400">
              <a:buFontTx/>
              <a:buChar char="-"/>
            </a:pPr>
            <a:r>
              <a:rPr lang="it-IT" sz="1600">
                <a:latin typeface="Simoncini Garamond"/>
                <a:ea typeface="MS PGothic" pitchFamily="34" charset="-128"/>
                <a:cs typeface="Simoncini Garamond"/>
              </a:rPr>
              <a:t>saper leggere e comprendere dati </a:t>
            </a:r>
          </a:p>
          <a:p>
            <a:pPr defTabSz="914400">
              <a:buFontTx/>
              <a:buChar char="-"/>
            </a:pPr>
            <a:r>
              <a:rPr lang="it-IT" sz="1600">
                <a:latin typeface="Simoncini Garamond"/>
                <a:ea typeface="MS PGothic" pitchFamily="34" charset="-128"/>
                <a:cs typeface="Simoncini Garamond"/>
              </a:rPr>
              <a:t>Interpretare dati elaborati da fonti di informazioni</a:t>
            </a:r>
          </a:p>
          <a:p>
            <a:pPr defTabSz="914400">
              <a:buFontTx/>
              <a:buChar char="-"/>
            </a:pPr>
            <a:r>
              <a:rPr lang="it-IT" sz="1600">
                <a:latin typeface="Simoncini Garamond"/>
                <a:ea typeface="MS PGothic" pitchFamily="34" charset="-128"/>
                <a:cs typeface="Simoncini Garamond"/>
              </a:rPr>
              <a:t>localizzare le informazioni relative ad un tema</a:t>
            </a:r>
          </a:p>
        </p:txBody>
      </p:sp>
      <p:sp>
        <p:nvSpPr>
          <p:cNvPr id="20492" name="CasellaDiTesto 19"/>
          <p:cNvSpPr txBox="1">
            <a:spLocks noChangeArrowheads="1"/>
          </p:cNvSpPr>
          <p:nvPr/>
        </p:nvSpPr>
        <p:spPr bwMode="auto">
          <a:xfrm>
            <a:off x="0" y="720725"/>
            <a:ext cx="2519363" cy="368300"/>
          </a:xfrm>
          <a:prstGeom prst="rect">
            <a:avLst/>
          </a:prstGeom>
          <a:solidFill>
            <a:srgbClr val="005E55"/>
          </a:solidFill>
          <a:ln w="9525">
            <a:noFill/>
            <a:miter lim="800000"/>
            <a:headEnd/>
            <a:tailEnd/>
          </a:ln>
        </p:spPr>
        <p:txBody>
          <a:bodyPr>
            <a:spAutoFit/>
          </a:bodyPr>
          <a:lstStyle/>
          <a:p>
            <a:r>
              <a:rPr lang="it-IT">
                <a:solidFill>
                  <a:schemeClr val="bg1"/>
                </a:solidFill>
                <a:latin typeface="Simoncini Garamond"/>
              </a:rPr>
              <a:t>I dati statistici </a:t>
            </a:r>
          </a:p>
        </p:txBody>
      </p:sp>
      <p:sp>
        <p:nvSpPr>
          <p:cNvPr id="20493" name="CasellaDiTesto 17"/>
          <p:cNvSpPr txBox="1">
            <a:spLocks noChangeArrowheads="1"/>
          </p:cNvSpPr>
          <p:nvPr/>
        </p:nvSpPr>
        <p:spPr bwMode="auto">
          <a:xfrm>
            <a:off x="1079500" y="0"/>
            <a:ext cx="1439863" cy="554038"/>
          </a:xfrm>
          <a:prstGeom prst="rect">
            <a:avLst/>
          </a:prstGeom>
          <a:noFill/>
          <a:ln w="9525">
            <a:noFill/>
            <a:miter lim="800000"/>
            <a:headEnd/>
            <a:tailEnd/>
          </a:ln>
        </p:spPr>
        <p:txBody>
          <a:bodyPr>
            <a:spAutoFit/>
          </a:bodyPr>
          <a:lstStyle/>
          <a:p>
            <a:pPr algn="ctr"/>
            <a:r>
              <a:rPr lang="it-IT" sz="1500" i="1">
                <a:latin typeface="Simoncini Garamond"/>
                <a:ea typeface="Simoncini Garamond"/>
                <a:cs typeface="Simoncini Garamond"/>
              </a:rPr>
              <a:t>Uda </a:t>
            </a:r>
            <a:r>
              <a:rPr lang="it-IT" sz="3000" i="1">
                <a:latin typeface="Simoncini Garamond"/>
                <a:ea typeface="Simoncini Garamond"/>
                <a:cs typeface="Simoncini Garamond"/>
              </a:rPr>
              <a:t>5</a:t>
            </a:r>
          </a:p>
        </p:txBody>
      </p:sp>
      <p:sp>
        <p:nvSpPr>
          <p:cNvPr id="20494" name="CasellaDiTesto 26"/>
          <p:cNvSpPr txBox="1">
            <a:spLocks noChangeArrowheads="1"/>
          </p:cNvSpPr>
          <p:nvPr/>
        </p:nvSpPr>
        <p:spPr bwMode="auto">
          <a:xfrm>
            <a:off x="4151313" y="6443663"/>
            <a:ext cx="635000" cy="368300"/>
          </a:xfrm>
          <a:prstGeom prst="rect">
            <a:avLst/>
          </a:prstGeom>
          <a:noFill/>
          <a:ln w="9525">
            <a:noFill/>
            <a:miter lim="800000"/>
            <a:headEnd/>
            <a:tailEnd/>
          </a:ln>
        </p:spPr>
        <p:txBody>
          <a:bodyPr>
            <a:spAutoFit/>
          </a:bodyPr>
          <a:lstStyle/>
          <a:p>
            <a:pPr algn="ctr"/>
            <a:r>
              <a:rPr lang="it-IT">
                <a:latin typeface="Calibri" pitchFamily="34" charset="0"/>
              </a:rPr>
              <a:t>8</a:t>
            </a:r>
          </a:p>
        </p:txBody>
      </p:sp>
      <p:sp>
        <p:nvSpPr>
          <p:cNvPr id="20495" name="CasellaDiTesto 1"/>
          <p:cNvSpPr txBox="1">
            <a:spLocks noChangeArrowheads="1"/>
          </p:cNvSpPr>
          <p:nvPr/>
        </p:nvSpPr>
        <p:spPr bwMode="auto">
          <a:xfrm>
            <a:off x="2586038" y="720725"/>
            <a:ext cx="6421437" cy="922338"/>
          </a:xfrm>
          <a:prstGeom prst="rect">
            <a:avLst/>
          </a:prstGeom>
          <a:noFill/>
          <a:ln w="9525">
            <a:noFill/>
            <a:miter lim="800000"/>
            <a:headEnd/>
            <a:tailEnd/>
          </a:ln>
        </p:spPr>
        <p:txBody>
          <a:bodyPr>
            <a:spAutoFit/>
          </a:bodyPr>
          <a:lstStyle/>
          <a:p>
            <a:r>
              <a:rPr lang="it-IT" sz="1200">
                <a:latin typeface="Simoncini Garamond"/>
              </a:rPr>
              <a:t>I </a:t>
            </a:r>
            <a:r>
              <a:rPr lang="it-IT" sz="1200" b="1">
                <a:latin typeface="Simoncini Garamond"/>
                <a:hlinkClick r:id="rId7"/>
              </a:rPr>
              <a:t>dati delle rilevazioni demografiche </a:t>
            </a:r>
            <a:r>
              <a:rPr lang="it-IT" sz="1200">
                <a:latin typeface="Simoncini Garamond"/>
              </a:rPr>
              <a:t>vengono pubblicati dall’Istat e sono disponibili on line anche in serie storiche.  l’Istat elabora i dati dei rilevamenti demografici e redige i </a:t>
            </a:r>
            <a:r>
              <a:rPr lang="it-IT" sz="1200" b="1">
                <a:latin typeface="Simoncini Garamond"/>
              </a:rPr>
              <a:t>Bilanci demografici.</a:t>
            </a:r>
          </a:p>
          <a:p>
            <a:endParaRPr lang="it-IT">
              <a:latin typeface="Calibri" pitchFamily="34" charset="0"/>
            </a:endParaRPr>
          </a:p>
        </p:txBody>
      </p:sp>
      <p:pic>
        <p:nvPicPr>
          <p:cNvPr id="20496" name="Immagine 3"/>
          <p:cNvPicPr>
            <a:picLocks noChangeAspect="1"/>
          </p:cNvPicPr>
          <p:nvPr/>
        </p:nvPicPr>
        <p:blipFill>
          <a:blip r:embed="rId8"/>
          <a:srcRect/>
          <a:stretch>
            <a:fillRect/>
          </a:stretch>
        </p:blipFill>
        <p:spPr bwMode="auto">
          <a:xfrm>
            <a:off x="4151313" y="1181100"/>
            <a:ext cx="3336925" cy="3057525"/>
          </a:xfrm>
          <a:prstGeom prst="rect">
            <a:avLst/>
          </a:prstGeom>
          <a:noFill/>
          <a:ln w="9525">
            <a:noFill/>
            <a:miter lim="800000"/>
            <a:headEnd/>
            <a:tailEnd/>
          </a:ln>
        </p:spPr>
      </p:pic>
      <p:pic>
        <p:nvPicPr>
          <p:cNvPr id="20497" name="Picture 19" descr="discussion%20forums"/>
          <p:cNvPicPr>
            <a:picLocks noChangeAspect="1" noChangeArrowheads="1"/>
          </p:cNvPicPr>
          <p:nvPr/>
        </p:nvPicPr>
        <p:blipFill>
          <a:blip r:embed="rId9"/>
          <a:srcRect/>
          <a:stretch>
            <a:fillRect/>
          </a:stretch>
        </p:blipFill>
        <p:spPr bwMode="auto">
          <a:xfrm>
            <a:off x="1563688" y="5294313"/>
            <a:ext cx="838200"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nettore 27"/>
          <p:cNvSpPr/>
          <p:nvPr/>
        </p:nvSpPr>
        <p:spPr>
          <a:xfrm>
            <a:off x="4260850" y="6437313"/>
            <a:ext cx="420688" cy="420687"/>
          </a:xfrm>
          <a:prstGeom prst="flowChartConnector">
            <a:avLst/>
          </a:prstGeom>
          <a:solidFill>
            <a:srgbClr val="96C661">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3" name="Unisci 22"/>
          <p:cNvSpPr/>
          <p:nvPr/>
        </p:nvSpPr>
        <p:spPr>
          <a:xfrm>
            <a:off x="4322763" y="6300788"/>
            <a:ext cx="287337" cy="107950"/>
          </a:xfrm>
          <a:prstGeom prst="flowChartMerge">
            <a:avLst/>
          </a:prstGeom>
          <a:solidFill>
            <a:srgbClr val="005E55"/>
          </a:solidFill>
          <a:ln>
            <a:noFill/>
          </a:ln>
          <a:effectLst/>
        </p:spPr>
        <p:style>
          <a:lnRef idx="1">
            <a:schemeClr val="accent1"/>
          </a:lnRef>
          <a:fillRef idx="3">
            <a:schemeClr val="accent1"/>
          </a:fillRef>
          <a:effectRef idx="2">
            <a:schemeClr val="accent1"/>
          </a:effectRef>
          <a:fontRef idx="minor">
            <a:schemeClr val="lt1"/>
          </a:fontRef>
        </p:style>
      </p:sp>
      <p:sp>
        <p:nvSpPr>
          <p:cNvPr id="21508" name="CasellaDiTesto 23"/>
          <p:cNvSpPr txBox="1">
            <a:spLocks noChangeArrowheads="1"/>
          </p:cNvSpPr>
          <p:nvPr/>
        </p:nvSpPr>
        <p:spPr bwMode="auto">
          <a:xfrm>
            <a:off x="0" y="976313"/>
            <a:ext cx="2519363" cy="5324475"/>
          </a:xfrm>
          <a:prstGeom prst="rect">
            <a:avLst/>
          </a:prstGeom>
          <a:solidFill>
            <a:srgbClr val="4B5B5C">
              <a:alpha val="20000"/>
            </a:srgbClr>
          </a:solidFill>
          <a:ln w="9525">
            <a:noFill/>
            <a:miter lim="800000"/>
            <a:headEnd/>
            <a:tailEnd/>
          </a:ln>
        </p:spPr>
        <p:txBody>
          <a:bodyPr>
            <a:spAutoFit/>
          </a:bodyPr>
          <a:lstStyle/>
          <a:p>
            <a:endParaRPr lang="it-IT">
              <a:latin typeface="Calibri" pitchFamily="34" charset="0"/>
            </a:endParaRPr>
          </a:p>
        </p:txBody>
      </p:sp>
      <p:sp>
        <p:nvSpPr>
          <p:cNvPr id="21509" name="Line 2"/>
          <p:cNvSpPr>
            <a:spLocks noChangeShapeType="1"/>
          </p:cNvSpPr>
          <p:nvPr/>
        </p:nvSpPr>
        <p:spPr bwMode="auto">
          <a:xfrm flipV="1">
            <a:off x="2519363" y="538163"/>
            <a:ext cx="0" cy="5748337"/>
          </a:xfrm>
          <a:prstGeom prst="line">
            <a:avLst/>
          </a:prstGeom>
          <a:noFill/>
          <a:ln w="19050">
            <a:solidFill>
              <a:srgbClr val="005E55"/>
            </a:solidFill>
            <a:round/>
            <a:headEnd/>
            <a:tailEnd/>
          </a:ln>
        </p:spPr>
        <p:txBody>
          <a:bodyPr lIns="0" tIns="0" rIns="0" bIns="0"/>
          <a:lstStyle/>
          <a:p>
            <a:endParaRPr lang="it-IT"/>
          </a:p>
        </p:txBody>
      </p:sp>
      <p:sp>
        <p:nvSpPr>
          <p:cNvPr id="7" name="Rettangolo 6"/>
          <p:cNvSpPr/>
          <p:nvPr/>
        </p:nvSpPr>
        <p:spPr>
          <a:xfrm>
            <a:off x="0" y="0"/>
            <a:ext cx="9144000" cy="720725"/>
          </a:xfrm>
          <a:prstGeom prst="rect">
            <a:avLst/>
          </a:prstGeom>
          <a:solidFill>
            <a:srgbClr val="96C66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p>
        </p:txBody>
      </p:sp>
      <p:sp>
        <p:nvSpPr>
          <p:cNvPr id="8" name="Rettangolo 7"/>
          <p:cNvSpPr/>
          <p:nvPr/>
        </p:nvSpPr>
        <p:spPr>
          <a:xfrm>
            <a:off x="0" y="0"/>
            <a:ext cx="2519363" cy="720725"/>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21512" name="Titolo 1"/>
          <p:cNvSpPr>
            <a:spLocks noGrp="1"/>
          </p:cNvSpPr>
          <p:nvPr>
            <p:ph type="ctrTitle"/>
          </p:nvPr>
        </p:nvSpPr>
        <p:spPr>
          <a:xfrm>
            <a:off x="2586038" y="-57150"/>
            <a:ext cx="6557962" cy="722313"/>
          </a:xfrm>
        </p:spPr>
        <p:txBody>
          <a:bodyPr/>
          <a:lstStyle/>
          <a:p>
            <a:pPr algn="l" eaLnBrk="1" hangingPunct="1"/>
            <a:r>
              <a:rPr lang="it-IT" sz="2400" b="1" smtClean="0">
                <a:latin typeface="Simoncini Garamond"/>
                <a:ea typeface="MetaPlusBlack"/>
                <a:cs typeface="MetaPlusBlack"/>
              </a:rPr>
              <a:t>Identità italiana: una questione complessa.</a:t>
            </a:r>
          </a:p>
        </p:txBody>
      </p:sp>
      <p:sp>
        <p:nvSpPr>
          <p:cNvPr id="21513" name="Line 2"/>
          <p:cNvSpPr>
            <a:spLocks noChangeShapeType="1"/>
          </p:cNvSpPr>
          <p:nvPr/>
        </p:nvSpPr>
        <p:spPr bwMode="auto">
          <a:xfrm>
            <a:off x="0" y="6300788"/>
            <a:ext cx="9144000" cy="0"/>
          </a:xfrm>
          <a:prstGeom prst="line">
            <a:avLst/>
          </a:prstGeom>
          <a:noFill/>
          <a:ln w="19050">
            <a:solidFill>
              <a:srgbClr val="006C58"/>
            </a:solidFill>
            <a:round/>
            <a:headEnd/>
            <a:tailEnd/>
          </a:ln>
        </p:spPr>
        <p:txBody>
          <a:bodyPr lIns="0" tIns="0" rIns="0" bIns="0"/>
          <a:lstStyle/>
          <a:p>
            <a:endParaRPr lang="it-IT"/>
          </a:p>
        </p:txBody>
      </p:sp>
      <p:sp>
        <p:nvSpPr>
          <p:cNvPr id="21514" name="Titolo 1"/>
          <p:cNvSpPr txBox="1">
            <a:spLocks/>
          </p:cNvSpPr>
          <p:nvPr/>
        </p:nvSpPr>
        <p:spPr bwMode="auto">
          <a:xfrm>
            <a:off x="2586038" y="4151313"/>
            <a:ext cx="6557962" cy="2097087"/>
          </a:xfrm>
          <a:prstGeom prst="rect">
            <a:avLst/>
          </a:prstGeom>
          <a:noFill/>
          <a:ln w="9525">
            <a:noFill/>
            <a:miter lim="800000"/>
            <a:headEnd/>
            <a:tailEnd/>
          </a:ln>
        </p:spPr>
        <p:txBody>
          <a:bodyPr/>
          <a:lstStyle/>
          <a:p>
            <a:pPr defTabSz="914400" eaLnBrk="0" hangingPunct="0"/>
            <a:endParaRPr lang="it-IT" sz="1200" b="1">
              <a:latin typeface="Simoncini Garamond"/>
              <a:ea typeface="MS PGothic" pitchFamily="34" charset="-128"/>
              <a:cs typeface="Simoncini Garamond"/>
            </a:endParaRPr>
          </a:p>
          <a:p>
            <a:pPr defTabSz="914400" eaLnBrk="0" hangingPunct="0"/>
            <a:r>
              <a:rPr lang="it-IT" sz="1200" b="1">
                <a:latin typeface="Simoncini Garamond"/>
                <a:ea typeface="MS PGothic" pitchFamily="34" charset="-128"/>
                <a:cs typeface="Simoncini Garamond"/>
              </a:rPr>
              <a:t>Legg</a:t>
            </a:r>
            <a:r>
              <a:rPr lang="it-IT" sz="1200">
                <a:latin typeface="Simoncini Garamond"/>
                <a:ea typeface="MS PGothic" pitchFamily="34" charset="-128"/>
                <a:cs typeface="Simoncini Garamond"/>
              </a:rPr>
              <a:t>i </a:t>
            </a:r>
            <a:r>
              <a:rPr lang="it-IT" sz="1200" b="1">
                <a:latin typeface="Simoncini Garamond"/>
                <a:ea typeface="MS PGothic" pitchFamily="34" charset="-128"/>
                <a:cs typeface="Simoncini Garamond"/>
                <a:hlinkClick r:id="rId3"/>
              </a:rPr>
              <a:t>l’intervista «Gli italiani visti da…» </a:t>
            </a:r>
            <a:r>
              <a:rPr lang="it-IT" sz="1200">
                <a:latin typeface="Simoncini Garamond"/>
                <a:ea typeface="MS PGothic" pitchFamily="34" charset="-128"/>
                <a:cs typeface="Simoncini Garamond"/>
              </a:rPr>
              <a:t>che alcuni studenti di un liceo romano rivolgono a Marcelle Padovani, </a:t>
            </a:r>
            <a:r>
              <a:rPr lang="it-IT" sz="1200">
                <a:latin typeface="Calibri" pitchFamily="34" charset="0"/>
                <a:ea typeface="MS PGothic" pitchFamily="34" charset="-128"/>
                <a:cs typeface="Simoncini Garamond"/>
              </a:rPr>
              <a:t> </a:t>
            </a:r>
            <a:r>
              <a:rPr lang="it-IT" sz="1200">
                <a:latin typeface="Simoncini Garamond"/>
                <a:ea typeface="MS PGothic" pitchFamily="34" charset="-128"/>
                <a:cs typeface="Simoncini Garamond"/>
              </a:rPr>
              <a:t>giornalista francese, specialista della vita politica italiana,  per  individuare le diverse modalità di rappresentare l’identità nazionale.</a:t>
            </a:r>
          </a:p>
          <a:p>
            <a:pPr defTabSz="914400" eaLnBrk="0" hangingPunct="0"/>
            <a:r>
              <a:rPr lang="it-IT" sz="1200" b="1">
                <a:latin typeface="Simoncini Garamond"/>
                <a:ea typeface="MS PGothic" pitchFamily="34" charset="-128"/>
                <a:cs typeface="Simoncini Garamond"/>
              </a:rPr>
              <a:t>Leggi</a:t>
            </a:r>
            <a:r>
              <a:rPr lang="it-IT" sz="1200">
                <a:latin typeface="Simoncini Garamond"/>
                <a:ea typeface="MS PGothic" pitchFamily="34" charset="-128"/>
                <a:cs typeface="Simoncini Garamond"/>
              </a:rPr>
              <a:t> </a:t>
            </a:r>
            <a:r>
              <a:rPr lang="it-IT" sz="1200" b="1">
                <a:latin typeface="Simoncini Garamond"/>
                <a:ea typeface="MS PGothic" pitchFamily="34" charset="-128"/>
                <a:cs typeface="Simoncini Garamond"/>
              </a:rPr>
              <a:t> e scopri, i </a:t>
            </a:r>
            <a:r>
              <a:rPr lang="it-IT" sz="1200" b="1">
                <a:latin typeface="Simoncini Garamond"/>
                <a:ea typeface="MS PGothic" pitchFamily="34" charset="-128"/>
                <a:cs typeface="Simoncini Garamond"/>
                <a:hlinkClick r:id="rId4"/>
              </a:rPr>
              <a:t>comportamenti e gli stili di vita quotidiana </a:t>
            </a:r>
            <a:r>
              <a:rPr lang="it-IT" sz="1200">
                <a:latin typeface="Simoncini Garamond"/>
                <a:ea typeface="MS PGothic" pitchFamily="34" charset="-128"/>
                <a:cs typeface="Simoncini Garamond"/>
              </a:rPr>
              <a:t>degli italiani di oggi attraverso le elaborazioni dei dati raccolti a cura dell’ISTAT.</a:t>
            </a:r>
          </a:p>
          <a:p>
            <a:pPr defTabSz="914400" eaLnBrk="0" hangingPunct="0"/>
            <a:r>
              <a:rPr lang="it-IT" sz="1200" b="1">
                <a:latin typeface="Simoncini Garamond"/>
                <a:ea typeface="MS PGothic" pitchFamily="34" charset="-128"/>
                <a:cs typeface="Simoncini Garamond"/>
              </a:rPr>
              <a:t>Prova ora tu a rappresentare </a:t>
            </a:r>
            <a:r>
              <a:rPr lang="it-IT" sz="1200">
                <a:latin typeface="Simoncini Garamond"/>
                <a:ea typeface="MS PGothic" pitchFamily="34" charset="-128"/>
                <a:cs typeface="Simoncini Garamond"/>
              </a:rPr>
              <a:t>in uno schema che trovi nell’</a:t>
            </a:r>
            <a:r>
              <a:rPr lang="it-IT" sz="1200" b="1">
                <a:latin typeface="Simoncini Garamond"/>
                <a:ea typeface="MS PGothic" pitchFamily="34" charset="-128"/>
                <a:cs typeface="Simoncini Garamond"/>
                <a:hlinkClick r:id="rId5"/>
              </a:rPr>
              <a:t>ambiente exploratree</a:t>
            </a:r>
            <a:r>
              <a:rPr lang="it-IT" sz="1200">
                <a:latin typeface="Simoncini Garamond"/>
                <a:ea typeface="MS PGothic" pitchFamily="34" charset="-128"/>
                <a:cs typeface="Simoncini Garamond"/>
              </a:rPr>
              <a:t>, le tante componenti che entrano in gioco quando ci si riferisce all’ identità italiana. Chiamalo così: </a:t>
            </a:r>
            <a:r>
              <a:rPr lang="it-IT" sz="1200" i="1">
                <a:latin typeface="Simoncini Garamond"/>
                <a:ea typeface="MS PGothic" pitchFamily="34" charset="-128"/>
                <a:cs typeface="Simoncini Garamond"/>
              </a:rPr>
              <a:t>«Carta d’identità italiana 2012».</a:t>
            </a:r>
            <a:r>
              <a:rPr lang="it-IT" sz="1200">
                <a:latin typeface="Calibri" pitchFamily="34" charset="0"/>
                <a:ea typeface="MS PGothic" pitchFamily="34" charset="-128"/>
                <a:cs typeface="Simoncini Garamond"/>
              </a:rPr>
              <a:t> </a:t>
            </a:r>
          </a:p>
          <a:p>
            <a:pPr defTabSz="914400" eaLnBrk="0" hangingPunct="0"/>
            <a:r>
              <a:rPr lang="it-IT" sz="1200" b="1">
                <a:latin typeface="Simoncini Garamond"/>
                <a:ea typeface="MS PGothic" pitchFamily="34" charset="-128"/>
                <a:cs typeface="Simoncini Garamond"/>
              </a:rPr>
              <a:t>Condivid</a:t>
            </a:r>
            <a:r>
              <a:rPr lang="it-IT" sz="1200">
                <a:latin typeface="Simoncini Garamond"/>
                <a:ea typeface="MS PGothic" pitchFamily="34" charset="-128"/>
                <a:cs typeface="Simoncini Garamond"/>
              </a:rPr>
              <a:t>i il tuo lavoro con i compagni e</a:t>
            </a:r>
            <a:r>
              <a:rPr lang="it-IT" sz="1200" b="1">
                <a:latin typeface="Simoncini Garamond"/>
                <a:ea typeface="MS PGothic" pitchFamily="34" charset="-128"/>
                <a:cs typeface="Simoncini Garamond"/>
              </a:rPr>
              <a:t> con l’insegnante</a:t>
            </a:r>
            <a:r>
              <a:rPr lang="it-IT" sz="1200">
                <a:latin typeface="Simoncini Garamond"/>
                <a:ea typeface="MS PGothic" pitchFamily="34" charset="-128"/>
                <a:cs typeface="Simoncini Garamond"/>
              </a:rPr>
              <a:t>.</a:t>
            </a:r>
          </a:p>
        </p:txBody>
      </p:sp>
      <p:sp>
        <p:nvSpPr>
          <p:cNvPr id="21515" name="Segnaposto testo 3"/>
          <p:cNvSpPr txBox="1">
            <a:spLocks/>
          </p:cNvSpPr>
          <p:nvPr/>
        </p:nvSpPr>
        <p:spPr bwMode="auto">
          <a:xfrm>
            <a:off x="0" y="1581150"/>
            <a:ext cx="2519363" cy="4667250"/>
          </a:xfrm>
          <a:prstGeom prst="rect">
            <a:avLst/>
          </a:prstGeom>
          <a:noFill/>
          <a:ln w="9525">
            <a:noFill/>
            <a:miter lim="800000"/>
            <a:headEnd/>
            <a:tailEnd/>
          </a:ln>
        </p:spPr>
        <p:txBody>
          <a:bodyPr/>
          <a:lstStyle/>
          <a:p>
            <a:pPr defTabSz="914400" eaLnBrk="0" hangingPunct="0">
              <a:spcBef>
                <a:spcPct val="20000"/>
              </a:spcBef>
              <a:spcAft>
                <a:spcPts val="1000"/>
              </a:spcAft>
              <a:buClr>
                <a:schemeClr val="accent1"/>
              </a:buClr>
              <a:buSzPct val="85000"/>
            </a:pPr>
            <a:r>
              <a:rPr lang="it-IT" sz="1600">
                <a:latin typeface="Simoncini Garamond"/>
                <a:ea typeface="MS PGothic" pitchFamily="34" charset="-128"/>
                <a:cs typeface="Simoncini Garamond"/>
              </a:rPr>
              <a:t>Competenza 11</a:t>
            </a:r>
            <a:endParaRPr lang="it-IT" sz="1600">
              <a:solidFill>
                <a:srgbClr val="FF0000"/>
              </a:solidFill>
              <a:latin typeface="Simoncini Garamond"/>
              <a:ea typeface="MS PGothic" pitchFamily="34" charset="-128"/>
              <a:cs typeface="Simoncini Garamond"/>
            </a:endParaRPr>
          </a:p>
          <a:p>
            <a:pPr defTabSz="914400" eaLnBrk="0" hangingPunct="0">
              <a:spcBef>
                <a:spcPct val="20000"/>
              </a:spcBef>
              <a:spcAft>
                <a:spcPts val="1000"/>
              </a:spcAft>
              <a:buClr>
                <a:schemeClr val="accent1"/>
              </a:buClr>
              <a:buSzPct val="85000"/>
            </a:pPr>
            <a:r>
              <a:rPr lang="it-IT" sz="1600" b="1">
                <a:latin typeface="Simoncini Garamond"/>
                <a:ea typeface="MS PGothic" pitchFamily="34" charset="-128"/>
                <a:cs typeface="Simoncini Garamond"/>
              </a:rPr>
              <a:t>Obiettivi:</a:t>
            </a:r>
          </a:p>
          <a:p>
            <a:pPr defTabSz="914400" eaLnBrk="0" hangingPunct="0">
              <a:spcBef>
                <a:spcPct val="20000"/>
              </a:spcBef>
              <a:spcAft>
                <a:spcPts val="1000"/>
              </a:spcAft>
              <a:buClr>
                <a:schemeClr val="accent1"/>
              </a:buClr>
              <a:buSzPct val="85000"/>
            </a:pPr>
            <a:endParaRPr lang="it-IT" sz="1600">
              <a:latin typeface="Simoncini Garamond"/>
              <a:ea typeface="MS PGothic" pitchFamily="34" charset="-128"/>
              <a:cs typeface="Simoncini Garamond"/>
            </a:endParaRPr>
          </a:p>
          <a:p>
            <a:pPr defTabSz="914400"/>
            <a:r>
              <a:rPr lang="it-IT" sz="1600">
                <a:latin typeface="Simoncini Garamond"/>
                <a:ea typeface="MS PGothic" pitchFamily="34" charset="-128"/>
                <a:cs typeface="Simoncini Garamond"/>
              </a:rPr>
              <a:t>- interpretare informazioni</a:t>
            </a:r>
          </a:p>
          <a:p>
            <a:pPr defTabSz="914400"/>
            <a:r>
              <a:rPr lang="it-IT" sz="1600">
                <a:latin typeface="Simoncini Garamond"/>
                <a:ea typeface="MS PGothic" pitchFamily="34" charset="-128"/>
                <a:cs typeface="Simoncini Garamond"/>
              </a:rPr>
              <a:t>- saper leggere e comprendere testi sul web  sul tema  dell’identità nazionale </a:t>
            </a:r>
          </a:p>
          <a:p>
            <a:pPr defTabSz="914400"/>
            <a:r>
              <a:rPr lang="it-IT" sz="1600">
                <a:latin typeface="Simoncini Garamond"/>
                <a:ea typeface="MS PGothic" pitchFamily="34" charset="-128"/>
                <a:cs typeface="Simoncini Garamond"/>
              </a:rPr>
              <a:t>- riferire le caratteristiche di un fenomeno significativo attraverso uno schema di rappresentazione.</a:t>
            </a:r>
          </a:p>
          <a:p>
            <a:pPr defTabSz="914400" eaLnBrk="0" hangingPunct="0">
              <a:spcBef>
                <a:spcPct val="20000"/>
              </a:spcBef>
              <a:spcAft>
                <a:spcPts val="1000"/>
              </a:spcAft>
              <a:buClr>
                <a:schemeClr val="accent1"/>
              </a:buClr>
              <a:buSzPct val="85000"/>
            </a:pPr>
            <a:endParaRPr lang="it-IT" sz="1600">
              <a:latin typeface="Simoncini Garamond"/>
              <a:ea typeface="MS PGothic" pitchFamily="34" charset="-128"/>
              <a:cs typeface="Simoncini Garamond"/>
            </a:endParaRPr>
          </a:p>
        </p:txBody>
      </p:sp>
      <p:sp>
        <p:nvSpPr>
          <p:cNvPr id="21516" name="CasellaDiTesto 19"/>
          <p:cNvSpPr txBox="1">
            <a:spLocks noChangeArrowheads="1"/>
          </p:cNvSpPr>
          <p:nvPr/>
        </p:nvSpPr>
        <p:spPr bwMode="auto">
          <a:xfrm>
            <a:off x="0" y="720725"/>
            <a:ext cx="2519363" cy="860425"/>
          </a:xfrm>
          <a:prstGeom prst="rect">
            <a:avLst/>
          </a:prstGeom>
          <a:solidFill>
            <a:srgbClr val="005E55"/>
          </a:solidFill>
          <a:ln w="9525">
            <a:noFill/>
            <a:miter lim="800000"/>
            <a:headEnd/>
            <a:tailEnd/>
          </a:ln>
        </p:spPr>
        <p:txBody>
          <a:bodyPr>
            <a:spAutoFit/>
          </a:bodyPr>
          <a:lstStyle/>
          <a:p>
            <a:r>
              <a:rPr lang="it-IT" sz="1600">
                <a:solidFill>
                  <a:schemeClr val="bg1"/>
                </a:solidFill>
                <a:latin typeface="Simoncini Garamond"/>
              </a:rPr>
              <a:t>Molteplicità e unicità nel profilo degli italiani di oggi </a:t>
            </a:r>
          </a:p>
          <a:p>
            <a:endParaRPr lang="it-IT">
              <a:solidFill>
                <a:schemeClr val="bg1"/>
              </a:solidFill>
              <a:latin typeface="Simoncini Garamond"/>
            </a:endParaRPr>
          </a:p>
        </p:txBody>
      </p:sp>
      <p:sp>
        <p:nvSpPr>
          <p:cNvPr id="21517" name="CasellaDiTesto 17"/>
          <p:cNvSpPr txBox="1">
            <a:spLocks noChangeArrowheads="1"/>
          </p:cNvSpPr>
          <p:nvPr/>
        </p:nvSpPr>
        <p:spPr bwMode="auto">
          <a:xfrm>
            <a:off x="1079500" y="0"/>
            <a:ext cx="1439863" cy="554038"/>
          </a:xfrm>
          <a:prstGeom prst="rect">
            <a:avLst/>
          </a:prstGeom>
          <a:noFill/>
          <a:ln w="9525">
            <a:noFill/>
            <a:miter lim="800000"/>
            <a:headEnd/>
            <a:tailEnd/>
          </a:ln>
        </p:spPr>
        <p:txBody>
          <a:bodyPr>
            <a:spAutoFit/>
          </a:bodyPr>
          <a:lstStyle/>
          <a:p>
            <a:pPr algn="ctr"/>
            <a:r>
              <a:rPr lang="it-IT" sz="1500" i="1">
                <a:latin typeface="Simoncini Garamond"/>
                <a:ea typeface="Simoncini Garamond"/>
                <a:cs typeface="Simoncini Garamond"/>
              </a:rPr>
              <a:t>Uda </a:t>
            </a:r>
            <a:r>
              <a:rPr lang="it-IT" sz="3000" i="1">
                <a:latin typeface="Simoncini Garamond"/>
                <a:ea typeface="Simoncini Garamond"/>
                <a:cs typeface="Simoncini Garamond"/>
              </a:rPr>
              <a:t>5</a:t>
            </a:r>
          </a:p>
        </p:txBody>
      </p:sp>
      <p:sp>
        <p:nvSpPr>
          <p:cNvPr id="21518" name="CasellaDiTesto 26"/>
          <p:cNvSpPr txBox="1">
            <a:spLocks noChangeArrowheads="1"/>
          </p:cNvSpPr>
          <p:nvPr/>
        </p:nvSpPr>
        <p:spPr bwMode="auto">
          <a:xfrm>
            <a:off x="4151313" y="6443663"/>
            <a:ext cx="635000" cy="368300"/>
          </a:xfrm>
          <a:prstGeom prst="rect">
            <a:avLst/>
          </a:prstGeom>
          <a:noFill/>
          <a:ln w="9525">
            <a:noFill/>
            <a:miter lim="800000"/>
            <a:headEnd/>
            <a:tailEnd/>
          </a:ln>
        </p:spPr>
        <p:txBody>
          <a:bodyPr>
            <a:spAutoFit/>
          </a:bodyPr>
          <a:lstStyle/>
          <a:p>
            <a:pPr algn="ctr"/>
            <a:r>
              <a:rPr lang="it-IT">
                <a:latin typeface="Calibri" pitchFamily="34" charset="0"/>
              </a:rPr>
              <a:t>9</a:t>
            </a:r>
          </a:p>
        </p:txBody>
      </p:sp>
      <p:pic>
        <p:nvPicPr>
          <p:cNvPr id="21519" name="Picture 23" descr="carta_identita_esterno1"/>
          <p:cNvPicPr>
            <a:picLocks noChangeAspect="1" noChangeArrowheads="1"/>
          </p:cNvPicPr>
          <p:nvPr/>
        </p:nvPicPr>
        <p:blipFill>
          <a:blip r:embed="rId6"/>
          <a:srcRect/>
          <a:stretch>
            <a:fillRect/>
          </a:stretch>
        </p:blipFill>
        <p:spPr bwMode="auto">
          <a:xfrm>
            <a:off x="3775075" y="976313"/>
            <a:ext cx="4286250" cy="3114675"/>
          </a:xfrm>
          <a:prstGeom prst="rect">
            <a:avLst/>
          </a:prstGeom>
          <a:noFill/>
          <a:ln w="9525">
            <a:solidFill>
              <a:schemeClr val="tx1"/>
            </a:solidFill>
            <a:miter lim="800000"/>
            <a:headEnd/>
            <a:tailEnd/>
          </a:ln>
        </p:spPr>
      </p:pic>
      <p:pic>
        <p:nvPicPr>
          <p:cNvPr id="21520" name="Picture 24" descr="discussion%20forums"/>
          <p:cNvPicPr>
            <a:picLocks noChangeAspect="1" noChangeArrowheads="1"/>
          </p:cNvPicPr>
          <p:nvPr/>
        </p:nvPicPr>
        <p:blipFill>
          <a:blip r:embed="rId7"/>
          <a:srcRect/>
          <a:stretch>
            <a:fillRect/>
          </a:stretch>
        </p:blipFill>
        <p:spPr bwMode="auto">
          <a:xfrm>
            <a:off x="1563688" y="5294313"/>
            <a:ext cx="838200"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L’Italia&amp;quot;&quot;/&gt;&lt;property id=&quot;20307&quot; value=&quot;256&quot;/&gt;&lt;/object&gt;&lt;object type=&quot;3&quot; unique_id=&quot;10005&quot;&gt;&lt;property id=&quot;20148&quot; value=&quot;5&quot;/&gt;&lt;property id=&quot;20300&quot; value=&quot;Slide 2 - &amp;quot;Le competenze geostoriche&amp;quot;&quot;/&gt;&lt;property id=&quot;20307&quot; value=&quot;258&quot;/&gt;&lt;/object&gt;&lt;object type=&quot;3&quot; unique_id=&quot;10006&quot;&gt;&lt;property id=&quot;20148&quot; value=&quot;5&quot;/&gt;&lt;property id=&quot;20300&quot; value=&quot;Slide 3&quot;/&gt;&lt;property id=&quot;20307&quot; value=&quot;259&quot;/&gt;&lt;/object&gt;&lt;object type=&quot;3&quot; unique_id=&quot;10007&quot;&gt;&lt;property id=&quot;20148&quot; value=&quot;5&quot;/&gt;&lt;property id=&quot;20300&quot; value=&quot;Slide 4 - &amp;quot;L’Italia: la regione geografica.&amp;quot;&quot;/&gt;&lt;property id=&quot;20307&quot; value=&quot;265&quot;/&gt;&lt;/object&gt;&lt;object type=&quot;3&quot; unique_id=&quot;10008&quot;&gt;&lt;property id=&quot;20148&quot; value=&quot;5&quot;/&gt;&lt;property id=&quot;20300&quot; value=&quot;Slide 5 - &amp;quot;L’Italia politica di oggi.&amp;quot;&quot;/&gt;&lt;property id=&quot;20307&quot; value=&quot;264&quot;/&gt;&lt;/object&gt;&lt;object type=&quot;3&quot; unique_id=&quot;10009&quot;&gt;&lt;property id=&quot;20148&quot; value=&quot;5&quot;/&gt;&lt;property id=&quot;20300&quot; value=&quot;Slide 6 - &amp;quot;L’Italia: una macronazione.&amp;quot;&quot;/&gt;&lt;property id=&quot;20307&quot; value=&quot;261&quot;/&gt;&lt;/object&gt;&lt;object type=&quot;3&quot; unique_id=&quot;10010&quot;&gt;&lt;property id=&quot;20148&quot; value=&quot;5&quot;/&gt;&lt;property id=&quot;20300&quot; value=&quot;Slide 7 - &amp;quot;Cosa significa essere italiani?&amp;quot;&quot;/&gt;&lt;property id=&quot;20307&quot; value=&quot;262&quot;/&gt;&lt;/object&gt;&lt;object type=&quot;3&quot; unique_id=&quot;10011&quot;&gt;&lt;property id=&quot;20148&quot; value=&quot;5&quot;/&gt;&lt;property id=&quot;20300&quot; value=&quot;Slide 8 - &amp;quot;Geo-demografia degli italiani di oggi&amp;quot;&quot;/&gt;&lt;property id=&quot;20307&quot; value=&quot;267&quot;/&gt;&lt;/object&gt;&lt;object type=&quot;3&quot; unique_id=&quot;10012&quot;&gt;&lt;property id=&quot;20148&quot; value=&quot;5&quot;/&gt;&lt;property id=&quot;20300&quot; value=&quot;Slide 9 - &amp;quot;Identità italiana: una questione complessa.&amp;quot;&quot;/&gt;&lt;property id=&quot;20307&quot; value=&quot;263&quot;/&gt;&lt;/object&gt;&lt;object type=&quot;3&quot; unique_id=&quot;10013&quot;&gt;&lt;property id=&quot;20148&quot; value=&quot;5&quot;/&gt;&lt;property id=&quot;20300&quot; value=&quot;Slide 10 - &amp;quot;Il passato geostorico dell’Italia&amp;quot;&quot;/&gt;&lt;property id=&quot;20307&quot; value=&quot;260&quot;/&gt;&lt;/object&gt;&lt;object type=&quot;3&quot; unique_id=&quot;10014&quot;&gt;&lt;property id=&quot;20148&quot; value=&quot;5&quot;/&gt;&lt;property id=&quot;20300&quot; value=&quot;Slide 11 - &amp;quot;L’Italia preistorica&amp;quot;&quot;/&gt;&lt;property id=&quot;20307&quot; value=&quot;266&quot;/&gt;&lt;/object&gt;&lt;object type=&quot;3&quot; unique_id=&quot;10015&quot;&gt;&lt;property id=&quot;20148&quot; value=&quot;5&quot;/&gt;&lt;property id=&quot;20300&quot; value=&quot;Slide 12 - &amp;quot;I Popoli dell’ Italia preromana&amp;quot;&quot;/&gt;&lt;property id=&quot;20307&quot; value=&quot;274&quot;/&gt;&lt;/object&gt;&lt;object type=&quot;3&quot; unique_id=&quot;10016&quot;&gt;&lt;property id=&quot;20148&quot; value=&quot;5&quot;/&gt;&lt;property id=&quot;20300&quot; value=&quot;Slide 13 - &amp;quot;Gli Etruschi&amp;quot;&quot;/&gt;&lt;property id=&quot;20307&quot; value=&quot;268&quot;/&gt;&lt;/object&gt;&lt;object type=&quot;3&quot; unique_id=&quot;10017&quot;&gt;&lt;property id=&quot;20148&quot; value=&quot;5&quot;/&gt;&lt;property id=&quot;20300&quot; value=&quot;Slide 14 - &amp;quot;Storia e geografia di Roma antica&amp;quot;&quot;/&gt;&lt;property id=&quot;20307&quot; value=&quot;269&quot;/&gt;&lt;/object&gt;&lt;object type=&quot;3&quot; unique_id=&quot;10018&quot;&gt;&lt;property id=&quot;20148&quot; value=&quot;5&quot;/&gt;&lt;property id=&quot;20300&quot; value=&quot;Slide 15 - &amp;quot;Il processo di romanizzazione dell’Italia centro-meridionale - &amp;quot;&quot;/&gt;&lt;property id=&quot;20307&quot; value=&quot;270&quot;/&gt;&lt;/object&gt;&lt;object type=&quot;3&quot; unique_id=&quot;10019&quot;&gt;&lt;property id=&quot;20148&quot; value=&quot;5&quot;/&gt;&lt;property id=&quot;20300&quot; value=&quot;Slide 16 - &amp;quot;Il processo di romanizzazione dell’Italia centro-meridionale nella storiografia. &amp;quot;&quot;/&gt;&lt;property id=&quot;20307&quot; value=&quot;271&quot;/&gt;&lt;/object&gt;&lt;object type=&quot;3&quot; unique_id=&quot;10020&quot;&gt;&lt;property id=&quot;20148&quot; value=&quot;5&quot;/&gt;&lt;property id=&quot;20300&quot; value=&quot;Slide 17 - &amp;quot;L’urbanizzazione nei secoli dal VI al III a.C.&amp;quot;&quot;/&gt;&lt;property id=&quot;20307&quot; value=&quot;272&quot;/&gt;&lt;/object&gt;&lt;object type=&quot;3&quot; unique_id=&quot;10021&quot;&gt;&lt;property id=&quot;20148&quot; value=&quot;5&quot;/&gt;&lt;property id=&quot;20300&quot; value=&quot;Slide 18 - &amp;quot;L’organizzazione civile nell’antica Roma&amp;quot;&quot;/&gt;&lt;property id=&quot;20307&quot; value=&quot;273&quot;/&gt;&lt;/object&gt;&lt;object type=&quot;3&quot; unique_id=&quot;10022&quot;&gt;&lt;property id=&quot;20148&quot; value=&quot;5&quot;/&gt;&lt;property id=&quot;20300&quot; value=&quot;Slide 19 - &amp;quot;Ritorniamo al presente&amp;quot;&quot;/&gt;&lt;property id=&quot;20307&quot; value=&quot;275&quot;/&gt;&lt;/object&gt;&lt;object type=&quot;3&quot; unique_id=&quot;10023&quot;&gt;&lt;property id=&quot;20148&quot; value=&quot;5&quot;/&gt;&lt;property id=&quot;20300&quot; value=&quot;Slide 20 - &amp;quot;La situazione sociale dell’Italia di oggi.&amp;quot;&quot;/&gt;&lt;property id=&quot;20307&quot; value=&quot;277&quot;/&gt;&lt;/object&gt;&lt;object type=&quot;3&quot; unique_id=&quot;10024&quot;&gt;&lt;property id=&quot;20148&quot; value=&quot;5&quot;/&gt;&lt;property id=&quot;20300&quot; value=&quot;Slide 21 - &amp;quot;Vivere in Italia da emigranti&amp;quot;&quot;/&gt;&lt;property id=&quot;20307&quot; value=&quot;279&quot;/&gt;&lt;/object&gt;&lt;object type=&quot;3&quot; unique_id=&quot;10025&quot;&gt;&lt;property id=&quot;20148&quot; value=&quot;5&quot;/&gt;&lt;property id=&quot;20300&quot; value=&quot;Slide 22 - &amp;quot;La nuova emigrazione italiana.&amp;quot;&quot;/&gt;&lt;property id=&quot;20307&quot; value=&quot;276&quot;/&gt;&lt;/object&gt;&lt;object type=&quot;3&quot; unique_id=&quot;10026&quot;&gt;&lt;property id=&quot;20148&quot; value=&quot;5&quot;/&gt;&lt;property id=&quot;20300&quot; value=&quot;Slide 23 - &amp;quot;L’Italia del futuro&amp;quot;&quot;/&gt;&lt;property id=&quot;20307&quot; value=&quot;282&quot;/&gt;&lt;/object&gt;&lt;object type=&quot;3&quot; unique_id=&quot;10027&quot;&gt;&lt;property id=&quot;20148&quot; value=&quot;5&quot;/&gt;&lt;property id=&quot;20300&quot; value=&quot;Slide 24 - &amp;quot;Sitografia di riferimento&amp;quot;&quot;/&gt;&lt;property id=&quot;20307&quot; value=&quot;281&quot;/&gt;&lt;/object&gt;&lt;object type=&quot;3&quot; unique_id=&quot;10028&quot;&gt;&lt;property id=&quot;20148&quot; value=&quot;5&quot;/&gt;&lt;property id=&quot;20300&quot; value=&quot;Slide 25 - &amp;quot;Sitografia di riferimento&amp;quot;&quot;/&gt;&lt;property id=&quot;20307&quot; value=&quot;280&quot;/&gt;&lt;/object&gt;&lt;/object&gt;&lt;/object&gt;&lt;/database&gt;"/>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5009</TotalTime>
  <Words>2498</Words>
  <Application>Microsoft Office PowerPoint</Application>
  <PresentationFormat>Presentazione su schermo (4:3)</PresentationFormat>
  <Paragraphs>270</Paragraphs>
  <Slides>15</Slides>
  <Notes>15</Notes>
  <HiddenSlides>0</HiddenSlides>
  <MMClips>0</MMClips>
  <ScaleCrop>false</ScaleCrop>
  <HeadingPairs>
    <vt:vector size="4" baseType="variant">
      <vt:variant>
        <vt:lpstr>Tema</vt:lpstr>
      </vt:variant>
      <vt:variant>
        <vt:i4>1</vt:i4>
      </vt:variant>
      <vt:variant>
        <vt:lpstr>Titoli diapositive</vt:lpstr>
      </vt:variant>
      <vt:variant>
        <vt:i4>15</vt:i4>
      </vt:variant>
    </vt:vector>
  </HeadingPairs>
  <TitlesOfParts>
    <vt:vector size="16" baseType="lpstr">
      <vt:lpstr>Tema di Office</vt:lpstr>
      <vt:lpstr>L’Italia</vt:lpstr>
      <vt:lpstr>Le competenze geostoriche</vt:lpstr>
      <vt:lpstr>Diapositiva 3</vt:lpstr>
      <vt:lpstr>L’Italia: la regione geografica.</vt:lpstr>
      <vt:lpstr>L’Italia politica di oggi.</vt:lpstr>
      <vt:lpstr>L’Italia: una macronazione.</vt:lpstr>
      <vt:lpstr>Cosa significa essere italiani?</vt:lpstr>
      <vt:lpstr>Geo-demografia degli italiani di oggi</vt:lpstr>
      <vt:lpstr>Identità italiana: una questione complessa.</vt:lpstr>
      <vt:lpstr>Ritorniamo al presente</vt:lpstr>
      <vt:lpstr>La situazione sociale dell’Italia di oggi.</vt:lpstr>
      <vt:lpstr>Vivere in Italia da emigranti</vt:lpstr>
      <vt:lpstr>La nuova emigrazione italiana.</vt:lpstr>
      <vt:lpstr>L’Italia del futuro</vt:lpstr>
      <vt:lpstr>Sitografia di riferimento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Claudio Raboni</dc:creator>
  <cp:lastModifiedBy>pfventura</cp:lastModifiedBy>
  <cp:revision>227</cp:revision>
  <cp:lastPrinted>2011-12-05T11:23:07Z</cp:lastPrinted>
  <dcterms:created xsi:type="dcterms:W3CDTF">2011-12-05T14:02:30Z</dcterms:created>
  <dcterms:modified xsi:type="dcterms:W3CDTF">2014-05-21T07:20:12Z</dcterms:modified>
</cp:coreProperties>
</file>