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8" r:id="rId3"/>
    <p:sldId id="259" r:id="rId4"/>
    <p:sldId id="260" r:id="rId5"/>
    <p:sldId id="270" r:id="rId6"/>
    <p:sldId id="271" r:id="rId7"/>
    <p:sldId id="272" r:id="rId8"/>
    <p:sldId id="273" r:id="rId9"/>
  </p:sldIdLst>
  <p:sldSz cx="9144000" cy="6858000" type="screen4x3"/>
  <p:notesSz cx="6858000" cy="9144000"/>
  <p:custDataLst>
    <p:tags r:id="rId12"/>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FFFF00"/>
    <a:srgbClr val="000066"/>
    <a:srgbClr val="670D1E"/>
    <a:srgbClr val="FF0000"/>
    <a:srgbClr val="005E55"/>
    <a:srgbClr val="A31530"/>
    <a:srgbClr val="4B5B5C"/>
    <a:srgbClr val="96C661"/>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73" autoAdjust="0"/>
  </p:normalViewPr>
  <p:slideViewPr>
    <p:cSldViewPr snapToGrid="0" snapToObjects="1">
      <p:cViewPr>
        <p:scale>
          <a:sx n="66" d="100"/>
          <a:sy n="66" d="100"/>
        </p:scale>
        <p:origin x="-4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it-IT"/>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8BA65FB2-D2C1-4D03-AFBF-C1E7AA75D95B}" type="datetimeFigureOut">
              <a:rPr lang="it-IT"/>
              <a:pPr>
                <a:defRPr/>
              </a:pPr>
              <a:t>21/05/2014</a:t>
            </a:fld>
            <a:endParaRPr lang="it-IT"/>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it-IT"/>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5ED826E-DDDA-4420-A5A2-0F814E1CD276}"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F976F71-0727-4085-A169-668706472911}" type="datetimeFigureOut">
              <a:rPr lang="it-IT"/>
              <a:pPr>
                <a:defRPr/>
              </a:pPr>
              <a:t>21/05/2014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8455A0-784E-4A8C-B75B-56A60826030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0ED037BE-1C9B-4F1A-B044-AE9C59387F1D}" type="slidenum">
              <a:rPr lang="it-IT" smtClean="0"/>
              <a:pPr>
                <a:defRPr/>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502C025E-B93B-40D3-B86C-535368DF903E}"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472903AE-192A-4141-8368-F8EEAE464994}"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A309FEAB-E25B-4142-864A-04EF5BB3E9EC}" type="slidenum">
              <a:rPr lang="it-IT" smtClean="0"/>
              <a:pPr>
                <a:defRPr/>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A7567654-502C-433E-859E-AF51C5025295}"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09AF9EED-5878-4F04-B7D9-FD1898815A9D}"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300177F4-CA00-4202-8AF8-47CFDC87DDB8}"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F2B4480F-38DB-47F6-BAD0-E07CC0873020}" type="slidenum">
              <a:rPr lang="it-IT" smtClean="0"/>
              <a:pPr>
                <a:defRPr/>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F2A0CA0-0E4E-444C-8EE4-5F338906C5C8}"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A4C0607-F67F-4122-B155-4CFBB2DF3E6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D942D8-3370-4170-B4A7-93EE11E5E1E3}"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2BC038-3202-43DC-882E-C2711099473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547F92-1CA0-4000-8394-0147E7BFE1B3}"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41951A-435B-42B8-B59A-25AA391732F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6905110-7858-4B17-BFA2-2CBF2E7EFDCE}"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5EB5C7-E116-4D24-B94A-3284656B6EF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E41121DA-F497-4D70-B48D-27C197550A6B}"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8806795-9251-4C33-BC4F-E1A03AB940F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8266D14-4EBE-49AE-8281-FD9587FDC76F}" type="datetimeFigureOut">
              <a:rPr lang="it-IT"/>
              <a:pPr>
                <a:defRPr/>
              </a:pPr>
              <a:t>21/05/2014</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423A0A9-10FA-4AE7-800F-6B452D5ECA9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8DA39E4-12F5-44B3-BCAB-0B8F7CA1BCB5}" type="datetimeFigureOut">
              <a:rPr lang="it-IT"/>
              <a:pPr>
                <a:defRPr/>
              </a:pPr>
              <a:t>21/05/2014</a:t>
            </a:fld>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8D1D815-82F5-4A42-8A6D-C5681772F45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AA0AB1C8-4925-46C4-89BB-33CA7D8CA52E}" type="datetimeFigureOut">
              <a:rPr lang="it-IT"/>
              <a:pPr>
                <a:defRPr/>
              </a:pPr>
              <a:t>21/05/2014</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8E20A87-52C6-47F1-8ADB-D8950D7140F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62A27AE-49E9-44F7-BCC6-1226D3E67C5E}" type="datetimeFigureOut">
              <a:rPr lang="it-IT"/>
              <a:pPr>
                <a:defRPr/>
              </a:pPr>
              <a:t>21/05/2014</a:t>
            </a:fld>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E6F346-41B1-45FE-B57B-D892B4F0F39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A9BE101-9132-418D-B907-8B7025DA35B8}" type="datetimeFigureOut">
              <a:rPr lang="it-IT"/>
              <a:pPr>
                <a:defRPr/>
              </a:pPr>
              <a:t>21/05/2014</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8191AFF-45C6-4E13-8FE9-110A8D16520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8B44112E-F8C2-4735-B6FD-4C627624A879}" type="datetimeFigureOut">
              <a:rPr lang="it-IT"/>
              <a:pPr>
                <a:defRPr/>
              </a:pPr>
              <a:t>21/05/2014</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7023044-9F3F-4761-AC58-436C33F34FA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1D81E00-972E-4A7D-930F-D1772B9317DC}" type="datetimeFigureOut">
              <a:rPr lang="it-IT"/>
              <a:pPr>
                <a:defRPr/>
              </a:pPr>
              <a:t>21/05/2014</a:t>
            </a:fld>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2E8917-703A-4719-BB27-21C67BE3DDD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storia.lascuola.it/visualizza_flash_800.php?file=roma_repubblicana_e_le_guerre_di_espansione_dopo_erodoto" TargetMode="External"/><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timerime.com/" TargetMode="External"/><Relationship Id="rId5" Type="http://schemas.openxmlformats.org/officeDocument/2006/relationships/hyperlink" Target="http://www.homolaicus.com/storia/antica/roma/roma_repubblicana3.htm" TargetMode="External"/><Relationship Id="rId4" Type="http://schemas.openxmlformats.org/officeDocument/2006/relationships/hyperlink" Target="http://www.homolaicus.com/storia/antica/roma/roma_repubblicana.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apere.it/enciclopedia/ager+publicus.html" TargetMode="External"/><Relationship Id="rId7" Type="http://schemas.openxmlformats.org/officeDocument/2006/relationships/hyperlink" Target="http://www.romavisibile.it/eta-romana/i-romani-conquistano-la-magna-grecia.rom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romacittaeterna.it/roma_contro_taranto.html" TargetMode="External"/><Relationship Id="rId5" Type="http://schemas.openxmlformats.org/officeDocument/2006/relationships/hyperlink" Target="http://veio.altervista.org/Sito/la-storia/la-storia/" TargetMode="External"/><Relationship Id="rId4" Type="http://schemas.openxmlformats.org/officeDocument/2006/relationships/hyperlink" Target="http://digilander.libero.it/syntmentis/Storia/Roma/Roma05.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erreantiche.it/augustea.ht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151.12.58.75/archeologia/bao_document/articoli/3_Cifani_paper.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luzappy.eu/latino_terzad/leggi_xii_tavole.ht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timerime.com/" TargetMode="External"/><Relationship Id="rId4" Type="http://schemas.openxmlformats.org/officeDocument/2006/relationships/hyperlink" Target="http://www.progettovidio.it/dirittoromano/repubblica.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3315" name="CasellaDiTesto 13"/>
          <p:cNvSpPr txBox="1">
            <a:spLocks noChangeArrowheads="1"/>
          </p:cNvSpPr>
          <p:nvPr/>
        </p:nvSpPr>
        <p:spPr bwMode="auto">
          <a:xfrm>
            <a:off x="0" y="720725"/>
            <a:ext cx="2519363" cy="1630363"/>
          </a:xfrm>
          <a:prstGeom prst="rect">
            <a:avLst/>
          </a:prstGeom>
          <a:noFill/>
          <a:ln w="9525">
            <a:noFill/>
            <a:miter lim="800000"/>
            <a:headEnd/>
            <a:tailEnd/>
          </a:ln>
        </p:spPr>
        <p:txBody>
          <a:bodyPr>
            <a:spAutoFit/>
          </a:bodyPr>
          <a:lstStyle/>
          <a:p>
            <a:r>
              <a:rPr lang="it-IT" sz="3000" i="1">
                <a:solidFill>
                  <a:srgbClr val="A31530"/>
                </a:solidFill>
                <a:latin typeface="Garamond Premr Pro"/>
                <a:ea typeface="Garamond Premr Pro"/>
                <a:cs typeface="Garamond Premr Pro"/>
              </a:rPr>
              <a:t>Uda </a:t>
            </a:r>
            <a:r>
              <a:rPr lang="it-IT" sz="10000" i="1">
                <a:solidFill>
                  <a:srgbClr val="A31530"/>
                </a:solidFill>
                <a:latin typeface="Garamond Premr Pro"/>
                <a:ea typeface="Garamond Premr Pro"/>
                <a:cs typeface="Garamond Premr Pro"/>
              </a:rPr>
              <a:t>5</a:t>
            </a:r>
          </a:p>
        </p:txBody>
      </p:sp>
      <p:sp>
        <p:nvSpPr>
          <p:cNvPr id="13316" name="Titolo 1"/>
          <p:cNvSpPr>
            <a:spLocks noGrp="1"/>
          </p:cNvSpPr>
          <p:nvPr>
            <p:ph type="ctrTitle"/>
          </p:nvPr>
        </p:nvSpPr>
        <p:spPr>
          <a:xfrm>
            <a:off x="2519363" y="720725"/>
            <a:ext cx="5938837" cy="1058863"/>
          </a:xfrm>
        </p:spPr>
        <p:txBody>
          <a:bodyPr/>
          <a:lstStyle/>
          <a:p>
            <a:pPr eaLnBrk="1" hangingPunct="1"/>
            <a:r>
              <a:rPr lang="it-IT" sz="4000" b="1" smtClean="0">
                <a:latin typeface="Simoncini Garamond"/>
                <a:ea typeface="Garamond Premr Pro"/>
                <a:cs typeface="Garamond Premr Pro"/>
              </a:rPr>
              <a:t>L’Italia</a:t>
            </a:r>
          </a:p>
        </p:txBody>
      </p:sp>
      <p:sp>
        <p:nvSpPr>
          <p:cNvPr id="17" name="Rettangolo 1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Rettangolo 17"/>
          <p:cNvSpPr/>
          <p:nvPr/>
        </p:nvSpPr>
        <p:spPr>
          <a:xfrm flipH="1">
            <a:off x="2519363" y="0"/>
            <a:ext cx="6624637"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9" name="Connettore 18"/>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Unisci 20"/>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3321" name="CasellaDiTesto 21"/>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a:t>
            </a:r>
          </a:p>
        </p:txBody>
      </p:sp>
      <p:pic>
        <p:nvPicPr>
          <p:cNvPr id="13322" name="Immagine 1"/>
          <p:cNvPicPr>
            <a:picLocks noChangeAspect="1"/>
          </p:cNvPicPr>
          <p:nvPr/>
        </p:nvPicPr>
        <p:blipFill>
          <a:blip r:embed="rId3"/>
          <a:srcRect/>
          <a:stretch>
            <a:fillRect/>
          </a:stretch>
        </p:blipFill>
        <p:spPr bwMode="auto">
          <a:xfrm>
            <a:off x="3689350" y="1727200"/>
            <a:ext cx="4530725" cy="4108450"/>
          </a:xfrm>
          <a:prstGeom prst="rect">
            <a:avLst/>
          </a:prstGeom>
          <a:noFill/>
          <a:ln w="9525">
            <a:solidFill>
              <a:srgbClr val="000080"/>
            </a:solidFill>
            <a:miter lim="800000"/>
            <a:headEnd/>
            <a:tailEnd/>
          </a:ln>
        </p:spPr>
      </p:pic>
      <p:sp>
        <p:nvSpPr>
          <p:cNvPr id="13323" name="Sottotitolo 2"/>
          <p:cNvSpPr>
            <a:spLocks/>
          </p:cNvSpPr>
          <p:nvPr/>
        </p:nvSpPr>
        <p:spPr bwMode="auto">
          <a:xfrm>
            <a:off x="258763" y="2644775"/>
            <a:ext cx="2260600" cy="3268663"/>
          </a:xfrm>
          <a:prstGeom prst="rect">
            <a:avLst/>
          </a:prstGeom>
          <a:noFill/>
          <a:ln w="9525">
            <a:noFill/>
            <a:miter lim="800000"/>
            <a:headEnd/>
            <a:tailEnd/>
          </a:ln>
        </p:spPr>
        <p:txBody>
          <a:bodyPr/>
          <a:lstStyle/>
          <a:p>
            <a:pPr algn="ctr">
              <a:lnSpc>
                <a:spcPct val="90000"/>
              </a:lnSpc>
              <a:spcBef>
                <a:spcPct val="20000"/>
              </a:spcBef>
              <a:buFont typeface="Arial" pitchFamily="34" charset="0"/>
              <a:buNone/>
            </a:pPr>
            <a:r>
              <a:rPr lang="it-IT" sz="2000" dirty="0">
                <a:solidFill>
                  <a:srgbClr val="A31530"/>
                </a:solidFill>
                <a:latin typeface="Abadi MT Condensed Extra Bold"/>
                <a:ea typeface="Abadi MT Condensed Extra Bold"/>
                <a:cs typeface="Abadi MT Condensed Extra Bold"/>
              </a:rPr>
              <a:t>Laboratorio multimediale</a:t>
            </a:r>
          </a:p>
          <a:p>
            <a:pPr algn="ctr">
              <a:lnSpc>
                <a:spcPct val="90000"/>
              </a:lnSpc>
              <a:spcBef>
                <a:spcPct val="20000"/>
              </a:spcBef>
              <a:buFont typeface="Arial" pitchFamily="34" charset="0"/>
              <a:buNone/>
            </a:pPr>
            <a:r>
              <a:rPr lang="it-IT" sz="2800" dirty="0">
                <a:solidFill>
                  <a:srgbClr val="A31530"/>
                </a:solidFill>
                <a:latin typeface="Abadi MT Condensed Extra Bold"/>
                <a:ea typeface="Abadi MT Condensed Extra Bold"/>
                <a:cs typeface="Abadi MT Condensed Extra Bold"/>
              </a:rPr>
              <a:t> </a:t>
            </a:r>
          </a:p>
          <a:p>
            <a:pPr algn="just">
              <a:lnSpc>
                <a:spcPct val="90000"/>
              </a:lnSpc>
              <a:spcBef>
                <a:spcPct val="20000"/>
              </a:spcBef>
              <a:buFont typeface="Arial" pitchFamily="34" charset="0"/>
              <a:buNone/>
            </a:pPr>
            <a:r>
              <a:rPr lang="it-IT" sz="1500" dirty="0">
                <a:solidFill>
                  <a:srgbClr val="898989"/>
                </a:solidFill>
                <a:latin typeface="Simoncini Garamond"/>
                <a:ea typeface="Simoncini Garamond"/>
                <a:cs typeface="Simoncini Garamond"/>
              </a:rPr>
              <a:t>Attività di </a:t>
            </a:r>
            <a:r>
              <a:rPr lang="it-IT" sz="1500" dirty="0" err="1">
                <a:solidFill>
                  <a:srgbClr val="898989"/>
                </a:solidFill>
                <a:latin typeface="Simoncini Garamond"/>
                <a:ea typeface="Simoncini Garamond"/>
                <a:cs typeface="Simoncini Garamond"/>
              </a:rPr>
              <a:t>geostoria</a:t>
            </a:r>
            <a:r>
              <a:rPr lang="it-IT" sz="1500" dirty="0">
                <a:solidFill>
                  <a:srgbClr val="898989"/>
                </a:solidFill>
                <a:latin typeface="Simoncini Garamond"/>
                <a:ea typeface="Simoncini Garamond"/>
                <a:cs typeface="Simoncini Garamond"/>
              </a:rPr>
              <a:t> in ambiente digitale per la verifica e il recupero delle competenze nel primo biennio della scuola secondaria superiore</a:t>
            </a:r>
          </a:p>
          <a:p>
            <a:pPr algn="just">
              <a:lnSpc>
                <a:spcPct val="90000"/>
              </a:lnSpc>
              <a:spcBef>
                <a:spcPct val="20000"/>
              </a:spcBef>
              <a:buFont typeface="Arial" pitchFamily="34" charset="0"/>
              <a:buNone/>
            </a:pPr>
            <a:endParaRPr lang="it-IT" sz="1500" dirty="0">
              <a:solidFill>
                <a:srgbClr val="898989"/>
              </a:solidFill>
              <a:latin typeface="Simoncini Garamond"/>
              <a:ea typeface="Simoncini Garamond"/>
              <a:cs typeface="Simoncini Garamond"/>
            </a:endParaRPr>
          </a:p>
          <a:p>
            <a:pPr algn="just">
              <a:lnSpc>
                <a:spcPct val="90000"/>
              </a:lnSpc>
              <a:spcBef>
                <a:spcPct val="20000"/>
              </a:spcBef>
              <a:buFont typeface="Arial" pitchFamily="34" charset="0"/>
              <a:buNone/>
            </a:pPr>
            <a:endParaRPr lang="it-IT" sz="1500" dirty="0">
              <a:solidFill>
                <a:srgbClr val="898989"/>
              </a:solidFill>
              <a:latin typeface="Simoncini Garamond"/>
              <a:ea typeface="Simoncini Garamond"/>
              <a:cs typeface="Simoncini Garamon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4340" name="Titolo 1"/>
          <p:cNvSpPr>
            <a:spLocks noGrp="1"/>
          </p:cNvSpPr>
          <p:nvPr>
            <p:ph type="ctrTitle"/>
          </p:nvPr>
        </p:nvSpPr>
        <p:spPr>
          <a:xfrm>
            <a:off x="2519363" y="-57150"/>
            <a:ext cx="6624637" cy="777875"/>
          </a:xfrm>
        </p:spPr>
        <p:txBody>
          <a:bodyPr/>
          <a:lstStyle/>
          <a:p>
            <a:pPr algn="l" eaLnBrk="1" hangingPunct="1"/>
            <a:r>
              <a:rPr lang="it-IT" sz="2400" b="1" smtClean="0">
                <a:latin typeface="Simoncini Garamond"/>
                <a:ea typeface="MetaPlusBlack"/>
                <a:cs typeface="MetaPlusBlack"/>
              </a:rPr>
              <a:t>Le competenze geostoriche</a:t>
            </a:r>
          </a:p>
        </p:txBody>
      </p:sp>
      <p:sp>
        <p:nvSpPr>
          <p:cNvPr id="14341" name="Line 2"/>
          <p:cNvSpPr>
            <a:spLocks noChangeShapeType="1"/>
          </p:cNvSpPr>
          <p:nvPr/>
        </p:nvSpPr>
        <p:spPr bwMode="auto">
          <a:xfrm>
            <a:off x="-39688" y="6302375"/>
            <a:ext cx="9183688" cy="52388"/>
          </a:xfrm>
          <a:prstGeom prst="line">
            <a:avLst/>
          </a:prstGeom>
          <a:noFill/>
          <a:ln w="19050">
            <a:solidFill>
              <a:srgbClr val="006C58"/>
            </a:solidFill>
            <a:round/>
            <a:headEnd/>
            <a:tailEnd/>
          </a:ln>
        </p:spPr>
        <p:txBody>
          <a:bodyPr lIns="0" tIns="0" rIns="0" bIns="0"/>
          <a:lstStyle/>
          <a:p>
            <a:endParaRPr lang="it-IT"/>
          </a:p>
        </p:txBody>
      </p:sp>
      <p:sp>
        <p:nvSpPr>
          <p:cNvPr id="14342" name="Segnaposto contenuto 2"/>
          <p:cNvSpPr txBox="1">
            <a:spLocks/>
          </p:cNvSpPr>
          <p:nvPr/>
        </p:nvSpPr>
        <p:spPr bwMode="auto">
          <a:xfrm>
            <a:off x="301625" y="1527175"/>
            <a:ext cx="8504238" cy="4572000"/>
          </a:xfrm>
          <a:prstGeom prst="rect">
            <a:avLst/>
          </a:prstGeom>
          <a:noFill/>
          <a:ln w="9525">
            <a:noFill/>
            <a:miter lim="800000"/>
            <a:headEnd/>
            <a:tailEnd/>
          </a:ln>
        </p:spPr>
        <p:txBody>
          <a:bodyPr/>
          <a:lstStyle/>
          <a:p>
            <a:pPr defTabSz="914400" eaLnBrk="0" hangingPunct="0">
              <a:spcBef>
                <a:spcPct val="20000"/>
              </a:spcBef>
              <a:buClr>
                <a:schemeClr val="accent1"/>
              </a:buClr>
              <a:buSzPct val="85000"/>
            </a:pPr>
            <a:endParaRPr lang="it-IT" sz="1500">
              <a:latin typeface="Simoncini Garamond"/>
              <a:ea typeface="MS PGothic" pitchFamily="34" charset="-128"/>
              <a:cs typeface="Simoncini Garamond"/>
            </a:endParaRPr>
          </a:p>
        </p:txBody>
      </p:sp>
      <p:sp>
        <p:nvSpPr>
          <p:cNvPr id="14343" name="CasellaDiTesto 19"/>
          <p:cNvSpPr txBox="1">
            <a:spLocks noChangeArrowheads="1"/>
          </p:cNvSpPr>
          <p:nvPr/>
        </p:nvSpPr>
        <p:spPr bwMode="auto">
          <a:xfrm>
            <a:off x="0" y="720725"/>
            <a:ext cx="9144000" cy="1014413"/>
          </a:xfrm>
          <a:prstGeom prst="rect">
            <a:avLst/>
          </a:prstGeom>
          <a:noFill/>
          <a:ln w="9525">
            <a:noFill/>
            <a:miter lim="800000"/>
            <a:headEnd/>
            <a:tailEnd/>
          </a:ln>
        </p:spPr>
        <p:txBody>
          <a:bodyPr>
            <a:spAutoFit/>
          </a:bodyPr>
          <a:lstStyle/>
          <a:p>
            <a:r>
              <a:rPr lang="it-IT" sz="1400">
                <a:latin typeface="Simoncini Garamond"/>
              </a:rPr>
              <a:t>Il laboratorio che ti proponiamo presenta diverse attività che ti aiuteranno a costruire conoscenze e abilità relative in particolare a queste competenze: </a:t>
            </a:r>
          </a:p>
          <a:p>
            <a:r>
              <a:rPr lang="it-IT" sz="1400" b="1">
                <a:solidFill>
                  <a:srgbClr val="C00000"/>
                </a:solidFill>
                <a:latin typeface="Simoncini Garamond"/>
              </a:rPr>
              <a:t>conoscere, comprendere, confrontare informazioni relative all’Italia oggi e nell'antichità.</a:t>
            </a:r>
            <a:endParaRPr lang="it-IT" sz="1400">
              <a:latin typeface="Simoncini Garamond"/>
            </a:endParaRPr>
          </a:p>
          <a:p>
            <a:endParaRPr lang="it-IT" b="1">
              <a:solidFill>
                <a:srgbClr val="A31530"/>
              </a:solidFill>
              <a:latin typeface="Calibri" pitchFamily="34" charset="0"/>
            </a:endParaRPr>
          </a:p>
        </p:txBody>
      </p:sp>
      <p:sp>
        <p:nvSpPr>
          <p:cNvPr id="14344" name="CasellaDiTesto 20"/>
          <p:cNvSpPr txBox="1">
            <a:spLocks noChangeArrowheads="1"/>
          </p:cNvSpPr>
          <p:nvPr/>
        </p:nvSpPr>
        <p:spPr bwMode="auto">
          <a:xfrm>
            <a:off x="0" y="0"/>
            <a:ext cx="25193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2" name="Connettore 11"/>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Unisci 13"/>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4347" name="CasellaDiTesto 18"/>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a:t>
            </a:r>
          </a:p>
        </p:txBody>
      </p:sp>
      <p:sp>
        <p:nvSpPr>
          <p:cNvPr id="14348" name="Rectangle 38"/>
          <p:cNvSpPr>
            <a:spLocks noChangeArrowheads="1"/>
          </p:cNvSpPr>
          <p:nvPr/>
        </p:nvSpPr>
        <p:spPr bwMode="auto">
          <a:xfrm>
            <a:off x="123825" y="1571625"/>
            <a:ext cx="4156075" cy="100647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1.Conoscere, interpretare criticamente  e usare gli strumenti della geografia (carte, metacarte, grafici, cartogrammi, rappresentazione di dati) e della storia (carte geostoriche, linee del tempo, rappresentazione di dati), sapendo operare con le strutture e le concettualizzazioni  del pensiero spazio-temporale.</a:t>
            </a:r>
          </a:p>
          <a:p>
            <a:endParaRPr lang="it-IT" sz="1000">
              <a:solidFill>
                <a:srgbClr val="FF3300"/>
              </a:solidFill>
              <a:latin typeface="Simoncini Garamond"/>
            </a:endParaRPr>
          </a:p>
        </p:txBody>
      </p:sp>
      <p:sp>
        <p:nvSpPr>
          <p:cNvPr id="14349" name="Rectangle 39"/>
          <p:cNvSpPr>
            <a:spLocks noChangeArrowheads="1"/>
          </p:cNvSpPr>
          <p:nvPr/>
        </p:nvSpPr>
        <p:spPr bwMode="auto">
          <a:xfrm>
            <a:off x="4289425" y="1571625"/>
            <a:ext cx="4778375" cy="100647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7.Scoprire e dare significato alla dimensione storica del mondo attuale a diverse  scale di osservazione  (spaziale, temporale, sociale) e comprendere la trama delle relazioni – geografiche, economiche, sociali, politiche, culturali– nella quale si è inseriti.</a:t>
            </a:r>
          </a:p>
          <a:p>
            <a:endParaRPr lang="it-IT" sz="1000">
              <a:solidFill>
                <a:srgbClr val="FF3300"/>
              </a:solidFill>
              <a:latin typeface="Calibri" pitchFamily="34" charset="0"/>
            </a:endParaRPr>
          </a:p>
        </p:txBody>
      </p:sp>
      <p:sp>
        <p:nvSpPr>
          <p:cNvPr id="14350" name="Rectangle 40"/>
          <p:cNvSpPr>
            <a:spLocks noChangeArrowheads="1"/>
          </p:cNvSpPr>
          <p:nvPr/>
        </p:nvSpPr>
        <p:spPr bwMode="auto">
          <a:xfrm>
            <a:off x="123825" y="2587625"/>
            <a:ext cx="4156075" cy="852488"/>
          </a:xfrm>
          <a:prstGeom prst="rect">
            <a:avLst/>
          </a:prstGeom>
          <a:solidFill>
            <a:srgbClr val="C3D69B"/>
          </a:solidFill>
          <a:ln w="9525">
            <a:noFill/>
            <a:miter lim="800000"/>
            <a:headEnd/>
            <a:tailEnd/>
          </a:ln>
        </p:spPr>
        <p:txBody>
          <a:bodyPr anchor="ctr"/>
          <a:lstStyle/>
          <a:p>
            <a:r>
              <a:rPr lang="it-IT" sz="1000">
                <a:solidFill>
                  <a:srgbClr val="000000"/>
                </a:solidFill>
                <a:latin typeface="Calibri" pitchFamily="34" charset="0"/>
              </a:rPr>
              <a:t>2. Conoscere le principali procedure del lavoro geografico e storiografico e i problemi della costruzione della conoscenza geostorica  per individuarne le modalità di impiego  nei testi geografici e storici (manuali, atlanti, saggi e  semplici testi esperti, siti web).</a:t>
            </a:r>
          </a:p>
          <a:p>
            <a:endParaRPr lang="it-IT" sz="1000">
              <a:solidFill>
                <a:srgbClr val="000000"/>
              </a:solidFill>
              <a:latin typeface="Simoncini Garamond"/>
            </a:endParaRPr>
          </a:p>
        </p:txBody>
      </p:sp>
      <p:sp>
        <p:nvSpPr>
          <p:cNvPr id="14351" name="Rectangle 41"/>
          <p:cNvSpPr>
            <a:spLocks noChangeArrowheads="1"/>
          </p:cNvSpPr>
          <p:nvPr/>
        </p:nvSpPr>
        <p:spPr bwMode="auto">
          <a:xfrm>
            <a:off x="4289425" y="2587625"/>
            <a:ext cx="4778375" cy="852488"/>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8. Riconoscere e comprendere le strutture  e i processi di trasformazione del  mondo arcaico, antico e medievale, le  specificità e le rotture in relazione a temi  e nodi problematici (problematizzazioni) rilevanti rispetto al mondo attuale.</a:t>
            </a:r>
          </a:p>
          <a:p>
            <a:pPr defTabSz="914400"/>
            <a:r>
              <a:rPr lang="it-IT" sz="1000">
                <a:solidFill>
                  <a:srgbClr val="FF0000"/>
                </a:solidFill>
                <a:latin typeface="Calibri" pitchFamily="34" charset="0"/>
              </a:rPr>
              <a:t> </a:t>
            </a:r>
          </a:p>
          <a:p>
            <a:pPr defTabSz="914400"/>
            <a:endParaRPr lang="it-IT" sz="1000">
              <a:solidFill>
                <a:srgbClr val="FF0000"/>
              </a:solidFill>
              <a:latin typeface="Simoncini Garamond"/>
            </a:endParaRPr>
          </a:p>
        </p:txBody>
      </p:sp>
      <p:sp>
        <p:nvSpPr>
          <p:cNvPr id="14352" name="Rectangle 42"/>
          <p:cNvSpPr>
            <a:spLocks noChangeArrowheads="1"/>
          </p:cNvSpPr>
          <p:nvPr/>
        </p:nvSpPr>
        <p:spPr bwMode="auto">
          <a:xfrm>
            <a:off x="123825" y="3459163"/>
            <a:ext cx="4156075" cy="708025"/>
          </a:xfrm>
          <a:prstGeom prst="rect">
            <a:avLst/>
          </a:prstGeom>
          <a:solidFill>
            <a:srgbClr val="C3D69B"/>
          </a:solidFill>
          <a:ln w="9525">
            <a:noFill/>
            <a:miter lim="800000"/>
            <a:headEnd/>
            <a:tailEnd/>
          </a:ln>
        </p:spPr>
        <p:txBody>
          <a:bodyPr anchor="ctr"/>
          <a:lstStyle/>
          <a:p>
            <a:pPr defTabSz="914400"/>
            <a:r>
              <a:rPr lang="it-IT" sz="1000">
                <a:solidFill>
                  <a:srgbClr val="FF3300"/>
                </a:solidFill>
                <a:latin typeface="Calibri" pitchFamily="34" charset="0"/>
              </a:rPr>
              <a:t>3. Padroneggiare  le fondamentali  procedure di lavoro storiografico e geografico: tematizzare, localizzare e considerare l'estensione, la direzione e la distribuzione territoriale di un fenomeno, scegliere e classificare fonti, produrre ed elaborare  dati e informazioni, comunicare i risultati di ricerca. </a:t>
            </a:r>
            <a:endParaRPr lang="it-IT" sz="1000">
              <a:solidFill>
                <a:srgbClr val="FF3300"/>
              </a:solidFill>
              <a:latin typeface="Simoncini Garamond"/>
            </a:endParaRPr>
          </a:p>
        </p:txBody>
      </p:sp>
      <p:sp>
        <p:nvSpPr>
          <p:cNvPr id="14353" name="Rectangle 43"/>
          <p:cNvSpPr>
            <a:spLocks noChangeArrowheads="1"/>
          </p:cNvSpPr>
          <p:nvPr/>
        </p:nvSpPr>
        <p:spPr bwMode="auto">
          <a:xfrm>
            <a:off x="4289425" y="3459163"/>
            <a:ext cx="4778375" cy="70802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9. Conoscere le principali caratteristiche e le reciproche interrelazioni dei fenomeni geografici, storici, sociali  economici e culturali  studiati, sapendoli comparare in prospettiva diacronica e sincronica. </a:t>
            </a:r>
          </a:p>
          <a:p>
            <a:endParaRPr lang="it-IT" sz="1000">
              <a:solidFill>
                <a:srgbClr val="FF3300"/>
              </a:solidFill>
              <a:latin typeface="Simoncini Garamond"/>
            </a:endParaRPr>
          </a:p>
        </p:txBody>
      </p:sp>
      <p:sp>
        <p:nvSpPr>
          <p:cNvPr id="14354" name="Rectangle 44"/>
          <p:cNvSpPr>
            <a:spLocks noChangeArrowheads="1"/>
          </p:cNvSpPr>
          <p:nvPr/>
        </p:nvSpPr>
        <p:spPr bwMode="auto">
          <a:xfrm>
            <a:off x="123825" y="4176713"/>
            <a:ext cx="4156075" cy="708025"/>
          </a:xfrm>
          <a:prstGeom prst="rect">
            <a:avLst/>
          </a:prstGeom>
          <a:solidFill>
            <a:srgbClr val="C3D69B"/>
          </a:solidFill>
          <a:ln w="9525">
            <a:noFill/>
            <a:miter lim="800000"/>
            <a:headEnd/>
            <a:tailEnd/>
          </a:ln>
        </p:spPr>
        <p:txBody>
          <a:bodyPr anchor="ctr"/>
          <a:lstStyle/>
          <a:p>
            <a:pPr defTabSz="914400"/>
            <a:r>
              <a:rPr lang="it-IT" sz="1000">
                <a:solidFill>
                  <a:srgbClr val="FF3300"/>
                </a:solidFill>
                <a:latin typeface="Calibri" pitchFamily="34" charset="0"/>
              </a:rPr>
              <a:t>4. Comprendere, riformulare  e produrre semplici testi di tipo storiografico e geografico con particolare riferimento al carattere problematico e argomentativo della ricostruzione del passato. Impiegare   le modalità comunicative appropriate, anche con l’uso delle nuove tecnologie.</a:t>
            </a:r>
            <a:endParaRPr lang="it-IT" sz="1000">
              <a:solidFill>
                <a:srgbClr val="FF3300"/>
              </a:solidFill>
              <a:latin typeface="Simoncini Garamond"/>
            </a:endParaRPr>
          </a:p>
        </p:txBody>
      </p:sp>
      <p:sp>
        <p:nvSpPr>
          <p:cNvPr id="14355" name="Rectangle 45"/>
          <p:cNvSpPr>
            <a:spLocks noChangeArrowheads="1"/>
          </p:cNvSpPr>
          <p:nvPr/>
        </p:nvSpPr>
        <p:spPr bwMode="auto">
          <a:xfrm>
            <a:off x="4289425" y="4176713"/>
            <a:ext cx="4778375" cy="708025"/>
          </a:xfrm>
          <a:prstGeom prst="rect">
            <a:avLst/>
          </a:prstGeom>
          <a:solidFill>
            <a:srgbClr val="C3D69B"/>
          </a:solidFill>
          <a:ln w="9525">
            <a:noFill/>
            <a:miter lim="800000"/>
            <a:headEnd/>
            <a:tailEnd/>
          </a:ln>
        </p:spPr>
        <p:txBody>
          <a:bodyPr anchor="ctr"/>
          <a:lstStyle/>
          <a:p>
            <a:pPr defTabSz="914400"/>
            <a:r>
              <a:rPr lang="it-IT" sz="1000">
                <a:solidFill>
                  <a:srgbClr val="000000"/>
                </a:solidFill>
                <a:latin typeface="Calibri" pitchFamily="34" charset="0"/>
              </a:rPr>
              <a:t>10. Analizzare storicamente problemi ambientali e geografici e riconoscere l’importanza dei contesti spaziali nella ricostruzione delle civiltà del passato oggetto di studio.</a:t>
            </a:r>
            <a:endParaRPr lang="it-IT" sz="1000">
              <a:solidFill>
                <a:srgbClr val="000000"/>
              </a:solidFill>
              <a:latin typeface="Simoncini Garamond"/>
            </a:endParaRPr>
          </a:p>
        </p:txBody>
      </p:sp>
      <p:sp>
        <p:nvSpPr>
          <p:cNvPr id="14356" name="Rectangle 46"/>
          <p:cNvSpPr>
            <a:spLocks noChangeArrowheads="1"/>
          </p:cNvSpPr>
          <p:nvPr/>
        </p:nvSpPr>
        <p:spPr bwMode="auto">
          <a:xfrm>
            <a:off x="123825" y="4894263"/>
            <a:ext cx="4156075" cy="749300"/>
          </a:xfrm>
          <a:prstGeom prst="rect">
            <a:avLst/>
          </a:prstGeom>
          <a:solidFill>
            <a:srgbClr val="C3D69B"/>
          </a:solidFill>
          <a:ln w="9525">
            <a:noFill/>
            <a:miter lim="800000"/>
            <a:headEnd/>
            <a:tailEnd/>
          </a:ln>
        </p:spPr>
        <p:txBody>
          <a:bodyPr anchor="ctr"/>
          <a:lstStyle/>
          <a:p>
            <a:pPr defTabSz="914400">
              <a:spcBef>
                <a:spcPts val="400"/>
              </a:spcBef>
            </a:pPr>
            <a:r>
              <a:rPr lang="it-IT" sz="1000">
                <a:solidFill>
                  <a:srgbClr val="FF3300"/>
                </a:solidFill>
                <a:latin typeface="Calibri" pitchFamily="34" charset="0"/>
              </a:rPr>
              <a:t>5. Usare in modo autonomo testi geografici e storici (sia cartacei che digitali) per la conoscenza di fatti geografici e storici, padroneggiando consapevolmente strategie di studio e di rielaborazione delle informazioni.</a:t>
            </a:r>
          </a:p>
          <a:p>
            <a:pPr algn="just" defTabSz="914400"/>
            <a:endParaRPr lang="it-IT" sz="1000">
              <a:solidFill>
                <a:srgbClr val="FF3300"/>
              </a:solidFill>
              <a:latin typeface="Calibri" pitchFamily="34" charset="0"/>
            </a:endParaRPr>
          </a:p>
        </p:txBody>
      </p:sp>
      <p:sp>
        <p:nvSpPr>
          <p:cNvPr id="14357" name="Rectangle 47"/>
          <p:cNvSpPr>
            <a:spLocks noChangeArrowheads="1"/>
          </p:cNvSpPr>
          <p:nvPr/>
        </p:nvSpPr>
        <p:spPr bwMode="auto">
          <a:xfrm>
            <a:off x="4289425" y="4894263"/>
            <a:ext cx="4778375" cy="749300"/>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11. Paragonare diverse interpretazioni di fatti o fenomeni geografici, storici, sociali,  economici e culturali. </a:t>
            </a:r>
          </a:p>
          <a:p>
            <a:pPr defTabSz="914400"/>
            <a:r>
              <a:rPr lang="it-IT" sz="1000">
                <a:solidFill>
                  <a:srgbClr val="000000"/>
                </a:solidFill>
                <a:latin typeface="Calibri" pitchFamily="34" charset="0"/>
              </a:rPr>
              <a:t> </a:t>
            </a:r>
          </a:p>
          <a:p>
            <a:pPr defTabSz="914400"/>
            <a:r>
              <a:rPr lang="it-IT" sz="1000">
                <a:solidFill>
                  <a:srgbClr val="000000"/>
                </a:solidFill>
                <a:latin typeface="Calibri" pitchFamily="34" charset="0"/>
              </a:rPr>
              <a:t> </a:t>
            </a:r>
          </a:p>
          <a:p>
            <a:pPr defTabSz="914400"/>
            <a:r>
              <a:rPr lang="it-IT" sz="1000">
                <a:solidFill>
                  <a:srgbClr val="000000"/>
                </a:solidFill>
                <a:latin typeface="Calibri" pitchFamily="34" charset="0"/>
              </a:rPr>
              <a:t>                                                                                                                                    </a:t>
            </a:r>
          </a:p>
        </p:txBody>
      </p:sp>
      <p:sp>
        <p:nvSpPr>
          <p:cNvPr id="14358" name="Rectangle 48"/>
          <p:cNvSpPr>
            <a:spLocks noChangeArrowheads="1"/>
          </p:cNvSpPr>
          <p:nvPr/>
        </p:nvSpPr>
        <p:spPr bwMode="auto">
          <a:xfrm>
            <a:off x="133350" y="5654675"/>
            <a:ext cx="4156075" cy="611188"/>
          </a:xfrm>
          <a:prstGeom prst="rect">
            <a:avLst/>
          </a:prstGeom>
          <a:solidFill>
            <a:srgbClr val="C3D69B"/>
          </a:solidFill>
          <a:ln w="9525">
            <a:noFill/>
            <a:miter lim="800000"/>
            <a:headEnd/>
            <a:tailEnd/>
          </a:ln>
        </p:spPr>
        <p:txBody>
          <a:bodyPr tIns="46800" anchor="ctr"/>
          <a:lstStyle/>
          <a:p>
            <a:pPr defTabSz="914400"/>
            <a:r>
              <a:rPr lang="it-IT" sz="1000">
                <a:solidFill>
                  <a:srgbClr val="FF3300"/>
                </a:solidFill>
                <a:latin typeface="Calibri" pitchFamily="34" charset="0"/>
              </a:rPr>
              <a:t>6.Conoscere caratteristiche e  strutture ambientali e geografiche del mondo contemporaneo e delle diverse aree oggetto di studio, comparandole con quelle del mondo arcaico e antico, individuando continuità a cambiamenti.</a:t>
            </a:r>
          </a:p>
        </p:txBody>
      </p:sp>
      <p:sp>
        <p:nvSpPr>
          <p:cNvPr id="14359" name="Rectangle 49"/>
          <p:cNvSpPr>
            <a:spLocks noChangeArrowheads="1"/>
          </p:cNvSpPr>
          <p:nvPr/>
        </p:nvSpPr>
        <p:spPr bwMode="auto">
          <a:xfrm>
            <a:off x="4298950" y="5664200"/>
            <a:ext cx="4778375" cy="601663"/>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12. Conoscere i beni culturali e comprenderli come elementi   del   patrimonio storico-culturale, riconoscendone i diversi usi nel tempo. </a:t>
            </a:r>
          </a:p>
          <a:p>
            <a:pPr defTabSz="914400"/>
            <a:r>
              <a:rPr lang="it-IT" sz="1000">
                <a:solidFill>
                  <a:srgbClr val="000000"/>
                </a:solidFill>
                <a:latin typeface="Calibri"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5364" name="CasellaDiTesto 19"/>
          <p:cNvSpPr txBox="1">
            <a:spLocks noChangeArrowheads="1"/>
          </p:cNvSpPr>
          <p:nvPr/>
        </p:nvSpPr>
        <p:spPr bwMode="auto">
          <a:xfrm>
            <a:off x="998538" y="928688"/>
            <a:ext cx="5507037" cy="366712"/>
          </a:xfrm>
          <a:prstGeom prst="rect">
            <a:avLst/>
          </a:prstGeom>
          <a:noFill/>
          <a:ln w="9525">
            <a:noFill/>
            <a:miter lim="800000"/>
            <a:headEnd/>
            <a:tailEnd/>
          </a:ln>
        </p:spPr>
        <p:txBody>
          <a:bodyPr>
            <a:spAutoFit/>
          </a:bodyPr>
          <a:lstStyle/>
          <a:p>
            <a:r>
              <a:rPr lang="it-IT" b="1">
                <a:solidFill>
                  <a:srgbClr val="A31530"/>
                </a:solidFill>
                <a:latin typeface="Calibri" pitchFamily="34" charset="0"/>
              </a:rPr>
              <a:t>Titolo 4 (schema del percorso - mappa)</a:t>
            </a:r>
          </a:p>
        </p:txBody>
      </p:sp>
      <p:sp>
        <p:nvSpPr>
          <p:cNvPr id="15365"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5368"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3</a:t>
            </a:r>
          </a:p>
        </p:txBody>
      </p:sp>
      <p:pic>
        <p:nvPicPr>
          <p:cNvPr id="15369" name="Picture 18" descr="De Agostini - Italia1"/>
          <p:cNvPicPr>
            <a:picLocks noChangeAspect="1" noChangeArrowheads="1"/>
          </p:cNvPicPr>
          <p:nvPr/>
        </p:nvPicPr>
        <p:blipFill>
          <a:blip r:embed="rId3"/>
          <a:srcRect/>
          <a:stretch>
            <a:fillRect/>
          </a:stretch>
        </p:blipFill>
        <p:spPr bwMode="auto">
          <a:xfrm>
            <a:off x="681038" y="206375"/>
            <a:ext cx="8001000" cy="5992813"/>
          </a:xfrm>
          <a:prstGeom prst="rect">
            <a:avLst/>
          </a:prstGeom>
          <a:noFill/>
          <a:ln w="9525">
            <a:noFill/>
            <a:miter lim="800000"/>
            <a:headEnd/>
            <a:tailEnd/>
          </a:ln>
        </p:spPr>
      </p:pic>
      <p:pic>
        <p:nvPicPr>
          <p:cNvPr id="15370" name="Picture 17"/>
          <p:cNvPicPr>
            <a:picLocks noChangeAspect="1" noChangeArrowheads="1"/>
          </p:cNvPicPr>
          <p:nvPr/>
        </p:nvPicPr>
        <p:blipFill>
          <a:blip r:embed="rId4"/>
          <a:srcRect/>
          <a:stretch>
            <a:fillRect/>
          </a:stretch>
        </p:blipFill>
        <p:spPr bwMode="auto">
          <a:xfrm>
            <a:off x="-3175" y="6350"/>
            <a:ext cx="2800350" cy="800100"/>
          </a:xfrm>
          <a:prstGeom prst="rect">
            <a:avLst/>
          </a:prstGeom>
          <a:noFill/>
          <a:ln w="9525">
            <a:noFill/>
            <a:miter lim="800000"/>
            <a:headEnd/>
            <a:tailEnd/>
          </a:ln>
        </p:spPr>
      </p:pic>
      <p:sp>
        <p:nvSpPr>
          <p:cNvPr id="15371" name="CasellaDiTesto 19"/>
          <p:cNvSpPr txBox="1">
            <a:spLocks noChangeArrowheads="1"/>
          </p:cNvSpPr>
          <p:nvPr/>
        </p:nvSpPr>
        <p:spPr bwMode="auto">
          <a:xfrm>
            <a:off x="5981700" y="206375"/>
            <a:ext cx="2973388" cy="915988"/>
          </a:xfrm>
          <a:prstGeom prst="rect">
            <a:avLst/>
          </a:prstGeom>
          <a:noFill/>
          <a:ln w="9525">
            <a:noFill/>
            <a:miter lim="800000"/>
            <a:headEnd/>
            <a:tailEnd/>
          </a:ln>
        </p:spPr>
        <p:txBody>
          <a:bodyPr>
            <a:spAutoFit/>
          </a:bodyPr>
          <a:lstStyle/>
          <a:p>
            <a:r>
              <a:rPr lang="it-IT" b="1">
                <a:solidFill>
                  <a:srgbClr val="006600"/>
                </a:solidFill>
                <a:latin typeface="Calibri" pitchFamily="34" charset="0"/>
              </a:rPr>
              <a:t>Dal presente al passato per </a:t>
            </a:r>
          </a:p>
          <a:p>
            <a:r>
              <a:rPr lang="it-IT" b="1">
                <a:solidFill>
                  <a:srgbClr val="006600"/>
                </a:solidFill>
                <a:latin typeface="Calibri" pitchFamily="34" charset="0"/>
              </a:rPr>
              <a:t>ritornare al presente: ecco </a:t>
            </a:r>
          </a:p>
          <a:p>
            <a:r>
              <a:rPr lang="it-IT" b="1">
                <a:solidFill>
                  <a:srgbClr val="006600"/>
                </a:solidFill>
                <a:latin typeface="Calibri" pitchFamily="34" charset="0"/>
              </a:rPr>
              <a:t>come faremo!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8" descr="Archedromo_1-x-sito.jpg"/>
          <p:cNvPicPr>
            <a:picLocks noChangeAspect="1" noChangeArrowheads="1"/>
          </p:cNvPicPr>
          <p:nvPr/>
        </p:nvPicPr>
        <p:blipFill>
          <a:blip r:embed="rId3"/>
          <a:srcRect/>
          <a:stretch>
            <a:fillRect/>
          </a:stretch>
        </p:blipFill>
        <p:spPr bwMode="auto">
          <a:xfrm>
            <a:off x="0" y="720725"/>
            <a:ext cx="9144000" cy="5580063"/>
          </a:xfrm>
          <a:prstGeom prst="rect">
            <a:avLst/>
          </a:prstGeom>
          <a:noFill/>
          <a:ln w="9525">
            <a:noFill/>
            <a:miter lim="800000"/>
            <a:headEnd/>
            <a:tailEnd/>
          </a:ln>
        </p:spPr>
      </p:pic>
      <p:sp>
        <p:nvSpPr>
          <p:cNvPr id="22531" name="Rectangle 19"/>
          <p:cNvSpPr>
            <a:spLocks noChangeArrowheads="1"/>
          </p:cNvSpPr>
          <p:nvPr/>
        </p:nvSpPr>
        <p:spPr bwMode="auto">
          <a:xfrm>
            <a:off x="0" y="720725"/>
            <a:ext cx="9140825" cy="5581650"/>
          </a:xfrm>
          <a:prstGeom prst="rect">
            <a:avLst/>
          </a:prstGeom>
          <a:solidFill>
            <a:srgbClr val="4B5B5C">
              <a:alpha val="67058"/>
            </a:srgbClr>
          </a:solidFill>
          <a:ln w="9525">
            <a:solidFill>
              <a:schemeClr val="tx1"/>
            </a:solidFill>
            <a:miter lim="800000"/>
            <a:headEnd/>
            <a:tailEnd/>
          </a:ln>
        </p:spPr>
        <p:txBody>
          <a:bodyPr wrap="none" anchor="ctr"/>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2534" name="Titolo 1"/>
          <p:cNvSpPr>
            <a:spLocks noGrp="1"/>
          </p:cNvSpPr>
          <p:nvPr>
            <p:ph type="ctrTitle"/>
          </p:nvPr>
        </p:nvSpPr>
        <p:spPr>
          <a:xfrm>
            <a:off x="2519363" y="-57150"/>
            <a:ext cx="6624637" cy="722313"/>
          </a:xfrm>
        </p:spPr>
        <p:txBody>
          <a:bodyPr/>
          <a:lstStyle/>
          <a:p>
            <a:pPr algn="l" eaLnBrk="1" hangingPunct="1"/>
            <a:r>
              <a:rPr lang="it-IT" sz="3000" b="1" smtClean="0">
                <a:latin typeface="Simoncini Garamond"/>
                <a:ea typeface="MetaPlusBlack"/>
                <a:cs typeface="MetaPlusBlack"/>
              </a:rPr>
              <a:t>Il passato geostorico dell’Italia</a:t>
            </a:r>
          </a:p>
        </p:txBody>
      </p:sp>
      <p:sp>
        <p:nvSpPr>
          <p:cNvPr id="22535"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2536" name="CasellaDiTesto 9"/>
          <p:cNvSpPr txBox="1">
            <a:spLocks noChangeArrowheads="1"/>
          </p:cNvSpPr>
          <p:nvPr/>
        </p:nvSpPr>
        <p:spPr bwMode="auto">
          <a:xfrm>
            <a:off x="0" y="928688"/>
            <a:ext cx="9144000" cy="915987"/>
          </a:xfrm>
          <a:prstGeom prst="rect">
            <a:avLst/>
          </a:prstGeom>
          <a:noFill/>
          <a:ln w="9525">
            <a:noFill/>
            <a:miter lim="800000"/>
            <a:headEnd/>
            <a:tailEnd/>
          </a:ln>
        </p:spPr>
        <p:txBody>
          <a:bodyPr>
            <a:spAutoFit/>
          </a:bodyPr>
          <a:lstStyle/>
          <a:p>
            <a:r>
              <a:rPr lang="it-IT" b="1">
                <a:solidFill>
                  <a:srgbClr val="FFFF00"/>
                </a:solidFill>
                <a:latin typeface="Simoncini Garamond"/>
              </a:rPr>
              <a:t>Le nostre ricerche, le attività, le domande per la verifica dei tuoi apprendimenti si rivolgono, in questa sezione, al passato. Gli scenari che incontrerai riguardano l’Italia antica (dal Neolitico all’inizio del III secolo a.C.)</a:t>
            </a:r>
            <a:endParaRPr lang="it-IT" b="1">
              <a:solidFill>
                <a:srgbClr val="FFFF00"/>
              </a:solidFill>
              <a:latin typeface="Calibri" pitchFamily="34" charset="0"/>
            </a:endParaRPr>
          </a:p>
        </p:txBody>
      </p:sp>
      <p:sp>
        <p:nvSpPr>
          <p:cNvPr id="22537" name="Segnaposto contenuto 2"/>
          <p:cNvSpPr txBox="1">
            <a:spLocks/>
          </p:cNvSpPr>
          <p:nvPr/>
        </p:nvSpPr>
        <p:spPr bwMode="auto">
          <a:xfrm>
            <a:off x="0" y="1841500"/>
            <a:ext cx="9144000" cy="4360863"/>
          </a:xfrm>
          <a:prstGeom prst="rect">
            <a:avLst/>
          </a:prstGeom>
          <a:noFill/>
          <a:ln w="9525">
            <a:noFill/>
            <a:miter lim="800000"/>
            <a:headEnd/>
            <a:tailEnd/>
          </a:ln>
        </p:spPr>
        <p:txBody>
          <a:bodyPr/>
          <a:lstStyle/>
          <a:p>
            <a:pPr algn="just">
              <a:spcBef>
                <a:spcPts val="375"/>
              </a:spcBef>
            </a:pPr>
            <a:r>
              <a:rPr lang="it-IT" dirty="0">
                <a:solidFill>
                  <a:schemeClr val="bg1"/>
                </a:solidFill>
                <a:latin typeface="Simoncini Garamond"/>
                <a:ea typeface="MS PGothic" pitchFamily="34" charset="-128"/>
              </a:rPr>
              <a:t>Ripercorrerai le prime tappe del processo di </a:t>
            </a:r>
            <a:r>
              <a:rPr lang="it-IT" dirty="0" err="1">
                <a:solidFill>
                  <a:schemeClr val="bg1"/>
                </a:solidFill>
                <a:latin typeface="Simoncini Garamond"/>
                <a:ea typeface="MS PGothic" pitchFamily="34" charset="-128"/>
              </a:rPr>
              <a:t>neolitizzazione</a:t>
            </a:r>
            <a:r>
              <a:rPr lang="it-IT" dirty="0">
                <a:solidFill>
                  <a:schemeClr val="bg1"/>
                </a:solidFill>
                <a:latin typeface="Simoncini Garamond"/>
                <a:ea typeface="MS PGothic" pitchFamily="34" charset="-128"/>
              </a:rPr>
              <a:t> nella penisola Italiana. Scoprirai i caratteri peculiari della civiltà etrusca, costruendo un quadro di civiltà. </a:t>
            </a:r>
          </a:p>
          <a:p>
            <a:pPr algn="just">
              <a:spcBef>
                <a:spcPts val="375"/>
              </a:spcBef>
            </a:pPr>
            <a:r>
              <a:rPr lang="it-IT" dirty="0">
                <a:solidFill>
                  <a:schemeClr val="bg1"/>
                </a:solidFill>
                <a:latin typeface="Simoncini Garamond"/>
                <a:ea typeface="MS PGothic" pitchFamily="34" charset="-128"/>
              </a:rPr>
              <a:t>La fondazione di Roma e </a:t>
            </a:r>
            <a:r>
              <a:rPr lang="it-IT" dirty="0">
                <a:solidFill>
                  <a:schemeClr val="bg1"/>
                </a:solidFill>
                <a:latin typeface="Simoncini Garamond"/>
              </a:rPr>
              <a:t>l’inizio della romanizzazione dell’Italia centro-meridionale ti verranno proposte da una prospettiva socio-economica.</a:t>
            </a:r>
          </a:p>
          <a:p>
            <a:pPr>
              <a:spcBef>
                <a:spcPts val="375"/>
              </a:spcBef>
            </a:pPr>
            <a:endParaRPr lang="it-IT" dirty="0">
              <a:solidFill>
                <a:schemeClr val="bg1"/>
              </a:solidFill>
              <a:latin typeface="Simoncini Garamond"/>
              <a:ea typeface="MS PGothic" pitchFamily="34" charset="-128"/>
            </a:endParaRPr>
          </a:p>
          <a:p>
            <a:pPr>
              <a:spcBef>
                <a:spcPts val="375"/>
              </a:spcBef>
            </a:pPr>
            <a:r>
              <a:rPr lang="it-IT" dirty="0">
                <a:solidFill>
                  <a:schemeClr val="bg1"/>
                </a:solidFill>
                <a:latin typeface="Simoncini Garamond"/>
                <a:ea typeface="MS PGothic" pitchFamily="34" charset="-128"/>
              </a:rPr>
              <a:t>Le domande che ti guideranno sono le seguenti: </a:t>
            </a:r>
          </a:p>
          <a:p>
            <a:pPr>
              <a:spcBef>
                <a:spcPts val="375"/>
              </a:spcBef>
            </a:pPr>
            <a:endParaRPr lang="it-IT" dirty="0">
              <a:solidFill>
                <a:schemeClr val="bg1"/>
              </a:solidFill>
              <a:latin typeface="Simoncini Garamond"/>
              <a:ea typeface="MS PGothic" pitchFamily="34" charset="-128"/>
            </a:endParaRPr>
          </a:p>
          <a:p>
            <a:pPr marL="742950" lvl="1" indent="-285750">
              <a:spcBef>
                <a:spcPts val="375"/>
              </a:spcBef>
              <a:buFont typeface="Arial" pitchFamily="34" charset="0"/>
              <a:buChar char="•"/>
            </a:pPr>
            <a:r>
              <a:rPr lang="it-IT" dirty="0" smtClean="0">
                <a:solidFill>
                  <a:schemeClr val="bg1"/>
                </a:solidFill>
                <a:latin typeface="Simoncini Garamond"/>
                <a:ea typeface="MS PGothic" pitchFamily="34" charset="-128"/>
              </a:rPr>
              <a:t>Come </a:t>
            </a:r>
            <a:r>
              <a:rPr lang="it-IT" dirty="0">
                <a:solidFill>
                  <a:schemeClr val="bg1"/>
                </a:solidFill>
                <a:latin typeface="Simoncini Garamond"/>
                <a:ea typeface="MS PGothic" pitchFamily="34" charset="-128"/>
              </a:rPr>
              <a:t>e quando è avvenuto il processo di romanizzazione della penisola italiana? </a:t>
            </a:r>
            <a:endParaRPr lang="it-IT" dirty="0" smtClean="0">
              <a:solidFill>
                <a:schemeClr val="bg1"/>
              </a:solidFill>
              <a:latin typeface="Simoncini Garamond"/>
              <a:ea typeface="MS PGothic" pitchFamily="34" charset="-128"/>
            </a:endParaRPr>
          </a:p>
          <a:p>
            <a:pPr marL="742950" lvl="1" indent="-285750">
              <a:spcBef>
                <a:spcPts val="375"/>
              </a:spcBef>
              <a:buFont typeface="Arial" pitchFamily="34" charset="0"/>
              <a:buChar char="•"/>
            </a:pPr>
            <a:r>
              <a:rPr lang="it-IT" dirty="0" smtClean="0">
                <a:solidFill>
                  <a:schemeClr val="bg1"/>
                </a:solidFill>
                <a:latin typeface="Simoncini Garamond"/>
                <a:ea typeface="MS PGothic" pitchFamily="34" charset="-128"/>
              </a:rPr>
              <a:t>Come è strutturata la </a:t>
            </a:r>
            <a:r>
              <a:rPr lang="it-IT" dirty="0" err="1" smtClean="0">
                <a:solidFill>
                  <a:schemeClr val="bg1"/>
                </a:solidFill>
                <a:latin typeface="Simoncini Garamond"/>
                <a:ea typeface="MS PGothic" pitchFamily="34" charset="-128"/>
              </a:rPr>
              <a:t>scoietà</a:t>
            </a:r>
            <a:r>
              <a:rPr lang="it-IT" dirty="0" smtClean="0">
                <a:solidFill>
                  <a:schemeClr val="bg1"/>
                </a:solidFill>
                <a:latin typeface="Simoncini Garamond"/>
                <a:ea typeface="MS PGothic" pitchFamily="34" charset="-128"/>
              </a:rPr>
              <a:t> romana ?</a:t>
            </a:r>
            <a:endParaRPr lang="it-IT" dirty="0">
              <a:solidFill>
                <a:schemeClr val="bg1"/>
              </a:solidFill>
              <a:latin typeface="Simoncini Garamond"/>
              <a:ea typeface="MS PGothic" pitchFamily="34" charset="-128"/>
            </a:endParaRPr>
          </a:p>
          <a:p>
            <a:pPr marL="742950" lvl="1" indent="-285750">
              <a:spcBef>
                <a:spcPts val="375"/>
              </a:spcBef>
            </a:pPr>
            <a:endParaRPr lang="it-IT" dirty="0">
              <a:solidFill>
                <a:schemeClr val="bg1"/>
              </a:solidFill>
              <a:latin typeface="Simoncini Garamond"/>
              <a:ea typeface="MS PGothic" pitchFamily="34" charset="-128"/>
            </a:endParaRPr>
          </a:p>
        </p:txBody>
      </p:sp>
      <p:sp>
        <p:nvSpPr>
          <p:cNvPr id="22538" name="CasellaDiTesto 11"/>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8" name="Connettore 1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Unisci 18"/>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2541" name="CasellaDiTesto 19"/>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4</a:t>
            </a: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7652"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27653" name="Line 2"/>
          <p:cNvSpPr>
            <a:spLocks noChangeShapeType="1"/>
          </p:cNvSpPr>
          <p:nvPr/>
        </p:nvSpPr>
        <p:spPr bwMode="auto">
          <a:xfrm flipV="1">
            <a:off x="2519363" y="525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 name="Titolo 1"/>
          <p:cNvSpPr>
            <a:spLocks noGrp="1"/>
          </p:cNvSpPr>
          <p:nvPr>
            <p:ph type="ctrTitle"/>
          </p:nvPr>
        </p:nvSpPr>
        <p:spPr>
          <a:xfrm>
            <a:off x="2586038" y="-57150"/>
            <a:ext cx="6557962" cy="722313"/>
          </a:xfrm>
        </p:spPr>
        <p:txBody>
          <a:bodyPr rtlCol="0">
            <a:normAutofit fontScale="90000"/>
          </a:bodyPr>
          <a:lstStyle/>
          <a:p>
            <a:pPr algn="l" eaLnBrk="1" fontAlgn="auto" hangingPunct="1">
              <a:spcAft>
                <a:spcPts val="0"/>
              </a:spcAft>
              <a:defRPr/>
            </a:pPr>
            <a:r>
              <a:rPr lang="it-IT" sz="2400" b="1" dirty="0" smtClean="0">
                <a:latin typeface="Simoncini Garamond"/>
                <a:cs typeface="MetaPlusBlack"/>
              </a:rPr>
              <a:t>Il processo di romanizzazione dell’Italia centro-meridionale - </a:t>
            </a:r>
          </a:p>
        </p:txBody>
      </p:sp>
      <p:sp>
        <p:nvSpPr>
          <p:cNvPr id="2765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7658" name="Titolo 1"/>
          <p:cNvSpPr txBox="1">
            <a:spLocks/>
          </p:cNvSpPr>
          <p:nvPr/>
        </p:nvSpPr>
        <p:spPr bwMode="auto">
          <a:xfrm>
            <a:off x="2541588" y="3756025"/>
            <a:ext cx="6602412" cy="2390775"/>
          </a:xfrm>
          <a:prstGeom prst="rect">
            <a:avLst/>
          </a:prstGeom>
          <a:noFill/>
          <a:ln w="9525">
            <a:noFill/>
            <a:miter lim="800000"/>
            <a:headEnd/>
            <a:tailEnd/>
          </a:ln>
        </p:spPr>
        <p:txBody>
          <a:bodyPr/>
          <a:lstStyle/>
          <a:p>
            <a:pPr algn="just" defTabSz="914400" eaLnBrk="0" hangingPunct="0"/>
            <a:r>
              <a:rPr lang="it-IT" sz="1200" b="1">
                <a:latin typeface="Simoncini Garamond"/>
                <a:ea typeface="MS PGothic" pitchFamily="34" charset="-128"/>
                <a:cs typeface="Simoncini Garamond"/>
              </a:rPr>
              <a:t>Apri la </a:t>
            </a:r>
            <a:r>
              <a:rPr lang="it-IT" sz="1200" b="1">
                <a:latin typeface="Simoncini Garamond"/>
                <a:ea typeface="MS PGothic" pitchFamily="34" charset="-128"/>
                <a:cs typeface="Simoncini Garamond"/>
                <a:hlinkClick r:id="rId3"/>
              </a:rPr>
              <a:t>carta dell’espansione romana nell’Italia centro meridionale</a:t>
            </a:r>
            <a:endParaRPr lang="it-IT" sz="1200" b="1">
              <a:latin typeface="Simoncini Garamond"/>
              <a:ea typeface="MS PGothic" pitchFamily="34" charset="-128"/>
              <a:cs typeface="Simoncini Garamond"/>
            </a:endParaRPr>
          </a:p>
          <a:p>
            <a:pPr algn="just" defTabSz="914400" eaLnBrk="0" hangingPunct="0"/>
            <a:r>
              <a:rPr lang="it-IT" sz="1200" b="1">
                <a:latin typeface="Simoncini Garamond"/>
                <a:ea typeface="MS PGothic" pitchFamily="34" charset="-128"/>
                <a:cs typeface="Simoncini Garamond"/>
              </a:rPr>
              <a:t>Leggi:</a:t>
            </a:r>
          </a:p>
          <a:p>
            <a:pPr algn="just" defTabSz="914400" eaLnBrk="0" hangingPunct="0">
              <a:buFontTx/>
              <a:buChar char="-"/>
            </a:pPr>
            <a:r>
              <a:rPr lang="it-IT" sz="1200">
                <a:latin typeface="Simoncini Garamond"/>
                <a:ea typeface="MS PGothic" pitchFamily="34" charset="-128"/>
                <a:cs typeface="Simoncini Garamond"/>
              </a:rPr>
              <a:t> la descrizione de</a:t>
            </a:r>
            <a:r>
              <a:rPr lang="it-IT" sz="1200" b="1">
                <a:latin typeface="Simoncini Garamond"/>
                <a:ea typeface="MS PGothic" pitchFamily="34" charset="-128"/>
                <a:cs typeface="Simoncini Garamond"/>
                <a:hlinkClick r:id="rId4"/>
              </a:rPr>
              <a:t>lle principali caratteristiche della politica interna romana nel periodo dal VI al III secolo a.C.</a:t>
            </a:r>
            <a:endParaRPr lang="it-IT" sz="1200" b="1">
              <a:latin typeface="Simoncini Garamond"/>
              <a:ea typeface="MS PGothic" pitchFamily="34" charset="-128"/>
              <a:cs typeface="Simoncini Garamond"/>
            </a:endParaRPr>
          </a:p>
          <a:p>
            <a:pPr algn="just" defTabSz="914400" eaLnBrk="0" hangingPunct="0">
              <a:buFontTx/>
              <a:buChar char="-"/>
            </a:pPr>
            <a:r>
              <a:rPr lang="it-IT" sz="1200">
                <a:latin typeface="Simoncini Garamond"/>
                <a:ea typeface="MS PGothic" pitchFamily="34" charset="-128"/>
                <a:cs typeface="Simoncini Garamond"/>
              </a:rPr>
              <a:t> la narrazione dei</a:t>
            </a:r>
            <a:r>
              <a:rPr lang="it-IT" sz="1200" b="1">
                <a:latin typeface="Simoncini Garamond"/>
                <a:ea typeface="MS PGothic" pitchFamily="34" charset="-128"/>
                <a:cs typeface="Simoncini Garamond"/>
              </a:rPr>
              <a:t> </a:t>
            </a:r>
            <a:r>
              <a:rPr lang="it-IT" sz="1200" b="1">
                <a:latin typeface="Simoncini Garamond"/>
                <a:ea typeface="MS PGothic" pitchFamily="34" charset="-128"/>
                <a:cs typeface="Simoncini Garamond"/>
                <a:hlinkClick r:id="rId5"/>
              </a:rPr>
              <a:t>principali eventi politici esterni </a:t>
            </a:r>
            <a:r>
              <a:rPr lang="it-IT" sz="1200" b="1">
                <a:latin typeface="Simoncini Garamond"/>
                <a:ea typeface="MS PGothic" pitchFamily="34" charset="-128"/>
                <a:cs typeface="Simoncini Garamond"/>
              </a:rPr>
              <a:t>c</a:t>
            </a:r>
            <a:r>
              <a:rPr lang="it-IT" sz="1200">
                <a:latin typeface="Simoncini Garamond"/>
                <a:ea typeface="MS PGothic" pitchFamily="34" charset="-128"/>
                <a:cs typeface="Simoncini Garamond"/>
              </a:rPr>
              <a:t>on i quali si imbattè la repubblica romana nello stesso periodo, (i due testi sono a cura dello storico Antonio Torricelli).</a:t>
            </a:r>
          </a:p>
          <a:p>
            <a:pPr algn="just" defTabSz="914400" eaLnBrk="0" hangingPunct="0">
              <a:buFontTx/>
              <a:buChar char="-"/>
            </a:pPr>
            <a:endParaRPr lang="it-IT" sz="1200">
              <a:latin typeface="Simoncini Garamond"/>
              <a:ea typeface="MS PGothic" pitchFamily="34" charset="-128"/>
              <a:cs typeface="Simoncini Garamond"/>
            </a:endParaRPr>
          </a:p>
          <a:p>
            <a:pPr algn="just" defTabSz="914400" eaLnBrk="0" hangingPunct="0"/>
            <a:r>
              <a:rPr lang="it-IT" sz="1200" b="1">
                <a:latin typeface="Simoncini Garamond"/>
                <a:ea typeface="MS PGothic" pitchFamily="34" charset="-128"/>
                <a:cs typeface="Simoncini Garamond"/>
              </a:rPr>
              <a:t>Costruisci</a:t>
            </a:r>
            <a:r>
              <a:rPr lang="it-IT" sz="1200">
                <a:latin typeface="Simoncini Garamond"/>
                <a:ea typeface="MS PGothic" pitchFamily="34" charset="-128"/>
                <a:cs typeface="Simoncini Garamond"/>
              </a:rPr>
              <a:t>  </a:t>
            </a:r>
            <a:r>
              <a:rPr lang="it-IT" sz="1200" b="1">
                <a:latin typeface="Simoncini Garamond"/>
                <a:ea typeface="MS PGothic" pitchFamily="34" charset="-128"/>
                <a:cs typeface="Simoncini Garamond"/>
                <a:hlinkClick r:id="rId6"/>
              </a:rPr>
              <a:t>nell’ambiente Timerime </a:t>
            </a:r>
            <a:r>
              <a:rPr lang="it-IT" sz="1200">
                <a:latin typeface="Simoncini Garamond"/>
                <a:ea typeface="MS PGothic" pitchFamily="34" charset="-128"/>
                <a:cs typeface="Simoncini Garamond"/>
              </a:rPr>
              <a:t>una linea interattiva del tempo della prima romanizzazione della penisola italiana dal V secolo a.C. fino agli inizi del III, dove riportare i </a:t>
            </a:r>
            <a:r>
              <a:rPr lang="it-IT" sz="1200" b="1">
                <a:latin typeface="Simoncini Garamond"/>
                <a:ea typeface="MS PGothic" pitchFamily="34" charset="-128"/>
                <a:cs typeface="Simoncini Garamond"/>
              </a:rPr>
              <a:t>principali eventi di politica interna ed estera </a:t>
            </a:r>
            <a:r>
              <a:rPr lang="it-IT" sz="1200">
                <a:latin typeface="Simoncini Garamond"/>
                <a:ea typeface="MS PGothic" pitchFamily="34" charset="-128"/>
                <a:cs typeface="Simoncini Garamond"/>
              </a:rPr>
              <a:t>che interessarono il processo di romanizzazione dell’Italia  centro-meridionale.</a:t>
            </a:r>
          </a:p>
          <a:p>
            <a:pPr algn="just" defTabSz="914400" eaLnBrk="0" hangingPunct="0"/>
            <a:r>
              <a:rPr lang="it-IT" sz="1200" b="1">
                <a:latin typeface="Simoncini Garamond"/>
                <a:ea typeface="MS PGothic" pitchFamily="34" charset="-128"/>
                <a:cs typeface="Simoncini Garamond"/>
              </a:rPr>
              <a:t>Salvala e inviala</a:t>
            </a:r>
            <a:r>
              <a:rPr lang="it-IT" sz="1200">
                <a:latin typeface="Simoncini Garamond"/>
                <a:ea typeface="MS PGothic" pitchFamily="34" charset="-128"/>
                <a:cs typeface="Simoncini Garamond"/>
              </a:rPr>
              <a:t> all’indirizzo di posta del tuo: insegnante@...</a:t>
            </a:r>
          </a:p>
        </p:txBody>
      </p:sp>
      <p:sp>
        <p:nvSpPr>
          <p:cNvPr id="27659" name="Segnaposto testo 3"/>
          <p:cNvSpPr txBox="1">
            <a:spLocks/>
          </p:cNvSpPr>
          <p:nvPr/>
        </p:nvSpPr>
        <p:spPr bwMode="auto">
          <a:xfrm>
            <a:off x="0" y="1304925"/>
            <a:ext cx="2519363" cy="4943475"/>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1- 5 </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-saper selezionare le informazioni da un testo storiografico</a:t>
            </a:r>
          </a:p>
          <a:p>
            <a:pPr defTabSz="914400"/>
            <a:r>
              <a:rPr lang="it-IT" sz="1600">
                <a:latin typeface="Simoncini Garamond"/>
                <a:ea typeface="MS PGothic" pitchFamily="34" charset="-128"/>
                <a:cs typeface="Simoncini Garamond"/>
              </a:rPr>
              <a:t>- elaborare grafici temporali</a:t>
            </a:r>
          </a:p>
          <a:p>
            <a:pPr defTabSz="914400"/>
            <a:r>
              <a:rPr lang="it-IT" sz="1600">
                <a:latin typeface="Simoncini Garamond"/>
                <a:ea typeface="MS PGothic" pitchFamily="34" charset="-128"/>
                <a:cs typeface="Simoncini Garamond"/>
              </a:rPr>
              <a:t>- utilizzare carte e informazioni pertinenti a un tema, anche attraverso il web</a:t>
            </a:r>
          </a:p>
          <a:p>
            <a:pPr defTabSz="914400"/>
            <a:r>
              <a:rPr lang="it-IT" sz="1600">
                <a:latin typeface="Simoncini Garamond"/>
                <a:ea typeface="MS PGothic" pitchFamily="34" charset="-128"/>
                <a:cs typeface="Simoncini Garamond"/>
              </a:rPr>
              <a:t>- saper mettere a confronto due modelli di spiegazione .</a:t>
            </a:r>
          </a:p>
        </p:txBody>
      </p:sp>
      <p:sp>
        <p:nvSpPr>
          <p:cNvPr id="27660" name="CasellaDiTesto 19"/>
          <p:cNvSpPr txBox="1">
            <a:spLocks noChangeArrowheads="1"/>
          </p:cNvSpPr>
          <p:nvPr/>
        </p:nvSpPr>
        <p:spPr bwMode="auto">
          <a:xfrm>
            <a:off x="0" y="720725"/>
            <a:ext cx="2519363" cy="584200"/>
          </a:xfrm>
          <a:prstGeom prst="rect">
            <a:avLst/>
          </a:prstGeom>
          <a:solidFill>
            <a:srgbClr val="005E55"/>
          </a:solidFill>
          <a:ln w="9525">
            <a:noFill/>
            <a:miter lim="800000"/>
            <a:headEnd/>
            <a:tailEnd/>
          </a:ln>
        </p:spPr>
        <p:txBody>
          <a:bodyPr>
            <a:spAutoFit/>
          </a:bodyPr>
          <a:lstStyle/>
          <a:p>
            <a:r>
              <a:rPr lang="it-IT" sz="1600">
                <a:solidFill>
                  <a:schemeClr val="bg1"/>
                </a:solidFill>
                <a:latin typeface="Simoncini Garamond"/>
              </a:rPr>
              <a:t>L’espansione di Roma nei secoli V – III a.C.</a:t>
            </a:r>
          </a:p>
        </p:txBody>
      </p:sp>
      <p:sp>
        <p:nvSpPr>
          <p:cNvPr id="27661"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27662"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5</a:t>
            </a:r>
            <a:endParaRPr lang="it-IT" dirty="0">
              <a:latin typeface="Calibri" pitchFamily="34" charset="0"/>
            </a:endParaRPr>
          </a:p>
        </p:txBody>
      </p:sp>
      <p:pic>
        <p:nvPicPr>
          <p:cNvPr id="27663" name="Immagine 2"/>
          <p:cNvPicPr>
            <a:picLocks noChangeAspect="1"/>
          </p:cNvPicPr>
          <p:nvPr/>
        </p:nvPicPr>
        <p:blipFill>
          <a:blip r:embed="rId7"/>
          <a:srcRect/>
          <a:stretch>
            <a:fillRect/>
          </a:stretch>
        </p:blipFill>
        <p:spPr bwMode="auto">
          <a:xfrm>
            <a:off x="2693988" y="720725"/>
            <a:ext cx="6297612" cy="2990850"/>
          </a:xfrm>
          <a:prstGeom prst="rect">
            <a:avLst/>
          </a:prstGeom>
          <a:noFill/>
          <a:ln w="9525">
            <a:noFill/>
            <a:miter lim="800000"/>
            <a:headEnd/>
            <a:tailEnd/>
          </a:ln>
        </p:spPr>
      </p:pic>
      <p:pic>
        <p:nvPicPr>
          <p:cNvPr id="27664" name="Picture 21"/>
          <p:cNvPicPr>
            <a:picLocks noChangeAspect="1" noChangeArrowheads="1"/>
          </p:cNvPicPr>
          <p:nvPr/>
        </p:nvPicPr>
        <p:blipFill>
          <a:blip r:embed="rId8"/>
          <a:srcRect/>
          <a:stretch>
            <a:fillRect/>
          </a:stretch>
        </p:blipFill>
        <p:spPr bwMode="auto">
          <a:xfrm>
            <a:off x="282575" y="546576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8676"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28677" name="Line 2"/>
          <p:cNvSpPr>
            <a:spLocks noChangeShapeType="1"/>
          </p:cNvSpPr>
          <p:nvPr/>
        </p:nvSpPr>
        <p:spPr bwMode="auto">
          <a:xfrm flipV="1">
            <a:off x="2519363" y="5381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 name="Titolo 1"/>
          <p:cNvSpPr>
            <a:spLocks noGrp="1"/>
          </p:cNvSpPr>
          <p:nvPr>
            <p:ph type="ctrTitle"/>
          </p:nvPr>
        </p:nvSpPr>
        <p:spPr>
          <a:xfrm>
            <a:off x="2586038" y="-57150"/>
            <a:ext cx="6557962" cy="722313"/>
          </a:xfrm>
        </p:spPr>
        <p:txBody>
          <a:bodyPr rtlCol="0">
            <a:normAutofit fontScale="90000"/>
          </a:bodyPr>
          <a:lstStyle/>
          <a:p>
            <a:pPr algn="l" eaLnBrk="1" fontAlgn="auto" hangingPunct="1">
              <a:spcAft>
                <a:spcPts val="0"/>
              </a:spcAft>
              <a:defRPr/>
            </a:pPr>
            <a:r>
              <a:rPr lang="it-IT" sz="2400" b="1" dirty="0" smtClean="0">
                <a:latin typeface="Simoncini Garamond"/>
                <a:cs typeface="MetaPlusBlack"/>
              </a:rPr>
              <a:t>Il processo di romanizzazione dell’Italia centro-meridionale nella storiografia. </a:t>
            </a:r>
          </a:p>
        </p:txBody>
      </p:sp>
      <p:sp>
        <p:nvSpPr>
          <p:cNvPr id="2868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8682" name="Segnaposto testo 3"/>
          <p:cNvSpPr txBox="1">
            <a:spLocks/>
          </p:cNvSpPr>
          <p:nvPr/>
        </p:nvSpPr>
        <p:spPr bwMode="auto">
          <a:xfrm>
            <a:off x="0" y="1550988"/>
            <a:ext cx="2519363" cy="4697412"/>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1-5-11</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-saper selezionare le informazioni da un testo storiografico</a:t>
            </a:r>
          </a:p>
          <a:p>
            <a:pPr defTabSz="914400"/>
            <a:r>
              <a:rPr lang="it-IT" sz="1600">
                <a:latin typeface="Simoncini Garamond"/>
                <a:ea typeface="MS PGothic" pitchFamily="34" charset="-128"/>
                <a:cs typeface="Simoncini Garamond"/>
              </a:rPr>
              <a:t>- utilizzare carte e informazioni pertinenti a un tema, anche attraverso il web</a:t>
            </a:r>
          </a:p>
          <a:p>
            <a:pPr defTabSz="914400"/>
            <a:r>
              <a:rPr lang="it-IT" sz="1600">
                <a:latin typeface="Simoncini Garamond"/>
                <a:ea typeface="MS PGothic" pitchFamily="34" charset="-128"/>
                <a:cs typeface="Simoncini Garamond"/>
              </a:rPr>
              <a:t>- saper mettere a confronto due modelli di spiegazione .</a:t>
            </a:r>
          </a:p>
        </p:txBody>
      </p:sp>
      <p:sp>
        <p:nvSpPr>
          <p:cNvPr id="28683" name="CasellaDiTesto 19"/>
          <p:cNvSpPr txBox="1">
            <a:spLocks noChangeArrowheads="1"/>
          </p:cNvSpPr>
          <p:nvPr/>
        </p:nvSpPr>
        <p:spPr bwMode="auto">
          <a:xfrm>
            <a:off x="0" y="720725"/>
            <a:ext cx="2519363" cy="830263"/>
          </a:xfrm>
          <a:prstGeom prst="rect">
            <a:avLst/>
          </a:prstGeom>
          <a:solidFill>
            <a:srgbClr val="005E55"/>
          </a:solidFill>
          <a:ln w="9525">
            <a:noFill/>
            <a:miter lim="800000"/>
            <a:headEnd/>
            <a:tailEnd/>
          </a:ln>
        </p:spPr>
        <p:txBody>
          <a:bodyPr>
            <a:spAutoFit/>
          </a:bodyPr>
          <a:lstStyle/>
          <a:p>
            <a:r>
              <a:rPr lang="it-IT" sz="1600">
                <a:solidFill>
                  <a:schemeClr val="bg1"/>
                </a:solidFill>
                <a:latin typeface="Simoncini Garamond"/>
              </a:rPr>
              <a:t>Fattori socio-economici dell’espansione romana nella penisola italiana</a:t>
            </a:r>
          </a:p>
        </p:txBody>
      </p:sp>
      <p:sp>
        <p:nvSpPr>
          <p:cNvPr id="28684"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28685"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6</a:t>
            </a:r>
            <a:endParaRPr lang="it-IT" dirty="0">
              <a:latin typeface="Calibri" pitchFamily="34" charset="0"/>
            </a:endParaRPr>
          </a:p>
        </p:txBody>
      </p:sp>
      <p:sp>
        <p:nvSpPr>
          <p:cNvPr id="3" name="Rettangolo 2"/>
          <p:cNvSpPr/>
          <p:nvPr/>
        </p:nvSpPr>
        <p:spPr>
          <a:xfrm>
            <a:off x="2586038" y="720725"/>
            <a:ext cx="6557962" cy="4484688"/>
          </a:xfrm>
          <a:prstGeom prst="rect">
            <a:avLst/>
          </a:prstGeom>
        </p:spPr>
        <p:txBody>
          <a:bodyPr>
            <a:spAutoFit/>
          </a:bodyPr>
          <a:lstStyle/>
          <a:p>
            <a:pPr fontAlgn="auto">
              <a:spcBef>
                <a:spcPts val="0"/>
              </a:spcBef>
              <a:spcAft>
                <a:spcPts val="0"/>
              </a:spcAft>
              <a:defRPr/>
            </a:pPr>
            <a:r>
              <a:rPr lang="it-IT" sz="1100" b="1" dirty="0">
                <a:latin typeface="Simoncini Garamond"/>
              </a:rPr>
              <a:t>«A partire dalla metà del V sec. a.C. Roma era passata all’offensiva, riuscendo ad ingrandire notevolmente il suo territorio. Ma l'obiettivo dell'aristocrazia e dei vari gruppi della plebe era un'ulteriore espansione, per risolvere le difficoltà economiche dei poveri a spese di altri e per assicurare ulteriore ricchezza a chi era già ricco. </a:t>
            </a:r>
          </a:p>
          <a:p>
            <a:pPr fontAlgn="auto">
              <a:spcBef>
                <a:spcPts val="0"/>
              </a:spcBef>
              <a:spcAft>
                <a:spcPts val="0"/>
              </a:spcAft>
              <a:defRPr/>
            </a:pPr>
            <a:r>
              <a:rPr lang="it-IT" sz="1100" b="1" dirty="0">
                <a:latin typeface="Simoncini Garamond"/>
              </a:rPr>
              <a:t>La distribuzione di terra per migliorare la condizione dei poveri poté infatti essere avviata solo dopo la II metà del IV secolo grazie al rapido incremento dell</a:t>
            </a:r>
            <a:r>
              <a:rPr lang="it-IT" sz="1100" b="1" i="1" dirty="0">
                <a:latin typeface="Simoncini Garamond"/>
              </a:rPr>
              <a:t>‘ </a:t>
            </a:r>
            <a:r>
              <a:rPr lang="it-IT" sz="1100" b="1" i="1" dirty="0" err="1">
                <a:latin typeface="Simoncini Garamond"/>
                <a:hlinkClick r:id="rId3"/>
              </a:rPr>
              <a:t>ager</a:t>
            </a:r>
            <a:r>
              <a:rPr lang="it-IT" sz="1100" b="1" i="1" dirty="0">
                <a:latin typeface="Simoncini Garamond"/>
                <a:hlinkClick r:id="rId3"/>
              </a:rPr>
              <a:t> </a:t>
            </a:r>
            <a:r>
              <a:rPr lang="it-IT" sz="1100" b="1" i="1" dirty="0" err="1">
                <a:latin typeface="Simoncini Garamond"/>
                <a:hlinkClick r:id="rId3"/>
              </a:rPr>
              <a:t>publicus</a:t>
            </a:r>
            <a:r>
              <a:rPr lang="it-IT" sz="1100" b="1" i="1" dirty="0">
                <a:latin typeface="Simoncini Garamond"/>
                <a:hlinkClick r:id="rId3"/>
              </a:rPr>
              <a:t> </a:t>
            </a:r>
            <a:r>
              <a:rPr lang="it-IT" sz="1100" b="1" dirty="0">
                <a:latin typeface="Simoncini Garamond"/>
              </a:rPr>
              <a:t>dovuto all'espansione. Il processo di riforma del sistema sociale romano per mezzo della legislazione (p.e. le </a:t>
            </a:r>
            <a:r>
              <a:rPr lang="it-IT" sz="1100" b="1" dirty="0">
                <a:latin typeface="Simoncini Garamond"/>
                <a:hlinkClick r:id="rId4"/>
              </a:rPr>
              <a:t>Leggi </a:t>
            </a:r>
            <a:r>
              <a:rPr lang="it-IT" sz="1100" b="1" dirty="0" err="1">
                <a:latin typeface="Simoncini Garamond"/>
                <a:hlinkClick r:id="rId4"/>
              </a:rPr>
              <a:t>Licinie-Sestie</a:t>
            </a:r>
            <a:r>
              <a:rPr lang="it-IT" sz="1100" b="1" dirty="0">
                <a:latin typeface="Simoncini Garamond"/>
                <a:hlinkClick r:id="rId4"/>
              </a:rPr>
              <a:t> </a:t>
            </a:r>
            <a:r>
              <a:rPr lang="it-IT" sz="1100" b="1" dirty="0">
                <a:latin typeface="Simoncini Garamond"/>
              </a:rPr>
              <a:t>del 367 a.C.) fu strettamente intrecciato allo sviluppo territoriale; dopo la metà del IV secolo a.C. cominciò infatti una grande offensiva che portò all'assoggettamento dell'Italia centrale e alla conquista dell'Italia meridionale. Le cause quindi di queste guerre di conquista non stavano tanto in un impulso irrazionale dei Romani all'espansione, quanto nella necessità di risolvere i problemi interni della società romana con l'ampliamento del territorio. </a:t>
            </a:r>
          </a:p>
          <a:p>
            <a:pPr fontAlgn="auto">
              <a:spcBef>
                <a:spcPts val="0"/>
              </a:spcBef>
              <a:spcAft>
                <a:spcPts val="0"/>
              </a:spcAft>
              <a:defRPr/>
            </a:pPr>
            <a:r>
              <a:rPr lang="it-IT" sz="1100" b="1" dirty="0">
                <a:latin typeface="Simoncini Garamond"/>
              </a:rPr>
              <a:t>Dalla conquista di </a:t>
            </a:r>
            <a:r>
              <a:rPr lang="it-IT" sz="1100" b="1" dirty="0" err="1">
                <a:latin typeface="Simoncini Garamond"/>
                <a:hlinkClick r:id="rId5"/>
              </a:rPr>
              <a:t>Veio</a:t>
            </a:r>
            <a:r>
              <a:rPr lang="it-IT" sz="1100" b="1" dirty="0">
                <a:latin typeface="Simoncini Garamond"/>
              </a:rPr>
              <a:t> nel 387 a.C., a quella di </a:t>
            </a:r>
            <a:r>
              <a:rPr lang="it-IT" sz="1100" b="1" dirty="0">
                <a:latin typeface="Simoncini Garamond"/>
                <a:hlinkClick r:id="rId6"/>
              </a:rPr>
              <a:t>Taranto</a:t>
            </a:r>
            <a:r>
              <a:rPr lang="it-IT" sz="1100" b="1" dirty="0">
                <a:latin typeface="Simoncini Garamond"/>
              </a:rPr>
              <a:t>, nel 272, la spinta espansiva di Roma – indirizzata soprattutto verso il Sud della penisola – non conobbe interruzioni. La realtà sociale compatta fu così la base che permise alla città di reggere vittoriosamente alle prove politiche e belliche fra IV e III sec. a.C., e che consentì la prima forte spinta espansionistica sia verso il Nord, sia soprattutto verso il Mezzogiorno... L'interesse comune verso l'espansione aveva costretto all'accordo i gruppi sociali in contrasto, i successi dell'espansione permisero la soluzione dei problemi sociali a spese di terzi (le popolazioni confinanti), smorzando le tensioni sociali e eliminando il pericolo di un cambiamento violento. </a:t>
            </a:r>
          </a:p>
          <a:p>
            <a:pPr fontAlgn="auto">
              <a:spcBef>
                <a:spcPts val="0"/>
              </a:spcBef>
              <a:spcAft>
                <a:spcPts val="0"/>
              </a:spcAft>
              <a:defRPr/>
            </a:pPr>
            <a:r>
              <a:rPr lang="it-IT" sz="1100" b="1" dirty="0">
                <a:latin typeface="Simoncini Garamond"/>
              </a:rPr>
              <a:t>La guerra iniziava a rivelarsi per i Romani la più efficiente delle attività produttive e la macchina bellica lo strumento migliore per l’acquisizione di nuove ricchezze, il presupposto indispensabile di ogni crescita economica. »</a:t>
            </a:r>
          </a:p>
          <a:p>
            <a:pPr fontAlgn="auto">
              <a:spcBef>
                <a:spcPts val="0"/>
              </a:spcBef>
              <a:spcAft>
                <a:spcPts val="0"/>
              </a:spcAft>
              <a:defRPr/>
            </a:pPr>
            <a:r>
              <a:rPr lang="it-IT" sz="1100" b="1" dirty="0">
                <a:latin typeface="Simoncini Garamond"/>
              </a:rPr>
              <a:t> </a:t>
            </a:r>
          </a:p>
          <a:p>
            <a:pPr fontAlgn="auto">
              <a:spcBef>
                <a:spcPts val="0"/>
              </a:spcBef>
              <a:spcAft>
                <a:spcPts val="0"/>
              </a:spcAft>
              <a:defRPr/>
            </a:pPr>
            <a:r>
              <a:rPr lang="it-IT" sz="1050" dirty="0">
                <a:latin typeface="Simoncini Garamond"/>
              </a:rPr>
              <a:t>Trasposto da: G. </a:t>
            </a:r>
            <a:r>
              <a:rPr lang="it-IT" sz="1050" dirty="0" err="1">
                <a:latin typeface="Simoncini Garamond"/>
              </a:rPr>
              <a:t>Alföldy</a:t>
            </a:r>
            <a:r>
              <a:rPr lang="it-IT" sz="1050" dirty="0">
                <a:latin typeface="Simoncini Garamond"/>
              </a:rPr>
              <a:t>, </a:t>
            </a:r>
            <a:r>
              <a:rPr lang="it-IT" sz="1050" i="1" dirty="0">
                <a:latin typeface="Simoncini Garamond"/>
              </a:rPr>
              <a:t>Storia sociale dell’antica Roma</a:t>
            </a:r>
            <a:r>
              <a:rPr lang="it-IT" sz="1050" dirty="0">
                <a:latin typeface="Simoncini Garamond"/>
              </a:rPr>
              <a:t>, Il Mulino, 1987, pp.39-50. </a:t>
            </a:r>
          </a:p>
        </p:txBody>
      </p:sp>
      <p:sp>
        <p:nvSpPr>
          <p:cNvPr id="28687" name="CasellaDiTesto 4"/>
          <p:cNvSpPr txBox="1">
            <a:spLocks noChangeArrowheads="1"/>
          </p:cNvSpPr>
          <p:nvPr/>
        </p:nvSpPr>
        <p:spPr bwMode="auto">
          <a:xfrm>
            <a:off x="2586038" y="5097463"/>
            <a:ext cx="6446837" cy="1200150"/>
          </a:xfrm>
          <a:prstGeom prst="rect">
            <a:avLst/>
          </a:prstGeom>
          <a:noFill/>
          <a:ln w="9525">
            <a:noFill/>
            <a:miter lim="800000"/>
            <a:headEnd/>
            <a:tailEnd/>
          </a:ln>
        </p:spPr>
        <p:txBody>
          <a:bodyPr>
            <a:spAutoFit/>
          </a:bodyPr>
          <a:lstStyle/>
          <a:p>
            <a:r>
              <a:rPr lang="it-IT" sz="1200" b="1">
                <a:latin typeface="Simoncini Garamond"/>
              </a:rPr>
              <a:t>Confronta</a:t>
            </a:r>
            <a:r>
              <a:rPr lang="it-IT" sz="1200">
                <a:latin typeface="Simoncini Garamond"/>
              </a:rPr>
              <a:t> il testo storiografico sopra riportato con quanto scrive sulla </a:t>
            </a:r>
            <a:r>
              <a:rPr lang="it-IT" sz="1200" b="1">
                <a:latin typeface="Simoncini Garamond"/>
                <a:hlinkClick r:id="rId7"/>
              </a:rPr>
              <a:t>conquista romana della Magna Grecia</a:t>
            </a:r>
            <a:r>
              <a:rPr lang="it-IT" sz="1200" b="1">
                <a:latin typeface="Simoncini Garamond"/>
              </a:rPr>
              <a:t>,</a:t>
            </a:r>
            <a:r>
              <a:rPr lang="it-IT" sz="1200">
                <a:latin typeface="Simoncini Garamond"/>
              </a:rPr>
              <a:t>un portale che racchiude informazioni su tutto ciò che riguarda la città di Roma.</a:t>
            </a:r>
          </a:p>
          <a:p>
            <a:r>
              <a:rPr lang="it-IT" sz="1200" b="1">
                <a:latin typeface="Simoncini Garamond"/>
              </a:rPr>
              <a:t>Rispondi a queste domande</a:t>
            </a:r>
            <a:r>
              <a:rPr lang="it-IT" sz="1200">
                <a:latin typeface="Simoncini Garamond"/>
              </a:rPr>
              <a:t>:  </a:t>
            </a:r>
          </a:p>
          <a:p>
            <a:pPr>
              <a:buFontTx/>
              <a:buChar char="-"/>
            </a:pPr>
            <a:r>
              <a:rPr lang="it-IT" sz="1200">
                <a:latin typeface="Simoncini Garamond"/>
              </a:rPr>
              <a:t>Quale fattore Alföldy mette alla base del processo di espansione della Repubblica romana?</a:t>
            </a:r>
          </a:p>
          <a:p>
            <a:pPr>
              <a:buFontTx/>
              <a:buChar char="-"/>
            </a:pPr>
            <a:r>
              <a:rPr lang="it-IT" sz="1200">
                <a:latin typeface="Simoncini Garamond"/>
              </a:rPr>
              <a:t>Questo fattore compare anche negli altri testi che hai letto? </a:t>
            </a:r>
            <a:endParaRPr lang="it-IT" sz="12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9700"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29701" name="Line 2"/>
          <p:cNvSpPr>
            <a:spLocks noChangeShapeType="1"/>
          </p:cNvSpPr>
          <p:nvPr/>
        </p:nvSpPr>
        <p:spPr bwMode="auto">
          <a:xfrm flipV="1">
            <a:off x="2519363" y="5508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9704"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L’urbanizzazione nei secoli dal VI al III a.C.</a:t>
            </a:r>
          </a:p>
        </p:txBody>
      </p:sp>
      <p:sp>
        <p:nvSpPr>
          <p:cNvPr id="29705"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9706" name="Segnaposto testo 3"/>
          <p:cNvSpPr txBox="1">
            <a:spLocks/>
          </p:cNvSpPr>
          <p:nvPr/>
        </p:nvSpPr>
        <p:spPr bwMode="auto">
          <a:xfrm>
            <a:off x="0" y="1458913"/>
            <a:ext cx="2519363" cy="4789487"/>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 saper selezionare le informazioni da un testo storiografico</a:t>
            </a:r>
          </a:p>
          <a:p>
            <a:pPr defTabSz="914400"/>
            <a:r>
              <a:rPr lang="it-IT" sz="1600">
                <a:latin typeface="Simoncini Garamond"/>
                <a:ea typeface="MS PGothic" pitchFamily="34" charset="-128"/>
                <a:cs typeface="Simoncini Garamond"/>
              </a:rPr>
              <a:t>- utilizzare carte e informazioni pertinenti a un tema, anche attraverso il web</a:t>
            </a:r>
          </a:p>
          <a:p>
            <a:pPr defTabSz="914400"/>
            <a:endParaRPr lang="it-IT" sz="1600">
              <a:latin typeface="Simoncini Garamond"/>
              <a:ea typeface="MS PGothic" pitchFamily="34" charset="-128"/>
              <a:cs typeface="Simoncini Garamond"/>
            </a:endParaRPr>
          </a:p>
        </p:txBody>
      </p:sp>
      <p:sp>
        <p:nvSpPr>
          <p:cNvPr id="29707" name="CasellaDiTesto 19"/>
          <p:cNvSpPr txBox="1">
            <a:spLocks noChangeArrowheads="1"/>
          </p:cNvSpPr>
          <p:nvPr/>
        </p:nvSpPr>
        <p:spPr bwMode="auto">
          <a:xfrm>
            <a:off x="0" y="720725"/>
            <a:ext cx="2519363" cy="730250"/>
          </a:xfrm>
          <a:prstGeom prst="rect">
            <a:avLst/>
          </a:prstGeom>
          <a:solidFill>
            <a:srgbClr val="005E55"/>
          </a:solidFill>
          <a:ln w="9525">
            <a:noFill/>
            <a:miter lim="800000"/>
            <a:headEnd/>
            <a:tailEnd/>
          </a:ln>
        </p:spPr>
        <p:txBody>
          <a:bodyPr>
            <a:spAutoFit/>
          </a:bodyPr>
          <a:lstStyle/>
          <a:p>
            <a:r>
              <a:rPr lang="it-IT" sz="1400">
                <a:solidFill>
                  <a:schemeClr val="bg1"/>
                </a:solidFill>
                <a:latin typeface="Simoncini Garamond"/>
              </a:rPr>
              <a:t>Architetture e paesaggi agrari dell’espansione romana nell’Italia centrale</a:t>
            </a:r>
          </a:p>
        </p:txBody>
      </p:sp>
      <p:sp>
        <p:nvSpPr>
          <p:cNvPr id="29708"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29709"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7</a:t>
            </a:r>
            <a:endParaRPr lang="it-IT" dirty="0">
              <a:latin typeface="Calibri" pitchFamily="34" charset="0"/>
            </a:endParaRPr>
          </a:p>
        </p:txBody>
      </p:sp>
      <p:sp>
        <p:nvSpPr>
          <p:cNvPr id="29710" name="Rettangolo 2"/>
          <p:cNvSpPr>
            <a:spLocks noChangeArrowheads="1"/>
          </p:cNvSpPr>
          <p:nvPr/>
        </p:nvSpPr>
        <p:spPr bwMode="auto">
          <a:xfrm>
            <a:off x="2586038" y="720725"/>
            <a:ext cx="6557962" cy="822325"/>
          </a:xfrm>
          <a:prstGeom prst="rect">
            <a:avLst/>
          </a:prstGeom>
          <a:noFill/>
          <a:ln w="9525">
            <a:noFill/>
            <a:miter lim="800000"/>
            <a:headEnd/>
            <a:tailEnd/>
          </a:ln>
        </p:spPr>
        <p:txBody>
          <a:bodyPr>
            <a:spAutoFit/>
          </a:bodyPr>
          <a:lstStyle/>
          <a:p>
            <a:r>
              <a:rPr lang="it-IT" sz="1200">
                <a:latin typeface="Simoncini Garamond"/>
              </a:rPr>
              <a:t>Il primo processo di romanizzazione del territorio </a:t>
            </a:r>
            <a:r>
              <a:rPr lang="en-US" sz="1200">
                <a:latin typeface="Calibri" pitchFamily="34" charset="0"/>
              </a:rPr>
              <a:t> </a:t>
            </a:r>
            <a:r>
              <a:rPr lang="en-US" sz="1200">
                <a:latin typeface="Simoncini Garamond"/>
              </a:rPr>
              <a:t>è caratterizzato </a:t>
            </a:r>
            <a:r>
              <a:rPr lang="it-IT" sz="1200">
                <a:latin typeface="Simoncini Garamond"/>
              </a:rPr>
              <a:t>da esempi di urbanizzazione che fanno tesoro dell’incontro con la civiltà e la cultura architettonica etrusche. L’Italia centrale tirrenica diviene fra il VI e il II secolo a.C. una tra le aree più densamente urbanizzate nel Mediterraneo.</a:t>
            </a:r>
          </a:p>
        </p:txBody>
      </p:sp>
      <p:sp>
        <p:nvSpPr>
          <p:cNvPr id="29711" name="CasellaDiTesto 1"/>
          <p:cNvSpPr txBox="1">
            <a:spLocks noChangeArrowheads="1"/>
          </p:cNvSpPr>
          <p:nvPr/>
        </p:nvSpPr>
        <p:spPr bwMode="auto">
          <a:xfrm>
            <a:off x="2586038" y="4830763"/>
            <a:ext cx="6557962" cy="1385887"/>
          </a:xfrm>
          <a:prstGeom prst="rect">
            <a:avLst/>
          </a:prstGeom>
          <a:noFill/>
          <a:ln w="9525">
            <a:noFill/>
            <a:miter lim="800000"/>
            <a:headEnd/>
            <a:tailEnd/>
          </a:ln>
        </p:spPr>
        <p:txBody>
          <a:bodyPr>
            <a:spAutoFit/>
          </a:bodyPr>
          <a:lstStyle/>
          <a:p>
            <a:r>
              <a:rPr lang="it-IT" sz="1200" b="1">
                <a:latin typeface="Simoncini Garamond"/>
              </a:rPr>
              <a:t>Clicca</a:t>
            </a:r>
            <a:r>
              <a:rPr lang="it-IT" sz="1200">
                <a:latin typeface="Simoncini Garamond"/>
              </a:rPr>
              <a:t> sulle </a:t>
            </a:r>
            <a:r>
              <a:rPr lang="it-IT" sz="1200" b="1">
                <a:latin typeface="Simoncini Garamond"/>
                <a:hlinkClick r:id="rId3"/>
              </a:rPr>
              <a:t>città che trovi segnate in questa carta</a:t>
            </a:r>
            <a:r>
              <a:rPr lang="it-IT" sz="1200">
                <a:latin typeface="Simoncini Garamond"/>
              </a:rPr>
              <a:t>. E leggi le didascalie.</a:t>
            </a:r>
          </a:p>
          <a:p>
            <a:r>
              <a:rPr lang="it-IT" sz="1200" b="1">
                <a:latin typeface="Simoncini Garamond"/>
              </a:rPr>
              <a:t>Leggi </a:t>
            </a:r>
            <a:r>
              <a:rPr lang="it-IT" sz="1200">
                <a:latin typeface="Simoncini Garamond"/>
              </a:rPr>
              <a:t>questa </a:t>
            </a:r>
            <a:r>
              <a:rPr lang="it-IT" sz="1200" b="1">
                <a:latin typeface="Simoncini Garamond"/>
                <a:hlinkClick r:id="rId4"/>
              </a:rPr>
              <a:t>analisi dell’area centrale italiana nei secoli VI-V a.C</a:t>
            </a:r>
            <a:r>
              <a:rPr lang="it-IT" sz="1200">
                <a:latin typeface="Simoncini Garamond"/>
              </a:rPr>
              <a:t>.  a cura di G.Cifani ricercatore presso l’Università di Roma Torvergata.</a:t>
            </a:r>
          </a:p>
          <a:p>
            <a:r>
              <a:rPr lang="it-IT" sz="1200" b="1">
                <a:latin typeface="Simoncini Garamond"/>
              </a:rPr>
              <a:t>Rispondi</a:t>
            </a:r>
            <a:r>
              <a:rPr lang="it-IT" sz="1200">
                <a:latin typeface="Simoncini Garamond"/>
              </a:rPr>
              <a:t> a queste domande:</a:t>
            </a:r>
          </a:p>
          <a:p>
            <a:r>
              <a:rPr lang="it-IT" sz="1200">
                <a:latin typeface="Simoncini Garamond"/>
              </a:rPr>
              <a:t>- quali e quante furono le città che passarono sotto il governo di Roma repubblicana?</a:t>
            </a:r>
          </a:p>
          <a:p>
            <a:r>
              <a:rPr lang="it-IT" sz="1200">
                <a:latin typeface="Simoncini Garamond"/>
              </a:rPr>
              <a:t>- Quali furono le principali trasformazioni del paesaggio che si verificarono nell’area tirrenica dell’Italia centrale nei secoli VI-III a.C.?</a:t>
            </a:r>
          </a:p>
        </p:txBody>
      </p:sp>
      <p:pic>
        <p:nvPicPr>
          <p:cNvPr id="29712" name="Picture 19"/>
          <p:cNvPicPr>
            <a:picLocks noChangeAspect="1" noChangeArrowheads="1"/>
          </p:cNvPicPr>
          <p:nvPr/>
        </p:nvPicPr>
        <p:blipFill>
          <a:blip r:embed="rId5"/>
          <a:srcRect/>
          <a:stretch>
            <a:fillRect/>
          </a:stretch>
        </p:blipFill>
        <p:spPr bwMode="auto">
          <a:xfrm>
            <a:off x="3751263" y="1458913"/>
            <a:ext cx="4403725" cy="3308350"/>
          </a:xfrm>
          <a:prstGeom prst="rect">
            <a:avLst/>
          </a:prstGeom>
          <a:noFill/>
          <a:ln w="9525">
            <a:solidFill>
              <a:srgbClr val="00008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0724"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30725" name="Line 2"/>
          <p:cNvSpPr>
            <a:spLocks noChangeShapeType="1"/>
          </p:cNvSpPr>
          <p:nvPr/>
        </p:nvSpPr>
        <p:spPr bwMode="auto">
          <a:xfrm flipV="1">
            <a:off x="2519363" y="398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0728"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L’organizzazione civile nell’antica Roma</a:t>
            </a:r>
          </a:p>
        </p:txBody>
      </p:sp>
      <p:sp>
        <p:nvSpPr>
          <p:cNvPr id="3072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0730" name="Segnaposto testo 3"/>
          <p:cNvSpPr txBox="1">
            <a:spLocks/>
          </p:cNvSpPr>
          <p:nvPr/>
        </p:nvSpPr>
        <p:spPr bwMode="auto">
          <a:xfrm>
            <a:off x="0" y="1550988"/>
            <a:ext cx="2519363" cy="4697412"/>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1-5-11</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-saper selezionare le informazioni storiche  da un testo divulgativo</a:t>
            </a:r>
          </a:p>
          <a:p>
            <a:pPr defTabSz="914400"/>
            <a:r>
              <a:rPr lang="it-IT" sz="1600">
                <a:latin typeface="Simoncini Garamond"/>
                <a:ea typeface="MS PGothic" pitchFamily="34" charset="-128"/>
                <a:cs typeface="Simoncini Garamond"/>
              </a:rPr>
              <a:t>- utilizzare informazioni pertinenti a un tema</a:t>
            </a:r>
          </a:p>
          <a:p>
            <a:pPr defTabSz="914400"/>
            <a:r>
              <a:rPr lang="it-IT" sz="1600">
                <a:latin typeface="Simoncini Garamond"/>
                <a:ea typeface="MS PGothic" pitchFamily="34" charset="-128"/>
                <a:cs typeface="Simoncini Garamond"/>
              </a:rPr>
              <a:t>- elaborare informazioni temporali e ordinarle relativamente a un tema .</a:t>
            </a:r>
          </a:p>
        </p:txBody>
      </p:sp>
      <p:sp>
        <p:nvSpPr>
          <p:cNvPr id="30731" name="CasellaDiTesto 19"/>
          <p:cNvSpPr txBox="1">
            <a:spLocks noChangeArrowheads="1"/>
          </p:cNvSpPr>
          <p:nvPr/>
        </p:nvSpPr>
        <p:spPr bwMode="auto">
          <a:xfrm>
            <a:off x="0" y="720725"/>
            <a:ext cx="2519363" cy="584200"/>
          </a:xfrm>
          <a:prstGeom prst="rect">
            <a:avLst/>
          </a:prstGeom>
          <a:solidFill>
            <a:srgbClr val="005E55"/>
          </a:solidFill>
          <a:ln w="9525">
            <a:noFill/>
            <a:miter lim="800000"/>
            <a:headEnd/>
            <a:tailEnd/>
          </a:ln>
        </p:spPr>
        <p:txBody>
          <a:bodyPr>
            <a:spAutoFit/>
          </a:bodyPr>
          <a:lstStyle/>
          <a:p>
            <a:r>
              <a:rPr lang="it-IT" sz="1600">
                <a:solidFill>
                  <a:schemeClr val="bg1"/>
                </a:solidFill>
                <a:latin typeface="Simoncini Garamond"/>
              </a:rPr>
              <a:t>Il diritto e le condizioni civili in età repubblicana</a:t>
            </a:r>
          </a:p>
        </p:txBody>
      </p:sp>
      <p:sp>
        <p:nvSpPr>
          <p:cNvPr id="30732"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30733"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smtClean="0">
                <a:latin typeface="Calibri" pitchFamily="34" charset="0"/>
              </a:rPr>
              <a:t>8</a:t>
            </a:r>
            <a:endParaRPr lang="it-IT">
              <a:latin typeface="Calibri" pitchFamily="34" charset="0"/>
            </a:endParaRPr>
          </a:p>
        </p:txBody>
      </p:sp>
      <p:sp>
        <p:nvSpPr>
          <p:cNvPr id="30734" name="Rettangolo 2"/>
          <p:cNvSpPr>
            <a:spLocks noChangeArrowheads="1"/>
          </p:cNvSpPr>
          <p:nvPr/>
        </p:nvSpPr>
        <p:spPr bwMode="auto">
          <a:xfrm>
            <a:off x="2586038" y="687388"/>
            <a:ext cx="6557962" cy="831850"/>
          </a:xfrm>
          <a:prstGeom prst="rect">
            <a:avLst/>
          </a:prstGeom>
          <a:noFill/>
          <a:ln w="9525">
            <a:noFill/>
            <a:miter lim="800000"/>
            <a:headEnd/>
            <a:tailEnd/>
          </a:ln>
        </p:spPr>
        <p:txBody>
          <a:bodyPr>
            <a:spAutoFit/>
          </a:bodyPr>
          <a:lstStyle/>
          <a:p>
            <a:r>
              <a:rPr lang="it-IT" sz="1200">
                <a:latin typeface="Simoncini Garamond"/>
              </a:rPr>
              <a:t>Il processo di latinizzazione dell’Italia proseguì senza interruzione grazie anche all’efficacia del suo sistema giuridico  romano che,  nel passaggio dalla monarchia alla repubblica , introduce la scrittura a garanzia del comportamento dei cittadini: le </a:t>
            </a:r>
            <a:r>
              <a:rPr lang="it-IT" sz="1200" b="1">
                <a:latin typeface="Simoncini Garamond"/>
                <a:hlinkClick r:id="rId3"/>
              </a:rPr>
              <a:t>XII tavole </a:t>
            </a:r>
            <a:r>
              <a:rPr lang="it-IT" sz="1200">
                <a:latin typeface="Simoncini Garamond"/>
              </a:rPr>
              <a:t>fissarono nei particolari le caratteristiche del processo privato, liberando  il singolo dalle distorsioni della tradizione orale.</a:t>
            </a:r>
          </a:p>
        </p:txBody>
      </p:sp>
      <p:sp>
        <p:nvSpPr>
          <p:cNvPr id="30735" name="CasellaDiTesto 4"/>
          <p:cNvSpPr txBox="1">
            <a:spLocks noChangeArrowheads="1"/>
          </p:cNvSpPr>
          <p:nvPr/>
        </p:nvSpPr>
        <p:spPr bwMode="auto">
          <a:xfrm>
            <a:off x="2586038" y="5041900"/>
            <a:ext cx="6557962" cy="1187450"/>
          </a:xfrm>
          <a:prstGeom prst="rect">
            <a:avLst/>
          </a:prstGeom>
          <a:noFill/>
          <a:ln w="9525">
            <a:noFill/>
            <a:miter lim="800000"/>
            <a:headEnd/>
            <a:tailEnd/>
          </a:ln>
        </p:spPr>
        <p:txBody>
          <a:bodyPr>
            <a:spAutoFit/>
          </a:bodyPr>
          <a:lstStyle/>
          <a:p>
            <a:endParaRPr lang="it-IT" sz="1200" b="1">
              <a:latin typeface="Simoncini Garamond"/>
            </a:endParaRPr>
          </a:p>
          <a:p>
            <a:r>
              <a:rPr lang="it-IT" sz="1200" b="1">
                <a:latin typeface="Simoncini Garamond"/>
              </a:rPr>
              <a:t>Legg</a:t>
            </a:r>
            <a:r>
              <a:rPr lang="it-IT" sz="1200">
                <a:latin typeface="Simoncini Garamond"/>
              </a:rPr>
              <a:t>i il </a:t>
            </a:r>
            <a:r>
              <a:rPr lang="it-IT" sz="1200" b="1">
                <a:latin typeface="Simoncini Garamond"/>
                <a:hlinkClick r:id="rId4"/>
              </a:rPr>
              <a:t>racconto del cambiamento </a:t>
            </a:r>
            <a:r>
              <a:rPr lang="it-IT" sz="1200">
                <a:latin typeface="Simoncini Garamond"/>
              </a:rPr>
              <a:t>fra l’organizzazione monarchica e quella repubblicana relativamente all’organizzazione  civile e alle istituzioni romane.</a:t>
            </a:r>
          </a:p>
          <a:p>
            <a:r>
              <a:rPr lang="it-IT" sz="1200">
                <a:latin typeface="Simoncini Garamond"/>
              </a:rPr>
              <a:t>Con </a:t>
            </a:r>
            <a:r>
              <a:rPr lang="it-IT" sz="1200" b="1">
                <a:latin typeface="Simoncini Garamond"/>
                <a:hlinkClick r:id="rId5"/>
              </a:rPr>
              <a:t>l’ambiente Timerime </a:t>
            </a:r>
            <a:r>
              <a:rPr lang="it-IT" sz="1200" b="1">
                <a:latin typeface="Simoncini Garamond"/>
              </a:rPr>
              <a:t>crea un grafico temporale </a:t>
            </a:r>
            <a:r>
              <a:rPr lang="it-IT" sz="1200">
                <a:latin typeface="Simoncini Garamond"/>
              </a:rPr>
              <a:t>dei principali eventi legislativi che permisero la fusione della classe dirigente patrizia con quella plebea e l’avvento di una nuova classe dirigente nella Roma repubblicana. </a:t>
            </a:r>
            <a:r>
              <a:rPr lang="it-IT" sz="1200" b="1">
                <a:latin typeface="Simoncini Garamond"/>
              </a:rPr>
              <a:t>Salva il lavoro e condividilo </a:t>
            </a:r>
            <a:r>
              <a:rPr lang="it-IT" sz="1200">
                <a:latin typeface="Simoncini Garamond"/>
              </a:rPr>
              <a:t>con l’insegnante.</a:t>
            </a:r>
          </a:p>
        </p:txBody>
      </p:sp>
      <p:pic>
        <p:nvPicPr>
          <p:cNvPr id="30736" name="Immagine 1"/>
          <p:cNvPicPr>
            <a:picLocks noChangeAspect="1"/>
          </p:cNvPicPr>
          <p:nvPr/>
        </p:nvPicPr>
        <p:blipFill>
          <a:blip r:embed="rId6"/>
          <a:srcRect/>
          <a:stretch>
            <a:fillRect/>
          </a:stretch>
        </p:blipFill>
        <p:spPr bwMode="auto">
          <a:xfrm>
            <a:off x="3929063" y="1497013"/>
            <a:ext cx="3546475"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Italia&amp;quot;&quot;/&gt;&lt;property id=&quot;20307&quot; value=&quot;256&quot;/&gt;&lt;/object&gt;&lt;object type=&quot;3&quot; unique_id=&quot;10005&quot;&gt;&lt;property id=&quot;20148&quot; value=&quot;5&quot;/&gt;&lt;property id=&quot;20300&quot; value=&quot;Slide 2 - &amp;quot;Le competenze geostoriche&amp;quot;&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 - &amp;quot;L’Italia: la regione geografica.&amp;quot;&quot;/&gt;&lt;property id=&quot;20307&quot; value=&quot;265&quot;/&gt;&lt;/object&gt;&lt;object type=&quot;3&quot; unique_id=&quot;10008&quot;&gt;&lt;property id=&quot;20148&quot; value=&quot;5&quot;/&gt;&lt;property id=&quot;20300&quot; value=&quot;Slide 5 - &amp;quot;L’Italia politica di oggi.&amp;quot;&quot;/&gt;&lt;property id=&quot;20307&quot; value=&quot;264&quot;/&gt;&lt;/object&gt;&lt;object type=&quot;3&quot; unique_id=&quot;10009&quot;&gt;&lt;property id=&quot;20148&quot; value=&quot;5&quot;/&gt;&lt;property id=&quot;20300&quot; value=&quot;Slide 6 - &amp;quot;L’Italia: una macronazione.&amp;quot;&quot;/&gt;&lt;property id=&quot;20307&quot; value=&quot;261&quot;/&gt;&lt;/object&gt;&lt;object type=&quot;3&quot; unique_id=&quot;10010&quot;&gt;&lt;property id=&quot;20148&quot; value=&quot;5&quot;/&gt;&lt;property id=&quot;20300&quot; value=&quot;Slide 7 - &amp;quot;Cosa significa essere italiani?&amp;quot;&quot;/&gt;&lt;property id=&quot;20307&quot; value=&quot;262&quot;/&gt;&lt;/object&gt;&lt;object type=&quot;3&quot; unique_id=&quot;10011&quot;&gt;&lt;property id=&quot;20148&quot; value=&quot;5&quot;/&gt;&lt;property id=&quot;20300&quot; value=&quot;Slide 8 - &amp;quot;Geo-demografia degli italiani di oggi&amp;quot;&quot;/&gt;&lt;property id=&quot;20307&quot; value=&quot;267&quot;/&gt;&lt;/object&gt;&lt;object type=&quot;3&quot; unique_id=&quot;10012&quot;&gt;&lt;property id=&quot;20148&quot; value=&quot;5&quot;/&gt;&lt;property id=&quot;20300&quot; value=&quot;Slide 9 - &amp;quot;Identità italiana: una questione complessa.&amp;quot;&quot;/&gt;&lt;property id=&quot;20307&quot; value=&quot;263&quot;/&gt;&lt;/object&gt;&lt;object type=&quot;3&quot; unique_id=&quot;10013&quot;&gt;&lt;property id=&quot;20148&quot; value=&quot;5&quot;/&gt;&lt;property id=&quot;20300&quot; value=&quot;Slide 10 - &amp;quot;Il passato geostorico dell’Italia&amp;quot;&quot;/&gt;&lt;property id=&quot;20307&quot; value=&quot;260&quot;/&gt;&lt;/object&gt;&lt;object type=&quot;3&quot; unique_id=&quot;10014&quot;&gt;&lt;property id=&quot;20148&quot; value=&quot;5&quot;/&gt;&lt;property id=&quot;20300&quot; value=&quot;Slide 11 - &amp;quot;L’Italia preistorica&amp;quot;&quot;/&gt;&lt;property id=&quot;20307&quot; value=&quot;266&quot;/&gt;&lt;/object&gt;&lt;object type=&quot;3&quot; unique_id=&quot;10015&quot;&gt;&lt;property id=&quot;20148&quot; value=&quot;5&quot;/&gt;&lt;property id=&quot;20300&quot; value=&quot;Slide 12 - &amp;quot;I Popoli dell’ Italia preromana&amp;quot;&quot;/&gt;&lt;property id=&quot;20307&quot; value=&quot;274&quot;/&gt;&lt;/object&gt;&lt;object type=&quot;3&quot; unique_id=&quot;10016&quot;&gt;&lt;property id=&quot;20148&quot; value=&quot;5&quot;/&gt;&lt;property id=&quot;20300&quot; value=&quot;Slide 13 - &amp;quot;Gli Etruschi&amp;quot;&quot;/&gt;&lt;property id=&quot;20307&quot; value=&quot;268&quot;/&gt;&lt;/object&gt;&lt;object type=&quot;3&quot; unique_id=&quot;10017&quot;&gt;&lt;property id=&quot;20148&quot; value=&quot;5&quot;/&gt;&lt;property id=&quot;20300&quot; value=&quot;Slide 14 - &amp;quot;Storia e geografia di Roma antica&amp;quot;&quot;/&gt;&lt;property id=&quot;20307&quot; value=&quot;269&quot;/&gt;&lt;/object&gt;&lt;object type=&quot;3&quot; unique_id=&quot;10018&quot;&gt;&lt;property id=&quot;20148&quot; value=&quot;5&quot;/&gt;&lt;property id=&quot;20300&quot; value=&quot;Slide 15 - &amp;quot;Il processo di romanizzazione dell’Italia centro-meridionale - &amp;quot;&quot;/&gt;&lt;property id=&quot;20307&quot; value=&quot;270&quot;/&gt;&lt;/object&gt;&lt;object type=&quot;3&quot; unique_id=&quot;10019&quot;&gt;&lt;property id=&quot;20148&quot; value=&quot;5&quot;/&gt;&lt;property id=&quot;20300&quot; value=&quot;Slide 16 - &amp;quot;Il processo di romanizzazione dell’Italia centro-meridionale nella storiografia. &amp;quot;&quot;/&gt;&lt;property id=&quot;20307&quot; value=&quot;271&quot;/&gt;&lt;/object&gt;&lt;object type=&quot;3&quot; unique_id=&quot;10020&quot;&gt;&lt;property id=&quot;20148&quot; value=&quot;5&quot;/&gt;&lt;property id=&quot;20300&quot; value=&quot;Slide 17 - &amp;quot;L’urbanizzazione nei secoli dal VI al III a.C.&amp;quot;&quot;/&gt;&lt;property id=&quot;20307&quot; value=&quot;272&quot;/&gt;&lt;/object&gt;&lt;object type=&quot;3&quot; unique_id=&quot;10021&quot;&gt;&lt;property id=&quot;20148&quot; value=&quot;5&quot;/&gt;&lt;property id=&quot;20300&quot; value=&quot;Slide 18 - &amp;quot;L’organizzazione civile nell’antica Roma&amp;quot;&quot;/&gt;&lt;property id=&quot;20307&quot; value=&quot;273&quot;/&gt;&lt;/object&gt;&lt;object type=&quot;3&quot; unique_id=&quot;10022&quot;&gt;&lt;property id=&quot;20148&quot; value=&quot;5&quot;/&gt;&lt;property id=&quot;20300&quot; value=&quot;Slide 19 - &amp;quot;Ritorniamo al presente&amp;quot;&quot;/&gt;&lt;property id=&quot;20307&quot; value=&quot;275&quot;/&gt;&lt;/object&gt;&lt;object type=&quot;3&quot; unique_id=&quot;10023&quot;&gt;&lt;property id=&quot;20148&quot; value=&quot;5&quot;/&gt;&lt;property id=&quot;20300&quot; value=&quot;Slide 20 - &amp;quot;La situazione sociale dell’Italia di oggi.&amp;quot;&quot;/&gt;&lt;property id=&quot;20307&quot; value=&quot;277&quot;/&gt;&lt;/object&gt;&lt;object type=&quot;3&quot; unique_id=&quot;10024&quot;&gt;&lt;property id=&quot;20148&quot; value=&quot;5&quot;/&gt;&lt;property id=&quot;20300&quot; value=&quot;Slide 21 - &amp;quot;Vivere in Italia da emigranti&amp;quot;&quot;/&gt;&lt;property id=&quot;20307&quot; value=&quot;279&quot;/&gt;&lt;/object&gt;&lt;object type=&quot;3&quot; unique_id=&quot;10025&quot;&gt;&lt;property id=&quot;20148&quot; value=&quot;5&quot;/&gt;&lt;property id=&quot;20300&quot; value=&quot;Slide 22 - &amp;quot;La nuova emigrazione italiana.&amp;quot;&quot;/&gt;&lt;property id=&quot;20307&quot; value=&quot;276&quot;/&gt;&lt;/object&gt;&lt;object type=&quot;3&quot; unique_id=&quot;10026&quot;&gt;&lt;property id=&quot;20148&quot; value=&quot;5&quot;/&gt;&lt;property id=&quot;20300&quot; value=&quot;Slide 23 - &amp;quot;L’Italia del futuro&amp;quot;&quot;/&gt;&lt;property id=&quot;20307&quot; value=&quot;282&quot;/&gt;&lt;/object&gt;&lt;object type=&quot;3&quot; unique_id=&quot;10027&quot;&gt;&lt;property id=&quot;20148&quot; value=&quot;5&quot;/&gt;&lt;property id=&quot;20300&quot; value=&quot;Slide 24 - &amp;quot;Sitografia di riferimento&amp;quot;&quot;/&gt;&lt;property id=&quot;20307&quot; value=&quot;281&quot;/&gt;&lt;/object&gt;&lt;object type=&quot;3&quot; unique_id=&quot;10028&quot;&gt;&lt;property id=&quot;20148&quot; value=&quot;5&quot;/&gt;&lt;property id=&quot;20300&quot; value=&quot;Slide 25 - &amp;quot;Sitografia di riferimento&amp;quot;&quot;/&gt;&lt;property id=&quot;20307&quot; value=&quot;280&quot;/&gt;&lt;/object&gt;&lt;/object&gt;&lt;/object&gt;&lt;/database&gt;"/>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5014</TotalTime>
  <Words>1624</Words>
  <Application>Microsoft Office PowerPoint</Application>
  <PresentationFormat>Presentazione su schermo (4:3)</PresentationFormat>
  <Paragraphs>116</Paragraphs>
  <Slides>8</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8</vt:i4>
      </vt:variant>
    </vt:vector>
  </HeadingPairs>
  <TitlesOfParts>
    <vt:vector size="17" baseType="lpstr">
      <vt:lpstr>Arial</vt:lpstr>
      <vt:lpstr>Calibri</vt:lpstr>
      <vt:lpstr>Garamond Premr Pro</vt:lpstr>
      <vt:lpstr>Simoncini Garamond</vt:lpstr>
      <vt:lpstr>Abadi MT Condensed Extra Bold</vt:lpstr>
      <vt:lpstr>MetaPlusBlack</vt:lpstr>
      <vt:lpstr>MS PGothic</vt:lpstr>
      <vt:lpstr>Verdana</vt:lpstr>
      <vt:lpstr>Tema di Office</vt:lpstr>
      <vt:lpstr>L’Italia</vt:lpstr>
      <vt:lpstr>Le competenze geostoriche</vt:lpstr>
      <vt:lpstr>Diapositiva 3</vt:lpstr>
      <vt:lpstr>Il passato geostorico dell’Italia</vt:lpstr>
      <vt:lpstr>Il processo di romanizzazione dell’Italia centro-meridionale - </vt:lpstr>
      <vt:lpstr>Il processo di romanizzazione dell’Italia centro-meridionale nella storiografia. </vt:lpstr>
      <vt:lpstr>L’urbanizzazione nei secoli dal VI al III a.C.</vt:lpstr>
      <vt:lpstr>L’organizzazione civile nell’antica Roma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Claudio Raboni</dc:creator>
  <cp:lastModifiedBy>pfventura</cp:lastModifiedBy>
  <cp:revision>228</cp:revision>
  <cp:lastPrinted>2011-12-05T11:23:07Z</cp:lastPrinted>
  <dcterms:created xsi:type="dcterms:W3CDTF">2011-12-05T14:02:30Z</dcterms:created>
  <dcterms:modified xsi:type="dcterms:W3CDTF">2014-05-21T07:21:28Z</dcterms:modified>
</cp:coreProperties>
</file>