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5"/>
  </p:notesMasterIdLst>
  <p:sldIdLst>
    <p:sldId id="256" r:id="rId2"/>
    <p:sldId id="276" r:id="rId3"/>
    <p:sldId id="280" r:id="rId4"/>
    <p:sldId id="293" r:id="rId5"/>
    <p:sldId id="294" r:id="rId6"/>
    <p:sldId id="296" r:id="rId7"/>
    <p:sldId id="297" r:id="rId8"/>
    <p:sldId id="289" r:id="rId9"/>
    <p:sldId id="290" r:id="rId10"/>
    <p:sldId id="322" r:id="rId11"/>
    <p:sldId id="323" r:id="rId12"/>
    <p:sldId id="279" r:id="rId13"/>
    <p:sldId id="298" r:id="rId14"/>
    <p:sldId id="299" r:id="rId15"/>
    <p:sldId id="300" r:id="rId16"/>
    <p:sldId id="286" r:id="rId17"/>
    <p:sldId id="325" r:id="rId18"/>
    <p:sldId id="283" r:id="rId19"/>
    <p:sldId id="285" r:id="rId20"/>
    <p:sldId id="277" r:id="rId21"/>
    <p:sldId id="284" r:id="rId22"/>
    <p:sldId id="291" r:id="rId23"/>
    <p:sldId id="326" r:id="rId24"/>
    <p:sldId id="327" r:id="rId25"/>
    <p:sldId id="301" r:id="rId26"/>
    <p:sldId id="302" r:id="rId27"/>
    <p:sldId id="308" r:id="rId28"/>
    <p:sldId id="309" r:id="rId29"/>
    <p:sldId id="310" r:id="rId30"/>
    <p:sldId id="311" r:id="rId31"/>
    <p:sldId id="313" r:id="rId32"/>
    <p:sldId id="314" r:id="rId33"/>
    <p:sldId id="305" r:id="rId34"/>
    <p:sldId id="328" r:id="rId35"/>
    <p:sldId id="275" r:id="rId36"/>
    <p:sldId id="260" r:id="rId37"/>
    <p:sldId id="261" r:id="rId38"/>
    <p:sldId id="271" r:id="rId39"/>
    <p:sldId id="316" r:id="rId40"/>
    <p:sldId id="269" r:id="rId41"/>
    <p:sldId id="330" r:id="rId42"/>
    <p:sldId id="331" r:id="rId43"/>
    <p:sldId id="320" r:id="rId44"/>
    <p:sldId id="333" r:id="rId45"/>
    <p:sldId id="262" r:id="rId46"/>
    <p:sldId id="264" r:id="rId47"/>
    <p:sldId id="266" r:id="rId48"/>
    <p:sldId id="267" r:id="rId49"/>
    <p:sldId id="270" r:id="rId50"/>
    <p:sldId id="334" r:id="rId51"/>
    <p:sldId id="335" r:id="rId52"/>
    <p:sldId id="336" r:id="rId53"/>
    <p:sldId id="338" r:id="rId54"/>
    <p:sldId id="339" r:id="rId55"/>
    <p:sldId id="340" r:id="rId56"/>
    <p:sldId id="341" r:id="rId57"/>
    <p:sldId id="342" r:id="rId58"/>
    <p:sldId id="343" r:id="rId59"/>
    <p:sldId id="292" r:id="rId60"/>
    <p:sldId id="344" r:id="rId61"/>
    <p:sldId id="345" r:id="rId62"/>
    <p:sldId id="346" r:id="rId63"/>
    <p:sldId id="347" r:id="rId64"/>
    <p:sldId id="348" r:id="rId65"/>
    <p:sldId id="349" r:id="rId66"/>
    <p:sldId id="350" r:id="rId67"/>
    <p:sldId id="351" r:id="rId68"/>
    <p:sldId id="352" r:id="rId69"/>
    <p:sldId id="353" r:id="rId70"/>
    <p:sldId id="354" r:id="rId71"/>
    <p:sldId id="355" r:id="rId72"/>
    <p:sldId id="356" r:id="rId73"/>
    <p:sldId id="373" r:id="rId74"/>
  </p:sldIdLst>
  <p:sldSz cx="9144000" cy="6858000" type="screen4x3"/>
  <p:notesSz cx="6858000" cy="9144000"/>
  <p:embeddedFontLst>
    <p:embeddedFont>
      <p:font typeface="Chinyen"/>
      <p:regular r:id="rId76"/>
    </p:embeddedFont>
    <p:embeddedFont>
      <p:font typeface="Tahoma" pitchFamily="34" charset="0"/>
      <p:regular r:id="rId77"/>
      <p:bold r:id="rId78"/>
    </p:embeddedFont>
    <p:embeddedFont>
      <p:font typeface="Comic Sans MS" pitchFamily="66" charset="0"/>
      <p:regular r:id="rId79"/>
      <p:bold r:id="rId80"/>
    </p:embeddedFont>
    <p:embeddedFont>
      <p:font typeface="Chow Fun"/>
      <p:regular r:id="rId81"/>
    </p:embeddedFont>
    <p:embeddedFont>
      <p:font typeface="Wingdings 2" pitchFamily="18" charset="2"/>
      <p:regular r:id="rId82"/>
    </p:embeddedFont>
    <p:embeddedFont>
      <p:font typeface="Calibri" pitchFamily="34" charset="0"/>
      <p:regular r:id="rId83"/>
      <p:bold r:id="rId84"/>
      <p:italic r:id="rId85"/>
      <p:boldItalic r:id="rId8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0000"/>
    <a:srgbClr val="FFB9B9"/>
    <a:srgbClr val="9A0000"/>
    <a:srgbClr val="FFCC99"/>
    <a:srgbClr val="FFD3A7"/>
    <a:srgbClr val="FF7F7F"/>
    <a:srgbClr val="D800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01" autoAdjust="0"/>
    <p:restoredTop sz="94660"/>
  </p:normalViewPr>
  <p:slideViewPr>
    <p:cSldViewPr>
      <p:cViewPr>
        <p:scale>
          <a:sx n="66" d="100"/>
          <a:sy n="66" d="100"/>
        </p:scale>
        <p:origin x="-930"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84" Type="http://schemas.openxmlformats.org/officeDocument/2006/relationships/font" Target="fonts/font9.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4.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7.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A381075-1237-4161-BC5D-CE67D4D36689}" type="datetimeFigureOut">
              <a:rPr lang="it-IT"/>
              <a:pPr>
                <a:defRPr/>
              </a:pPr>
              <a:t>06/11/2013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CBAF769-5207-4CC6-A410-835D234B3566}"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Pan_Geng" TargetMode="External"/><Relationship Id="rId13" Type="http://schemas.openxmlformats.org/officeDocument/2006/relationships/hyperlink" Target="http://en.wikipedia.org/wiki/Bronze_Age" TargetMode="External"/><Relationship Id="rId18" Type="http://schemas.openxmlformats.org/officeDocument/2006/relationships/hyperlink" Target="http://en.wikipedia.org/wiki/Turtle" TargetMode="External"/><Relationship Id="rId3" Type="http://schemas.openxmlformats.org/officeDocument/2006/relationships/hyperlink" Target="http://en.wikipedia.org/wiki/Anyang" TargetMode="External"/><Relationship Id="rId21" Type="http://schemas.openxmlformats.org/officeDocument/2006/relationships/hyperlink" Target="http://en.wikipedia.org/wiki/Scapula" TargetMode="External"/><Relationship Id="rId7" Type="http://schemas.openxmlformats.org/officeDocument/2006/relationships/hyperlink" Target="http://en.wikipedia.org/wiki/Second_Sino-Japanese_War" TargetMode="External"/><Relationship Id="rId12" Type="http://schemas.openxmlformats.org/officeDocument/2006/relationships/hyperlink" Target="http://en.wikipedia.org/wiki/Luoyang" TargetMode="External"/><Relationship Id="rId17" Type="http://schemas.openxmlformats.org/officeDocument/2006/relationships/hyperlink" Target="http://en.wikipedia.org/wiki/Antique_dealer" TargetMode="External"/><Relationship Id="rId2" Type="http://schemas.openxmlformats.org/officeDocument/2006/relationships/slide" Target="../slides/slide13.xml"/><Relationship Id="rId16" Type="http://schemas.openxmlformats.org/officeDocument/2006/relationships/hyperlink" Target="http://en.wikipedia.org/wiki/Oracle_bones" TargetMode="External"/><Relationship Id="rId20" Type="http://schemas.openxmlformats.org/officeDocument/2006/relationships/hyperlink" Target="http://en.wikipedia.org/wiki/Cattle" TargetMode="External"/><Relationship Id="rId1" Type="http://schemas.openxmlformats.org/officeDocument/2006/relationships/notesMaster" Target="../notesMasters/notesMaster1.xml"/><Relationship Id="rId6" Type="http://schemas.openxmlformats.org/officeDocument/2006/relationships/hyperlink" Target="http://en.wikipedia.org/wiki/Li_Ji" TargetMode="External"/><Relationship Id="rId11" Type="http://schemas.openxmlformats.org/officeDocument/2006/relationships/hyperlink" Target="http://en.wikipedia.org/wiki/Erlitou" TargetMode="External"/><Relationship Id="rId24" Type="http://schemas.openxmlformats.org/officeDocument/2006/relationships/hyperlink" Target="http://en.wikipedia.org/wiki/Casting" TargetMode="External"/><Relationship Id="rId5" Type="http://schemas.openxmlformats.org/officeDocument/2006/relationships/hyperlink" Target="http://en.wikipedia.org/wiki/Harvard_University" TargetMode="External"/><Relationship Id="rId15" Type="http://schemas.openxmlformats.org/officeDocument/2006/relationships/hyperlink" Target="http://en.wikipedia.org/wiki/Oracle_bone" TargetMode="External"/><Relationship Id="rId23" Type="http://schemas.openxmlformats.org/officeDocument/2006/relationships/hyperlink" Target="http://en.wikipedia.org/wiki/Bronze" TargetMode="External"/><Relationship Id="rId10" Type="http://schemas.openxmlformats.org/officeDocument/2006/relationships/hyperlink" Target="http://en.wikipedia.org/wiki/Zhengzhou" TargetMode="External"/><Relationship Id="rId19" Type="http://schemas.openxmlformats.org/officeDocument/2006/relationships/hyperlink" Target="http://en.wikipedia.org/wiki/Plastron" TargetMode="External"/><Relationship Id="rId4" Type="http://schemas.openxmlformats.org/officeDocument/2006/relationships/hyperlink" Target="http://en.wikipedia.org/wiki/Academia_Sinica" TargetMode="External"/><Relationship Id="rId9" Type="http://schemas.openxmlformats.org/officeDocument/2006/relationships/hyperlink" Target="http://en.wikipedia.org/wiki/Erligang" TargetMode="External"/><Relationship Id="rId14" Type="http://schemas.openxmlformats.org/officeDocument/2006/relationships/hyperlink" Target="http://en.wikipedia.org/w/index.php?title=Shang_archaeology&amp;action=edit&amp;section=2" TargetMode="External"/><Relationship Id="rId22" Type="http://schemas.openxmlformats.org/officeDocument/2006/relationships/hyperlink" Target="http://en.wikipedia.org/w/index.php?title=Shang_archaeology&amp;action=edit&amp;section=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Records_of_the_Grand_Historian" TargetMode="External"/><Relationship Id="rId7" Type="http://schemas.openxmlformats.org/officeDocument/2006/relationships/hyperlink" Target="http://en.wikipedia.org/wiki/Slavery"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Ancestor_worship" TargetMode="External"/><Relationship Id="rId5" Type="http://schemas.openxmlformats.org/officeDocument/2006/relationships/hyperlink" Target="http://en.wikipedia.org/wiki/Steppe" TargetMode="External"/><Relationship Id="rId4" Type="http://schemas.openxmlformats.org/officeDocument/2006/relationships/hyperlink" Target="http://en.wikipedia.org/wiki/Yin_(city)"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Records_of_the_Grand_Historian" TargetMode="External"/><Relationship Id="rId7" Type="http://schemas.openxmlformats.org/officeDocument/2006/relationships/hyperlink" Target="http://en.wikipedia.org/wiki/Slavery"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Ancestor_worship" TargetMode="External"/><Relationship Id="rId5" Type="http://schemas.openxmlformats.org/officeDocument/2006/relationships/hyperlink" Target="http://en.wikipedia.org/wiki/Steppe" TargetMode="External"/><Relationship Id="rId4" Type="http://schemas.openxmlformats.org/officeDocument/2006/relationships/hyperlink" Target="http://en.wikipedia.org/wiki/Yin_(cit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Arthur_M._Sackler_Gallery"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en.wikipedia.org/wiki/Smithsonian_Institutio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en.wikipedia.org/wiki/Zhou_Dynasty" TargetMode="External"/><Relationship Id="rId13" Type="http://schemas.openxmlformats.org/officeDocument/2006/relationships/hyperlink" Target="http://en.wikipedia.org/wiki/Hubei" TargetMode="External"/><Relationship Id="rId18" Type="http://schemas.openxmlformats.org/officeDocument/2006/relationships/hyperlink" Target="http://en.wikipedia.org/wiki/Simplified_Chinese_characters" TargetMode="External"/><Relationship Id="rId3" Type="http://schemas.openxmlformats.org/officeDocument/2006/relationships/hyperlink" Target="http://en.wikipedia.org/wiki/6th_century_BC" TargetMode="External"/><Relationship Id="rId7" Type="http://schemas.openxmlformats.org/officeDocument/2006/relationships/hyperlink" Target="http://en.wikipedia.org/wiki/Shang_Dynasty" TargetMode="External"/><Relationship Id="rId12" Type="http://schemas.openxmlformats.org/officeDocument/2006/relationships/hyperlink" Target="http://en.wikipedia.org/wiki/Guodian_Chu_Slips" TargetMode="External"/><Relationship Id="rId17" Type="http://schemas.openxmlformats.org/officeDocument/2006/relationships/hyperlink" Target="http://en.wikipedia.org/wiki/Chu_(state)" TargetMode="External"/><Relationship Id="rId2" Type="http://schemas.openxmlformats.org/officeDocument/2006/relationships/slide" Target="../slides/slide39.xml"/><Relationship Id="rId16" Type="http://schemas.openxmlformats.org/officeDocument/2006/relationships/hyperlink" Target="http://en.wikipedia.org/wiki/Tsinghua_Chu_Slips" TargetMode="External"/><Relationship Id="rId20" Type="http://schemas.openxmlformats.org/officeDocument/2006/relationships/hyperlink" Target="http://en.wikipedia.org/wiki/Chinese_characters" TargetMode="External"/><Relationship Id="rId1" Type="http://schemas.openxmlformats.org/officeDocument/2006/relationships/notesMaster" Target="../notesMasters/notesMaster1.xml"/><Relationship Id="rId6" Type="http://schemas.openxmlformats.org/officeDocument/2006/relationships/hyperlink" Target="http://en.wikipedia.org/wiki/Xia_Dynasty" TargetMode="External"/><Relationship Id="rId11" Type="http://schemas.openxmlformats.org/officeDocument/2006/relationships/hyperlink" Target="http://en.wikipedia.org/wiki/Herodotus" TargetMode="External"/><Relationship Id="rId5" Type="http://schemas.openxmlformats.org/officeDocument/2006/relationships/hyperlink" Target="http://en.wikipedia.org/wiki/Shun_(Chinese_leader)" TargetMode="External"/><Relationship Id="rId15" Type="http://schemas.openxmlformats.org/officeDocument/2006/relationships/hyperlink" Target="http://en.wikipedia.org/wiki/Hong_Kong" TargetMode="External"/><Relationship Id="rId10" Type="http://schemas.openxmlformats.org/officeDocument/2006/relationships/hyperlink" Target="http://en.wikipedia.org/wiki/Five_Classics" TargetMode="External"/><Relationship Id="rId19" Type="http://schemas.openxmlformats.org/officeDocument/2006/relationships/hyperlink" Target="http://en.wikipedia.org/wiki/Pinyin" TargetMode="External"/><Relationship Id="rId4" Type="http://schemas.openxmlformats.org/officeDocument/2006/relationships/hyperlink" Target="http://en.wikipedia.org/wiki/Yao_(ruler)" TargetMode="External"/><Relationship Id="rId9" Type="http://schemas.openxmlformats.org/officeDocument/2006/relationships/hyperlink" Target="http://en.wikipedia.org/wiki/Duke_Mu_of_Qin" TargetMode="External"/><Relationship Id="rId14" Type="http://schemas.openxmlformats.org/officeDocument/2006/relationships/hyperlink" Target="http://en.wikipedia.org/wiki/Tsinghua_Universi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601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860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3B94E2-254A-40B0-8862-61B682EADD65}" type="slidenum">
              <a:rPr lang="it-IT"/>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523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9523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3A7025-5CA2-4C9F-A2BE-C90C43CF7E50}" type="slidenum">
              <a:rPr lang="it-IT"/>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625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962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ABFD2D-CB27-44F9-A84F-40C4E094DD09}" type="slidenum">
              <a:rPr lang="it-IT"/>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830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983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40F8F4-564F-4E18-9315-47C162CA46F9}" type="slidenum">
              <a:rPr lang="it-IT"/>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F538BB2-86C6-48F1-BF16-DF5CB16E137C}" type="slidenum">
              <a:rPr lang="en-US"/>
              <a:pPr/>
              <a:t>13</a:t>
            </a:fld>
            <a:endParaRPr lang="en-US"/>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earliest and to-date most well known Shang site is </a:t>
            </a:r>
            <a:r>
              <a:rPr lang="en-US" smtClean="0">
                <a:hlinkClick r:id="rId3" tooltip="Anyang"/>
              </a:rPr>
              <a:t>Anyang</a:t>
            </a:r>
            <a:r>
              <a:rPr lang="en-US" smtClean="0"/>
              <a:t> in Henan province. Work began in 1928 initially as an investigation of the source of oracle bones. It was carried out by a team from the new research organisation </a:t>
            </a:r>
            <a:r>
              <a:rPr lang="en-US" smtClean="0">
                <a:hlinkClick r:id="rId4" tooltip="Academia Sinica"/>
              </a:rPr>
              <a:t>Academia Sinica</a:t>
            </a:r>
            <a:r>
              <a:rPr lang="en-US" smtClean="0"/>
              <a:t>, and directed by the </a:t>
            </a:r>
            <a:r>
              <a:rPr lang="en-US" smtClean="0">
                <a:hlinkClick r:id="rId5" tooltip="Harvard University"/>
              </a:rPr>
              <a:t>Harvard</a:t>
            </a:r>
            <a:r>
              <a:rPr lang="en-US" smtClean="0"/>
              <a:t>-trained anthropologist </a:t>
            </a:r>
            <a:r>
              <a:rPr lang="en-US" smtClean="0">
                <a:hlinkClick r:id="rId6" tooltip="Li Ji"/>
              </a:rPr>
              <a:t>Li Ji</a:t>
            </a:r>
            <a:r>
              <a:rPr lang="en-US" smtClean="0"/>
              <a:t>. Fifteen seasons of excavation were carried out at Anyang until 1937, when the </a:t>
            </a:r>
            <a:r>
              <a:rPr lang="en-US" smtClean="0">
                <a:hlinkClick r:id="rId7" tooltip="Second Sino-Japanese War"/>
              </a:rPr>
              <a:t>Second Sino-Japanese War</a:t>
            </a:r>
            <a:r>
              <a:rPr lang="en-US" smtClean="0"/>
              <a:t> forced the archaeologists to evacuate. During that time, the Anyang excavators uncovered large pounded-earth (</a:t>
            </a:r>
            <a:r>
              <a:rPr lang="en-US" i="1" smtClean="0"/>
              <a:t>hangtu</a:t>
            </a:r>
            <a:r>
              <a:rPr lang="en-US" smtClean="0"/>
              <a:t>) architectural foundations, sacrificial burial cemeteries, and gigantic shaft tombs, not to mention caches of bronze vessels. Historians have come to associate the site with the tradition name Yinxu, the Shang capital for the last twelve kings of the dynasty, starting with </a:t>
            </a:r>
            <a:r>
              <a:rPr lang="en-US" smtClean="0">
                <a:hlinkClick r:id="rId8" tooltip="Pan Geng"/>
              </a:rPr>
              <a:t>Pan Geng</a:t>
            </a:r>
            <a:r>
              <a:rPr lang="en-US" smtClean="0"/>
              <a:t>. Excavations at Anyang resumed in 1950, under the auspices of a new Institute of Archaeology, and a permanent field station was established there in 1958.</a:t>
            </a:r>
          </a:p>
          <a:p>
            <a:pPr>
              <a:spcBef>
                <a:spcPct val="0"/>
              </a:spcBef>
            </a:pPr>
            <a:r>
              <a:rPr lang="en-US" smtClean="0"/>
              <a:t>The successes at Anyang encouraged further archaeological efforts, awareness of which has been fostered by the State Bureau of Cultural Relics. In 1952, excavations at </a:t>
            </a:r>
            <a:r>
              <a:rPr lang="en-US" smtClean="0">
                <a:hlinkClick r:id="rId9" tooltip="Erligang"/>
              </a:rPr>
              <a:t>Erligang</a:t>
            </a:r>
            <a:r>
              <a:rPr lang="en-US" smtClean="0"/>
              <a:t>, near </a:t>
            </a:r>
            <a:r>
              <a:rPr lang="en-US" smtClean="0">
                <a:hlinkClick r:id="rId10" tooltip="Zhengzhou"/>
              </a:rPr>
              <a:t>Zhengzhou</a:t>
            </a:r>
            <a:r>
              <a:rPr lang="en-US" smtClean="0"/>
              <a:t>, disclosed the remains of a walled city at least as large as Anyang, but from a demonstrably earlier period. Excavations were difficult, however, because the ancient city lay beneath the modern one.</a:t>
            </a:r>
          </a:p>
          <a:p>
            <a:pPr>
              <a:spcBef>
                <a:spcPct val="0"/>
              </a:spcBef>
            </a:pPr>
            <a:r>
              <a:rPr lang="en-US" smtClean="0"/>
              <a:t>The still older site of </a:t>
            </a:r>
            <a:r>
              <a:rPr lang="en-US" smtClean="0">
                <a:hlinkClick r:id="rId11" tooltip="Erlitou"/>
              </a:rPr>
              <a:t>Erlitou</a:t>
            </a:r>
            <a:r>
              <a:rPr lang="en-US" smtClean="0"/>
              <a:t>, near </a:t>
            </a:r>
            <a:r>
              <a:rPr lang="en-US" smtClean="0">
                <a:hlinkClick r:id="rId12" tooltip="Luoyang"/>
              </a:rPr>
              <a:t>Luoyang</a:t>
            </a:r>
            <a:r>
              <a:rPr lang="en-US" smtClean="0"/>
              <a:t>, was discovered in 1959 by a survey prospecting for Xia remains. The three sites of Erlitou, Erligang, and Anyang have been taken to provide a complete chronological sequence for the early </a:t>
            </a:r>
            <a:r>
              <a:rPr lang="en-US" smtClean="0">
                <a:hlinkClick r:id="rId13" tooltip="Bronze Age"/>
              </a:rPr>
              <a:t>Bronze Age</a:t>
            </a:r>
            <a:r>
              <a:rPr lang="en-US" smtClean="0"/>
              <a:t> in China.</a:t>
            </a:r>
          </a:p>
          <a:p>
            <a:pPr>
              <a:spcBef>
                <a:spcPct val="0"/>
              </a:spcBef>
            </a:pPr>
            <a:r>
              <a:rPr lang="en-US" smtClean="0"/>
              <a:t>There have also been other finds away from the Yellow River valley. A significant early achievement was the discovery of an Erligang-period city at Panlongcheng, not far from the Yangzi River. Further and more distinct finds surfaced later in the middle and lower Yangzi regions, suggesting local civilisations separate from those of the Yellow River region. This argument has grown stronger with the discoveries further afield - that of spectacular sacrificial pits at Sanxingdui, Sichuan in 1986, and of a rich tomb at Xin'gan, Jiangxi, in 1989.</a:t>
            </a:r>
            <a:endParaRPr lang="en-US" b="1" smtClean="0"/>
          </a:p>
          <a:p>
            <a:pPr>
              <a:spcBef>
                <a:spcPct val="0"/>
              </a:spcBef>
            </a:pPr>
            <a:r>
              <a:rPr lang="en-US" b="1" smtClean="0"/>
              <a:t>[</a:t>
            </a:r>
            <a:r>
              <a:rPr lang="en-US" b="1" smtClean="0">
                <a:hlinkClick r:id="rId14" tooltip="Edit section: Oracle bones"/>
              </a:rPr>
              <a:t>edit</a:t>
            </a:r>
            <a:r>
              <a:rPr lang="en-US" b="1" smtClean="0"/>
              <a:t>] Oracle bones</a:t>
            </a:r>
          </a:p>
          <a:p>
            <a:pPr>
              <a:spcBef>
                <a:spcPct val="0"/>
              </a:spcBef>
            </a:pPr>
            <a:r>
              <a:rPr lang="en-US" smtClean="0"/>
              <a:t>Main article: </a:t>
            </a:r>
            <a:r>
              <a:rPr lang="en-US" smtClean="0">
                <a:hlinkClick r:id="rId15" tooltip="Oracle bone"/>
              </a:rPr>
              <a:t>Oracle bone</a:t>
            </a:r>
            <a:endParaRPr lang="en-US" smtClean="0">
              <a:hlinkClick r:id="rId16" tooltip="Oracle bones"/>
            </a:endParaRPr>
          </a:p>
          <a:p>
            <a:pPr>
              <a:spcBef>
                <a:spcPct val="0"/>
              </a:spcBef>
            </a:pPr>
            <a:r>
              <a:rPr lang="en-US" smtClean="0">
                <a:hlinkClick r:id="rId16" tooltip="Oracle bones"/>
              </a:rPr>
              <a:t>Oracle bones</a:t>
            </a:r>
            <a:r>
              <a:rPr lang="en-US" smtClean="0"/>
              <a:t> were first recognised for their true nature in 1898, and scholars have been labouring to decipher them ever since. They circulated among collectors and </a:t>
            </a:r>
            <a:r>
              <a:rPr lang="en-US" smtClean="0">
                <a:hlinkClick r:id="rId17" tooltip="Antique dealer"/>
              </a:rPr>
              <a:t>antique dealers</a:t>
            </a:r>
            <a:r>
              <a:rPr lang="en-US" smtClean="0"/>
              <a:t>, and to this day some 200,000 oracle bone fragments from the Xiaotun site in Anyang have been counted.</a:t>
            </a:r>
          </a:p>
          <a:p>
            <a:pPr>
              <a:spcBef>
                <a:spcPct val="0"/>
              </a:spcBef>
            </a:pPr>
            <a:r>
              <a:rPr lang="en-US" smtClean="0"/>
              <a:t>These inscriptions record the pyromantic divinations performed at the court of the Shang kings. The king or his diviners would address an oral "charge" to a specially prepared </a:t>
            </a:r>
            <a:r>
              <a:rPr lang="en-US" smtClean="0">
                <a:hlinkClick r:id="rId18" tooltip="Turtle"/>
              </a:rPr>
              <a:t>turtle</a:t>
            </a:r>
            <a:r>
              <a:rPr lang="en-US" smtClean="0"/>
              <a:t> </a:t>
            </a:r>
            <a:r>
              <a:rPr lang="en-US" smtClean="0">
                <a:hlinkClick r:id="rId19" tooltip="Plastron"/>
              </a:rPr>
              <a:t>plastron</a:t>
            </a:r>
            <a:r>
              <a:rPr lang="en-US" smtClean="0"/>
              <a:t> or </a:t>
            </a:r>
            <a:r>
              <a:rPr lang="en-US" smtClean="0">
                <a:hlinkClick r:id="rId20" tooltip="Cattle"/>
              </a:rPr>
              <a:t>cattle</a:t>
            </a:r>
            <a:r>
              <a:rPr lang="en-US" smtClean="0"/>
              <a:t> </a:t>
            </a:r>
            <a:r>
              <a:rPr lang="en-US" smtClean="0">
                <a:hlinkClick r:id="rId21" tooltip="Scapula"/>
              </a:rPr>
              <a:t>scapula</a:t>
            </a:r>
            <a:r>
              <a:rPr lang="en-US" smtClean="0"/>
              <a:t> while applying a hot poker or brand to produce a series of heat cracks in the shell or bone. They then interpreted these cracks as auspicious or inauspicious, after which engravers carved into the surface of the shell or bone the subject of the charge, sometimes the forecast, and less frequently the result.</a:t>
            </a:r>
            <a:endParaRPr lang="en-US" b="1" smtClean="0"/>
          </a:p>
          <a:p>
            <a:pPr>
              <a:spcBef>
                <a:spcPct val="0"/>
              </a:spcBef>
            </a:pPr>
            <a:r>
              <a:rPr lang="en-US" b="1" smtClean="0"/>
              <a:t>[</a:t>
            </a:r>
            <a:r>
              <a:rPr lang="en-US" b="1" smtClean="0">
                <a:hlinkClick r:id="rId22" tooltip="Edit section: Bronze metallurgy"/>
              </a:rPr>
              <a:t>edit</a:t>
            </a:r>
            <a:r>
              <a:rPr lang="en-US" b="1" smtClean="0"/>
              <a:t>] Bronze metallurgy</a:t>
            </a:r>
          </a:p>
          <a:p>
            <a:pPr>
              <a:spcBef>
                <a:spcPct val="0"/>
              </a:spcBef>
            </a:pPr>
            <a:r>
              <a:rPr lang="en-US" smtClean="0">
                <a:hlinkClick r:id="rId23" tooltip="Bronze"/>
              </a:rPr>
              <a:t>Bronze</a:t>
            </a:r>
            <a:r>
              <a:rPr lang="en-US" smtClean="0"/>
              <a:t> has been left behind in China in quantities not comparable to anywhere else in the world. Both technologically and artistically, the metalworking tradition that arose in China is unlike any other in the world.</a:t>
            </a:r>
          </a:p>
          <a:p>
            <a:pPr>
              <a:spcBef>
                <a:spcPct val="0"/>
              </a:spcBef>
            </a:pPr>
            <a:r>
              <a:rPr lang="en-US" smtClean="0"/>
              <a:t>The technological feature which distinguishes Shang bronzes from those found elsewhere in the world is the technique of </a:t>
            </a:r>
            <a:r>
              <a:rPr lang="en-US" smtClean="0">
                <a:hlinkClick r:id="rId24" tooltip="Casting"/>
              </a:rPr>
              <a:t>casting</a:t>
            </a:r>
            <a:r>
              <a:rPr lang="en-US" smtClean="0"/>
              <a:t> as opposed to hammering. Casting was a far more extravagant technique compared to hammering, and required both abundant mineral resources and organisation of labour.</a:t>
            </a:r>
          </a:p>
          <a:p>
            <a:pPr>
              <a:spcBef>
                <a:spcPct val="0"/>
              </a:spcBef>
            </a:pPr>
            <a:r>
              <a:rPr lang="en-US" smtClean="0"/>
              <a:t>The earliest evidence for bronze casting are the two dozen bronze vessels unearthed at Erlitou. Bronzes appear in much large quantities at Erligang, and show technological and artistic advances.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08B3613-8E1E-42B1-8FA1-69A6C0916771}" type="slidenum">
              <a:rPr lang="en-US"/>
              <a:pPr/>
              <a:t>14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According to Chinese tradition, the Shang dynasty was founded by a rebel leader who overthrew the last Xia ruler. Its civilization was based on agriculture, augmented by hunting, and animal husbandry.</a:t>
            </a:r>
            <a:r>
              <a:rPr lang="en-US" smtClean="0">
                <a:hlinkClick r:id="" action="ppaction://noaction"/>
              </a:rPr>
              <a:t>[16]</a:t>
            </a:r>
            <a:r>
              <a:rPr lang="en-US" smtClean="0"/>
              <a:t> The </a:t>
            </a:r>
            <a:r>
              <a:rPr lang="en-US" i="1" smtClean="0">
                <a:hlinkClick r:id="rId3" tooltip="Records of the Grand Historian"/>
              </a:rPr>
              <a:t>Records of the Grand Historian</a:t>
            </a:r>
            <a:r>
              <a:rPr lang="en-US" smtClean="0"/>
              <a:t> state that the Shang moved its capital six times. The final and most important move to </a:t>
            </a:r>
            <a:r>
              <a:rPr lang="en-US" smtClean="0">
                <a:hlinkClick r:id="rId4" tooltip="Yin (city)"/>
              </a:rPr>
              <a:t>Yin</a:t>
            </a:r>
            <a:r>
              <a:rPr lang="en-US" smtClean="0"/>
              <a:t> in 1350 BC led to the golden age of the dynasty. The term Yin dynasty has been synonymous with the Shang in history, and indeed was the more popular term, although it is now often used specifically in reference to the later half of the Shang. The Japanese and Koreans still refer to the Shang dynasty exclusively as the Yin (</a:t>
            </a:r>
            <a:r>
              <a:rPr lang="en-US" i="1" smtClean="0"/>
              <a:t>In</a:t>
            </a:r>
            <a:r>
              <a:rPr lang="en-US" smtClean="0"/>
              <a:t>) dynasty.</a:t>
            </a:r>
          </a:p>
          <a:p>
            <a:pPr>
              <a:spcBef>
                <a:spcPct val="0"/>
              </a:spcBef>
            </a:pPr>
            <a:r>
              <a:rPr lang="en-US" smtClean="0"/>
              <a:t>A line of hereditary Shang kings ruled over much of northern China, and Shang troops fought frequent wars with neighboring settlements and nomadic herdsmen from the inner Asian </a:t>
            </a:r>
            <a:r>
              <a:rPr lang="en-US" smtClean="0">
                <a:hlinkClick r:id="rId5" tooltip="Steppe"/>
              </a:rPr>
              <a:t>steppes</a:t>
            </a:r>
            <a:r>
              <a:rPr lang="en-US" smtClean="0"/>
              <a:t>. The capitals, particularly that in Yin, were centers of glittering court life. Court rituals to appease spirits developed. In addition to his secular position, the king was the head of the </a:t>
            </a:r>
            <a:r>
              <a:rPr lang="en-US" smtClean="0">
                <a:hlinkClick r:id="rId6" tooltip="Ancestor worship"/>
              </a:rPr>
              <a:t>ancestor-</a:t>
            </a:r>
            <a:r>
              <a:rPr lang="en-US" smtClean="0"/>
              <a:t> and spirit-worship cult. The king often performed oracle bone divinations himself, especially near the end of the dynasty. Evidence from the royal tombs indicates that royal personages were buried with articles of value, presumably for use in the afterlife. Perhaps for the same reason, hundreds of commoners, who may have been </a:t>
            </a:r>
            <a:r>
              <a:rPr lang="en-US" smtClean="0">
                <a:hlinkClick r:id="rId7" tooltip="Slavery"/>
              </a:rPr>
              <a:t>slaves</a:t>
            </a:r>
            <a:r>
              <a:rPr lang="en-US" smtClean="0"/>
              <a:t>, were buried alive with the royal corpse.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4C6EBD-F01A-4E18-9628-1B6E79DAD2A9}" type="slidenum">
              <a:rPr lang="en-US"/>
              <a:pPr/>
              <a:t>15</a:t>
            </a:fld>
            <a:endParaRPr lang="en-US"/>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According to Chinese tradition, the Shang dynasty was founded by a rebel leader who overthrew the last Xia ruler. Its civilization was based on agriculture, augmented by hunting, and animal husbandry.</a:t>
            </a:r>
            <a:r>
              <a:rPr lang="en-US" smtClean="0">
                <a:hlinkClick r:id="" action="ppaction://noaction"/>
              </a:rPr>
              <a:t>[16]</a:t>
            </a:r>
            <a:r>
              <a:rPr lang="en-US" smtClean="0"/>
              <a:t> The </a:t>
            </a:r>
            <a:r>
              <a:rPr lang="en-US" i="1" smtClean="0">
                <a:hlinkClick r:id="rId3" tooltip="Records of the Grand Historian"/>
              </a:rPr>
              <a:t>Records of the Grand Historian</a:t>
            </a:r>
            <a:r>
              <a:rPr lang="en-US" smtClean="0"/>
              <a:t> state that the Shang moved its capital six times. The final and most important move to </a:t>
            </a:r>
            <a:r>
              <a:rPr lang="en-US" smtClean="0">
                <a:hlinkClick r:id="rId4" tooltip="Yin (city)"/>
              </a:rPr>
              <a:t>Yin</a:t>
            </a:r>
            <a:r>
              <a:rPr lang="en-US" smtClean="0"/>
              <a:t> in 1350 BC led to the golden age of the dynasty. The term Yin dynasty has been synonymous with the Shang in history, and indeed was the more popular term, although it is now often used specifically in reference to the later half of the Shang. The Japanese and Koreans still refer to the Shang dynasty exclusively as the Yin (</a:t>
            </a:r>
            <a:r>
              <a:rPr lang="en-US" i="1" smtClean="0"/>
              <a:t>In</a:t>
            </a:r>
            <a:r>
              <a:rPr lang="en-US" smtClean="0"/>
              <a:t>) dynasty.</a:t>
            </a:r>
          </a:p>
          <a:p>
            <a:pPr>
              <a:spcBef>
                <a:spcPct val="0"/>
              </a:spcBef>
            </a:pPr>
            <a:r>
              <a:rPr lang="en-US" smtClean="0"/>
              <a:t>A line of hereditary Shang kings ruled over much of northern China, and Shang troops fought frequent wars with neighboring settlements and nomadic herdsmen from the inner Asian </a:t>
            </a:r>
            <a:r>
              <a:rPr lang="en-US" smtClean="0">
                <a:hlinkClick r:id="rId5" tooltip="Steppe"/>
              </a:rPr>
              <a:t>steppes</a:t>
            </a:r>
            <a:r>
              <a:rPr lang="en-US" smtClean="0"/>
              <a:t>. The capitals, particularly that in Yin, were centers of glittering court life. Court rituals to appease spirits developed. In addition to his secular position, the king was the head of the </a:t>
            </a:r>
            <a:r>
              <a:rPr lang="en-US" smtClean="0">
                <a:hlinkClick r:id="rId6" tooltip="Ancestor worship"/>
              </a:rPr>
              <a:t>ancestor-</a:t>
            </a:r>
            <a:r>
              <a:rPr lang="en-US" smtClean="0"/>
              <a:t> and spirit-worship cult. The king often performed oracle bone divinations himself, especially near the end of the dynasty. Evidence from the royal tombs indicates that royal personages were buried with articles of value, presumably for use in the afterlife. Perhaps for the same reason, hundreds of commoners, who may have been </a:t>
            </a:r>
            <a:r>
              <a:rPr lang="en-US" smtClean="0">
                <a:hlinkClick r:id="rId7" tooltip="Slavery"/>
              </a:rPr>
              <a:t>slaves</a:t>
            </a:r>
            <a:r>
              <a:rPr lang="en-US" smtClean="0"/>
              <a:t>, were buried alive with the royal corpse.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342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034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A5B953-DD7F-4842-B16B-46E5376B0286}" type="slidenum">
              <a:rPr lang="it-IT"/>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547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054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BEC718-793B-4642-BC50-3A43BCC4F5C1}" type="slidenum">
              <a:rPr lang="it-IT"/>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649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065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A4B5C2-0D7F-46A2-B900-5DEAC4E97A1A}" type="slidenum">
              <a:rPr lang="it-IT"/>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752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075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633CC9-1EBD-43FC-A191-60F01FCED8A4}" type="slidenum">
              <a:rPr lang="it-IT"/>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704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870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495CF8-64C5-47A5-87A1-A86B223D001F}" type="slidenum">
              <a:rPr lang="it-IT"/>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854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085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D5AE7A-0DFD-44EE-83B6-E7DB095CEC6A}" type="slidenum">
              <a:rPr lang="it-IT"/>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957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095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3023BF-D5F6-48B2-AEF1-4C2E852F4212}" type="slidenum">
              <a:rPr lang="it-IT"/>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059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105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24CFF1-17E3-4E22-8413-01A7B4BFAB91}" type="slidenum">
              <a:rPr lang="it-IT"/>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161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116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D1E2A7-EDB8-4122-826E-CE22F8D5E55D}" type="slidenum">
              <a:rPr lang="it-IT"/>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1264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126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9F021E-07B0-4276-B3C2-7E37654FA9D5}" type="slidenum">
              <a:rPr lang="it-IT"/>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BD467F2-888F-41C1-A440-FF5859765999}" type="slidenum">
              <a:rPr lang="en-US"/>
              <a:pPr/>
              <a:t>25</a:t>
            </a:fld>
            <a:endParaRPr lang="en-US"/>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bronze ritual wine vessel, dating from the Shang Dynasty in the 13th century BC, is housed at the </a:t>
            </a:r>
            <a:r>
              <a:rPr lang="en-US" smtClean="0">
                <a:hlinkClick r:id="rId3" tooltip="Arthur M. Sackler Gallery"/>
              </a:rPr>
              <a:t>Arthur M. Sackler Gallery</a:t>
            </a:r>
            <a:r>
              <a:rPr lang="en-US" smtClean="0"/>
              <a:t> of the </a:t>
            </a:r>
            <a:r>
              <a:rPr lang="en-US" smtClean="0">
                <a:hlinkClick r:id="rId4" tooltip="Smithsonian Institution"/>
              </a:rPr>
              <a:t>Smithsonian Institution</a:t>
            </a:r>
            <a:r>
              <a:rPr lang="en-US"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5333C33-41E8-400B-8580-D934AC455C27}" type="slidenum">
              <a:rPr lang="en-US"/>
              <a:pPr/>
              <a:t>26</a:t>
            </a:fld>
            <a:endParaRPr lang="en-US"/>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9170E0-9DE0-4C95-AD16-D9B7FF03A96D}" type="slidenum">
              <a:rPr lang="en-US"/>
              <a:pPr/>
              <a:t>27</a:t>
            </a:fld>
            <a:endParaRPr lang="en-US"/>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BBB0D56-28A1-4247-BC92-65A709BB268C}" type="slidenum">
              <a:rPr lang="en-US"/>
              <a:pPr/>
              <a:t>28</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18DAD9F-AAFA-42C8-BF25-8E51AA365157}" type="slidenum">
              <a:rPr lang="en-US"/>
              <a:pPr/>
              <a:t>29</a:t>
            </a:fld>
            <a:endParaRPr lang="en-US"/>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806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880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5B9779-6D38-4B3E-8702-2DD0A77CE160}" type="slidenum">
              <a:rPr lang="it-IT"/>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FB7760D-B3B7-49CA-A1C3-E4FFE667BE2D}" type="slidenum">
              <a:rPr lang="en-US"/>
              <a:pPr/>
              <a:t>30</a:t>
            </a:fld>
            <a:endParaRPr lang="en-US"/>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E5E2939-145A-467C-9439-EEF5BAE8E861}" type="slidenum">
              <a:rPr lang="en-US"/>
              <a:pPr/>
              <a:t>31</a:t>
            </a:fld>
            <a:endParaRPr lang="en-US"/>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0C4790-A1DE-432C-983C-BEF7AFEA8576}" type="slidenum">
              <a:rPr lang="en-US"/>
              <a:pPr/>
              <a:t>32</a:t>
            </a:fld>
            <a:endParaRPr lang="en-US"/>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0332FE-AF52-4C92-8EA6-F510FFF122E0}" type="slidenum">
              <a:rPr lang="en-US"/>
              <a:pPr/>
              <a:t>33</a:t>
            </a:fld>
            <a:endParaRPr lang="en-US"/>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288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228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96C419-4703-4A9B-90B9-DD12877F2AFA}" type="slidenum">
              <a:rPr lang="it-IT"/>
              <a:pPr/>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493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249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78BD48-1108-4267-BC18-BD897202B646}" type="slidenum">
              <a:rPr lang="it-IT"/>
              <a:pPr/>
              <a:t>35</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697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269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571047-ECD0-4312-92D7-8E7D3D8FEB38}" type="slidenum">
              <a:rPr lang="it-IT"/>
              <a:pPr/>
              <a:t>36</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800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280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346010-EFCA-479A-8DF7-C8E8B2C6BAA7}" type="slidenum">
              <a:rPr lang="it-IT"/>
              <a:pPr/>
              <a:t>37</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902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290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DA5FBD-BDFC-4298-A209-58D30A9B8BD9}" type="slidenum">
              <a:rPr lang="it-IT"/>
              <a:pPr/>
              <a:t>38</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EA50D5F-9A23-4B92-AEA8-F897900A5B70}" type="slidenum">
              <a:rPr lang="en-US"/>
              <a:pPr/>
              <a:t>39</a:t>
            </a:fld>
            <a:endParaRPr lang="en-US"/>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book consists of 58 chapters (including eight subsections), of which 33 are generally considered authentic works of the </a:t>
            </a:r>
            <a:r>
              <a:rPr lang="en-US" smtClean="0">
                <a:hlinkClick r:id="rId3" tooltip="6th century BC"/>
              </a:rPr>
              <a:t>6th century BC</a:t>
            </a:r>
            <a:r>
              <a:rPr lang="en-US" smtClean="0"/>
              <a:t>. The first five chapters of the book purport to preserve the sayings and recall the deeds of such illustrious emperors as </a:t>
            </a:r>
            <a:r>
              <a:rPr lang="en-US" smtClean="0">
                <a:hlinkClick r:id="rId4" tooltip="Yao (ruler)"/>
              </a:rPr>
              <a:t>Yao</a:t>
            </a:r>
            <a:r>
              <a:rPr lang="en-US" smtClean="0"/>
              <a:t> and </a:t>
            </a:r>
            <a:r>
              <a:rPr lang="en-US" smtClean="0">
                <a:hlinkClick r:id="rId5" tooltip="Shun (Chinese leader)"/>
              </a:rPr>
              <a:t>Shun</a:t>
            </a:r>
            <a:r>
              <a:rPr lang="en-US" smtClean="0"/>
              <a:t>, who reigned during legendary age; the next 4 are devoted to the </a:t>
            </a:r>
            <a:r>
              <a:rPr lang="en-US" smtClean="0">
                <a:hlinkClick r:id="rId6" tooltip="Xia Dynasty"/>
              </a:rPr>
              <a:t>Xia Dynasty</a:t>
            </a:r>
            <a:r>
              <a:rPr lang="en-US" smtClean="0"/>
              <a:t>, the historicity of which has not been definitively established; the next 17 chapters deal with the </a:t>
            </a:r>
            <a:r>
              <a:rPr lang="en-US" smtClean="0">
                <a:hlinkClick r:id="rId7" tooltip="Shang Dynasty"/>
              </a:rPr>
              <a:t>Shang Dynasty</a:t>
            </a:r>
            <a:r>
              <a:rPr lang="en-US" smtClean="0"/>
              <a:t> and its collapse. The blame for this is placed on the last Shang ruler, who is described as oppressive, murderous, extravagant, and lustful. The final 32 chapters cover the </a:t>
            </a:r>
            <a:r>
              <a:rPr lang="en-US" smtClean="0">
                <a:hlinkClick r:id="rId8" tooltip="Zhou Dynasty"/>
              </a:rPr>
              <a:t>Zhou Dynasty</a:t>
            </a:r>
            <a:r>
              <a:rPr lang="en-US" smtClean="0"/>
              <a:t> until the reign of </a:t>
            </a:r>
            <a:r>
              <a:rPr lang="en-US" smtClean="0">
                <a:hlinkClick r:id="rId9" tooltip="Duke Mu of Qin"/>
              </a:rPr>
              <a:t>Duke Mu of Qin</a:t>
            </a:r>
            <a:r>
              <a:rPr lang="en-US" smtClean="0"/>
              <a:t>. It contains examples of early Chinese prose, and is generally considered one of the </a:t>
            </a:r>
            <a:r>
              <a:rPr lang="en-US" smtClean="0">
                <a:hlinkClick r:id="rId10" tooltip="Five Classics"/>
              </a:rPr>
              <a:t>Five Classics</a:t>
            </a:r>
            <a:r>
              <a:rPr lang="en-US" smtClean="0"/>
              <a:t>. The Classic of History is possibly the earliest narrative of China, and may predate the </a:t>
            </a:r>
            <a:r>
              <a:rPr lang="en-US" i="1" smtClean="0"/>
              <a:t>Historiai</a:t>
            </a:r>
            <a:r>
              <a:rPr lang="en-US" smtClean="0"/>
              <a:t> of </a:t>
            </a:r>
            <a:r>
              <a:rPr lang="en-US" smtClean="0">
                <a:hlinkClick r:id="rId11" tooltip="Herodotus"/>
              </a:rPr>
              <a:t>Herodotus</a:t>
            </a:r>
            <a:r>
              <a:rPr lang="en-US" smtClean="0"/>
              <a:t> as a history by a century. Many citations of the Shangshu can be found in the </a:t>
            </a:r>
            <a:r>
              <a:rPr lang="en-US" smtClean="0">
                <a:hlinkClick r:id="rId12" tooltip="Guodian Chu Slips"/>
              </a:rPr>
              <a:t>bamboo slips texts from the tombs of Guodian</a:t>
            </a:r>
            <a:r>
              <a:rPr lang="en-US" smtClean="0"/>
              <a:t>, in </a:t>
            </a:r>
            <a:r>
              <a:rPr lang="en-US" smtClean="0">
                <a:hlinkClick r:id="rId13" tooltip="Hubei"/>
              </a:rPr>
              <a:t>Hubei</a:t>
            </a:r>
            <a:r>
              <a:rPr lang="en-US" smtClean="0"/>
              <a:t>, dated to the 300 BC. In July 2008, Zhao Weiguo, an alumnus of </a:t>
            </a:r>
            <a:r>
              <a:rPr lang="en-US" smtClean="0">
                <a:hlinkClick r:id="rId14" tooltip="Tsinghua University"/>
              </a:rPr>
              <a:t>Tsinghua University</a:t>
            </a:r>
            <a:r>
              <a:rPr lang="en-US" smtClean="0"/>
              <a:t> donated a collection of 2100 bamboo slips to his alma mater after obtaining them through auction in </a:t>
            </a:r>
            <a:r>
              <a:rPr lang="en-US" smtClean="0">
                <a:hlinkClick r:id="rId15" tooltip="Hong Kong"/>
              </a:rPr>
              <a:t>Hong Kong</a:t>
            </a:r>
            <a:r>
              <a:rPr lang="en-US" smtClean="0"/>
              <a:t>. The previous owner and the slips' whereabouts have not been revealed. In the </a:t>
            </a:r>
            <a:r>
              <a:rPr lang="en-US" smtClean="0">
                <a:hlinkClick r:id="rId16" tooltip="Tsinghua Chu Slips"/>
              </a:rPr>
              <a:t>collection</a:t>
            </a:r>
            <a:r>
              <a:rPr lang="en-US" smtClean="0"/>
              <a:t>, the Shangshu is one of the historical books. According to expert Li Xueqin, the collection dates to the Warring States Period from </a:t>
            </a:r>
            <a:r>
              <a:rPr lang="en-US" smtClean="0">
                <a:hlinkClick r:id="rId13" tooltip="Hubei"/>
              </a:rPr>
              <a:t>Hubei</a:t>
            </a:r>
            <a:r>
              <a:rPr lang="en-US" smtClean="0"/>
              <a:t>, the homeland of </a:t>
            </a:r>
            <a:r>
              <a:rPr lang="en-US" smtClean="0">
                <a:hlinkClick r:id="rId17" tooltip="Chu (state)"/>
              </a:rPr>
              <a:t>Chu</a:t>
            </a:r>
            <a:r>
              <a:rPr lang="en-US" smtClean="0"/>
              <a:t>.</a:t>
            </a:r>
          </a:p>
          <a:p>
            <a:pPr>
              <a:spcBef>
                <a:spcPct val="0"/>
              </a:spcBef>
            </a:pPr>
            <a:endParaRPr lang="en-US" smtClean="0"/>
          </a:p>
          <a:p>
            <a:pPr>
              <a:spcBef>
                <a:spcPct val="0"/>
              </a:spcBef>
            </a:pPr>
            <a:r>
              <a:rPr lang="en-US" b="1" smtClean="0"/>
              <a:t>Bamboo and wooden slips</a:t>
            </a:r>
            <a:r>
              <a:rPr lang="en-US" smtClean="0"/>
              <a:t> (</a:t>
            </a:r>
            <a:r>
              <a:rPr lang="en-US" smtClean="0">
                <a:hlinkClick r:id="rId18" tooltip="Simplified Chinese characters"/>
              </a:rPr>
              <a:t>simplified Chinese</a:t>
            </a:r>
            <a:r>
              <a:rPr lang="en-US" smtClean="0"/>
              <a:t>: 简牍; </a:t>
            </a:r>
            <a:r>
              <a:rPr lang="en-US" smtClean="0">
                <a:hlinkClick r:id="rId19" tooltip="Pinyin"/>
              </a:rPr>
              <a:t>pinyin</a:t>
            </a:r>
            <a:r>
              <a:rPr lang="en-US" smtClean="0"/>
              <a:t>: jiăndú) were one of the main media for literacy in early China, and then subsequently in medieval Japan. The long, narrow strips of wood or bamboo typically carry a single column of brush-written text each, with space for several tens of </a:t>
            </a:r>
            <a:r>
              <a:rPr lang="en-US" smtClean="0">
                <a:hlinkClick r:id="rId20" tooltip="Chinese characters"/>
              </a:rPr>
              <a:t>Chinese characters</a:t>
            </a:r>
            <a:r>
              <a:rPr lang="en-US" smtClean="0"/>
              <a:t>. For longer texts, many slips may be bound together in sequence with thread.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E07A388-C988-49CB-A09C-F1C8C9397D7E}" type="slidenum">
              <a:rPr lang="en-US"/>
              <a:pPr/>
              <a:t>4</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107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310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6CEE5C-3E05-4459-BD74-5CE737FB0CA0}" type="slidenum">
              <a:rPr lang="it-IT"/>
              <a:pPr/>
              <a:t>40</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209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321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EFEE90-EEBE-44C8-9E79-8E6C8816235E}" type="slidenum">
              <a:rPr lang="it-IT"/>
              <a:pPr/>
              <a:t>41</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312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331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DF57F4-596A-436B-BD86-13D69412B789}" type="slidenum">
              <a:rPr lang="it-IT"/>
              <a:pPr/>
              <a:t>42</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F196A78-9D86-4692-B8EA-2188FC725577}" type="slidenum">
              <a:rPr lang="en-US"/>
              <a:pPr/>
              <a:t>43</a:t>
            </a:fld>
            <a:endParaRPr lang="en-US"/>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517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351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50F72D-D265-4239-B9DE-4F2DE8758FA7}" type="slidenum">
              <a:rPr lang="it-IT"/>
              <a:pPr/>
              <a:t>44</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619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361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CD002D-C577-4AA3-A10D-E4E3CDFB35F3}" type="slidenum">
              <a:rPr lang="it-IT"/>
              <a:pPr/>
              <a:t>45</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721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372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9A8C32-67C1-49AC-8DCC-BABE0A36CCA5}" type="slidenum">
              <a:rPr lang="it-IT"/>
              <a:pPr/>
              <a:t>46</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824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382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8868A7-51B9-45BB-A1D0-BBB211F25F79}" type="slidenum">
              <a:rPr lang="it-IT"/>
              <a:pPr/>
              <a:t>47</a:t>
            </a:fld>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926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392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7B3936-9DCC-4F99-B568-7D36CAE22487}" type="slidenum">
              <a:rPr lang="it-IT"/>
              <a:pPr/>
              <a:t>48</a:t>
            </a:fld>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029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02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982F21-C4B5-4160-B7D9-86BB0519EBFA}" type="slidenum">
              <a:rPr lang="it-IT"/>
              <a:pPr/>
              <a:t>49</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2DA3C6-0380-44CF-98A3-E05E76BD5690}" type="slidenum">
              <a:rPr lang="en-US"/>
              <a:pPr/>
              <a:t>5</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131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13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D4097-CA89-4AB9-BDB4-34DE78631AA7}" type="slidenum">
              <a:rPr lang="it-IT"/>
              <a:pPr/>
              <a:t>50</a:t>
            </a:fld>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233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23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393750-8BA5-4A72-AA03-D8EFB7825D3C}" type="slidenum">
              <a:rPr lang="it-IT"/>
              <a:pPr/>
              <a:t>51</a:t>
            </a:fld>
            <a:endParaRPr 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336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33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44892-4D36-433D-93E9-D8EBFE839A14}" type="slidenum">
              <a:rPr lang="it-IT"/>
              <a:pPr/>
              <a:t>52</a:t>
            </a:fld>
            <a:endParaRPr 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541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541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88DDDC-072D-4974-B474-D5B0E75CE512}" type="slidenum">
              <a:rPr lang="it-IT"/>
              <a:pPr/>
              <a:t>53</a:t>
            </a:fld>
            <a:endParaRPr 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643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643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0278F5-775D-4CCC-A9B5-C19ECDE5FEB5}" type="slidenum">
              <a:rPr lang="it-IT"/>
              <a:pPr/>
              <a:t>54</a:t>
            </a:fld>
            <a:endParaRPr 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745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74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1238FC-2370-4BFD-A15B-B1DC10BABB05}" type="slidenum">
              <a:rPr lang="it-IT"/>
              <a:pPr/>
              <a:t>55</a:t>
            </a:fld>
            <a:endParaRPr 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848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84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F5F12E-BFE9-4955-A1CA-B36324141156}" type="slidenum">
              <a:rPr lang="it-IT"/>
              <a:pPr/>
              <a:t>56</a:t>
            </a:fld>
            <a:endParaRPr 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950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495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165ECB-D83F-4C37-89AC-91A3BB18C63F}" type="slidenum">
              <a:rPr lang="it-IT"/>
              <a:pPr/>
              <a:t>57</a:t>
            </a:fld>
            <a:endParaRPr 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053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05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A23EC9-A484-4F3C-9B51-6D93FDED5FE1}" type="slidenum">
              <a:rPr lang="it-IT"/>
              <a:pPr/>
              <a:t>58</a:t>
            </a:fld>
            <a:endParaRPr 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155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15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32FF7E-D175-4F5C-92A5-C96B0869E01F}" type="slidenum">
              <a:rPr lang="it-IT"/>
              <a:pPr/>
              <a:t>59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A96C99-1570-4DFF-833B-AE387D952AA1}" type="slidenum">
              <a:rPr lang="en-US"/>
              <a:pPr/>
              <a:t>6</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257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25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2EB9E6-5565-48F0-84E8-63856D306600}" type="slidenum">
              <a:rPr lang="it-IT"/>
              <a:pPr/>
              <a:t>60</a:t>
            </a:fld>
            <a:endParaRPr 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0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36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36A7D5-9B58-45F8-8C1F-074B0F1E49BB}" type="slidenum">
              <a:rPr lang="it-IT"/>
              <a:pPr/>
              <a:t>61</a:t>
            </a:fld>
            <a:endParaRPr lang="it-I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462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46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CB50AC-4872-4410-974F-DBA9B86A2209}" type="slidenum">
              <a:rPr lang="it-IT"/>
              <a:pPr/>
              <a:t>62</a:t>
            </a:fld>
            <a:endParaRPr 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565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56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DBDD03-B581-4139-9E31-1793E0D01EE3}" type="slidenum">
              <a:rPr lang="it-IT"/>
              <a:pPr/>
              <a:t>63</a:t>
            </a:fld>
            <a:endParaRPr lang="it-IT"/>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667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66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33F1BB-3990-47D8-A5EA-9D381D40DC50}" type="slidenum">
              <a:rPr lang="it-IT"/>
              <a:pPr/>
              <a:t>64</a:t>
            </a:fld>
            <a:endParaRPr lang="it-IT"/>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769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77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C72A5D-3A1D-4E47-93B5-0B6063022B8A}" type="slidenum">
              <a:rPr lang="it-IT"/>
              <a:pPr/>
              <a:t>65</a:t>
            </a:fld>
            <a:endParaRPr lang="it-IT"/>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872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87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7D205E-F9DE-43B0-AB05-4A0F1A9F0B48}" type="slidenum">
              <a:rPr lang="it-IT"/>
              <a:pPr/>
              <a:t>66</a:t>
            </a:fld>
            <a:endParaRPr lang="it-IT"/>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974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597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F69320-2D62-4329-A061-10953266AEEF}" type="slidenum">
              <a:rPr lang="it-IT"/>
              <a:pPr/>
              <a:t>67</a:t>
            </a:fld>
            <a:endParaRPr lang="it-IT"/>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077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607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BF9E26-8198-4548-954F-A2FC85CC7D68}" type="slidenum">
              <a:rPr lang="it-IT"/>
              <a:pPr/>
              <a:t>68</a:t>
            </a:fld>
            <a:endParaRPr lang="it-IT"/>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179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617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6C01D9-B8B7-42E7-9FF3-5BC3D92E0B78}" type="slidenum">
              <a:rPr lang="it-IT"/>
              <a:pPr/>
              <a:t>69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8BF1085-D569-43DC-8521-28FC0FE376B8}" type="slidenum">
              <a:rPr lang="en-US"/>
              <a:pPr/>
              <a:t>7</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281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628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8CF918-F681-423E-880B-232DF8A43EB3}" type="slidenum">
              <a:rPr lang="it-IT"/>
              <a:pPr/>
              <a:t>70</a:t>
            </a:fld>
            <a:endParaRPr lang="it-IT"/>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384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638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10E9C3-B97C-42C3-A2B0-65F5E99442DB}" type="slidenum">
              <a:rPr lang="it-IT"/>
              <a:pPr/>
              <a:t>71</a:t>
            </a:fld>
            <a:endParaRPr lang="it-IT"/>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486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648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89E2ED-C54D-49C6-B93C-CF9A54C0627F}" type="slidenum">
              <a:rPr lang="it-IT"/>
              <a:pPr/>
              <a:t>72</a:t>
            </a:fld>
            <a:endParaRPr lang="it-IT"/>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589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658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0EF408-FD60-40E4-8CF7-F5A20AB33068}" type="slidenum">
              <a:rPr lang="it-IT"/>
              <a:pPr/>
              <a:t>73</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3187"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931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3BDE8F-AB2A-4521-9A89-478FEA1A5D51}" type="slidenum">
              <a:rPr lang="it-IT"/>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4211"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9421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0AC3B1-460B-4F9D-AADF-B1E10FA100B7}" type="slidenum">
              <a:rPr lang="it-IT"/>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600200"/>
            <a:ext cx="4038600" cy="4525963"/>
          </a:xfrm>
          <a:prstGeom prst="rect">
            <a:avLst/>
          </a:prstGeom>
        </p:spPr>
        <p:txBody>
          <a:bodyPr/>
          <a:lstStyle/>
          <a:p>
            <a:pPr lvl="0"/>
            <a:endParaRPr lang="it-IT" noProof="0" smtClean="0"/>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900493AD-DD16-475C-ACE7-8B140FE6A1F6}"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BFF73F01-C54A-4E4C-B95E-FD1DABDDC517}"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EEDE"/>
        </a:solidFill>
        <a:effectLst/>
      </p:bgPr>
    </p:bg>
    <p:spTree>
      <p:nvGrpSpPr>
        <p:cNvPr id="1" name=""/>
        <p:cNvGrpSpPr/>
        <p:nvPr/>
      </p:nvGrpSpPr>
      <p:grpSpPr>
        <a:xfrm>
          <a:off x="0" y="0"/>
          <a:ext cx="0" cy="0"/>
          <a:chOff x="0" y="0"/>
          <a:chExt cx="0" cy="0"/>
        </a:xfrm>
      </p:grpSpPr>
      <p:pic>
        <p:nvPicPr>
          <p:cNvPr id="1026" name="Picture 17" descr="Taotieh"/>
          <p:cNvPicPr>
            <a:picLocks noChangeAspect="1" noChangeArrowheads="1"/>
          </p:cNvPicPr>
          <p:nvPr userDrawn="1"/>
        </p:nvPicPr>
        <p:blipFill>
          <a:blip r:embed="rId15" cstate="print"/>
          <a:srcRect l="5841" t="9926" r="55215" b="18924"/>
          <a:stretch>
            <a:fillRect/>
          </a:stretch>
        </p:blipFill>
        <p:spPr bwMode="auto">
          <a:xfrm>
            <a:off x="0" y="0"/>
            <a:ext cx="1524000" cy="6858000"/>
          </a:xfrm>
          <a:prstGeom prst="rect">
            <a:avLst/>
          </a:prstGeom>
          <a:noFill/>
          <a:ln w="9525">
            <a:noFill/>
            <a:miter lim="800000"/>
            <a:headEnd/>
            <a:tailEnd/>
          </a:ln>
        </p:spPr>
      </p:pic>
      <p:sp>
        <p:nvSpPr>
          <p:cNvPr id="1040" name="Line 16"/>
          <p:cNvSpPr>
            <a:spLocks noChangeShapeType="1"/>
          </p:cNvSpPr>
          <p:nvPr userDrawn="1"/>
        </p:nvSpPr>
        <p:spPr bwMode="auto">
          <a:xfrm>
            <a:off x="1524000" y="0"/>
            <a:ext cx="0" cy="6858000"/>
          </a:xfrm>
          <a:prstGeom prst="line">
            <a:avLst/>
          </a:prstGeom>
          <a:noFill/>
          <a:ln w="38100">
            <a:solidFill>
              <a:srgbClr val="663300"/>
            </a:solidFill>
            <a:round/>
            <a:headEnd/>
            <a:tailEnd/>
          </a:ln>
          <a:effectLst/>
        </p:spPr>
        <p:txBody>
          <a:bodyPr/>
          <a:lstStyle/>
          <a:p>
            <a:pPr>
              <a:defRPr/>
            </a:pPr>
            <a:endParaRPr lang="it-IT"/>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epochtimes.com/n2/images/stories/large/2008/12/03/mencius.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www.chinapast.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4/4e/Zun_with_animal_mask.jpg"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upload.wikimedia.org/wikipedia/commons/d/de/Bamboo_book_-_unfolded_-_UCR.jpg"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2743200" y="762000"/>
            <a:ext cx="5334000" cy="3505200"/>
          </a:xfrm>
          <a:prstGeom prst="rect">
            <a:avLst/>
          </a:prstGeom>
        </p:spPr>
        <p:txBody>
          <a:bodyPr wrap="none" fromWordArt="1">
            <a:prstTxWarp prst="textPlain">
              <a:avLst>
                <a:gd name="adj" fmla="val 50000"/>
              </a:avLst>
            </a:prstTxWarp>
          </a:bodyPr>
          <a:lstStyle/>
          <a:p>
            <a:pPr algn="ctr"/>
            <a:r>
              <a:rPr lang="it-IT" sz="3600" kern="10">
                <a:ln w="12700">
                  <a:solidFill>
                    <a:srgbClr val="663300"/>
                  </a:solidFill>
                  <a:round/>
                  <a:headEnd/>
                  <a:tailEnd/>
                </a:ln>
                <a:solidFill>
                  <a:srgbClr val="C00000"/>
                </a:solidFill>
                <a:effectLst>
                  <a:prstShdw prst="shdw17" dist="17961" dir="2700000">
                    <a:srgbClr val="3D1F00"/>
                  </a:prstShdw>
                </a:effectLst>
                <a:latin typeface="Chinyen"/>
              </a:rPr>
              <a:t>Ancient</a:t>
            </a:r>
          </a:p>
          <a:p>
            <a:pPr algn="ctr"/>
            <a:r>
              <a:rPr lang="it-IT" sz="3600" kern="10">
                <a:ln w="12700">
                  <a:solidFill>
                    <a:srgbClr val="663300"/>
                  </a:solidFill>
                  <a:round/>
                  <a:headEnd/>
                  <a:tailEnd/>
                </a:ln>
                <a:solidFill>
                  <a:srgbClr val="C00000"/>
                </a:solidFill>
                <a:effectLst>
                  <a:prstShdw prst="shdw17" dist="17961" dir="2700000">
                    <a:srgbClr val="3D1F00"/>
                  </a:prstShdw>
                </a:effectLst>
                <a:latin typeface="Chinyen"/>
              </a:rPr>
              <a:t>China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bwMode="auto">
          <a:xfrm>
            <a:off x="1600200" y="1447800"/>
            <a:ext cx="3962400" cy="4953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600" dirty="0" smtClean="0">
                <a:latin typeface="Tahoma" pitchFamily="34" charset="0"/>
                <a:ea typeface="Tahoma" pitchFamily="34" charset="0"/>
                <a:cs typeface="Tahoma" pitchFamily="34" charset="0"/>
              </a:rPr>
              <a:t>Chinese civilization extends backwards in history in an unbroken chain for nearly four thousand years. Throughout this time, the Chinese people have been instrumental in developing new technologies and advancing human knowledge.</a:t>
            </a:r>
            <a:br>
              <a:rPr lang="en-US" sz="2600" dirty="0" smtClean="0">
                <a:latin typeface="Tahoma" pitchFamily="34" charset="0"/>
                <a:ea typeface="Tahoma" pitchFamily="34" charset="0"/>
                <a:cs typeface="Tahoma" pitchFamily="34" charset="0"/>
              </a:rPr>
            </a:br>
            <a:endParaRPr lang="en-US" sz="2600" dirty="0" smtClean="0">
              <a:latin typeface="Tahoma" pitchFamily="34" charset="0"/>
              <a:ea typeface="Tahoma" pitchFamily="34" charset="0"/>
              <a:cs typeface="Tahoma" pitchFamily="34" charset="0"/>
            </a:endParaRPr>
          </a:p>
        </p:txBody>
      </p:sp>
      <p:sp>
        <p:nvSpPr>
          <p:cNvPr id="13315" name="Title 1"/>
          <p:cNvSpPr>
            <a:spLocks noGrp="1"/>
          </p:cNvSpPr>
          <p:nvPr>
            <p:ph type="title"/>
          </p:nvPr>
        </p:nvSpPr>
        <p:spPr bwMode="auto">
          <a:xfrm>
            <a:off x="1600200" y="274638"/>
            <a:ext cx="70866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effectLst>
                  <a:outerShdw blurRad="38100" dist="38100" dir="2700000" algn="tl">
                    <a:srgbClr val="000000"/>
                  </a:outerShdw>
                </a:effectLst>
                <a:latin typeface="Tahoma" pitchFamily="34" charset="0"/>
                <a:ea typeface="Tahoma" pitchFamily="34" charset="0"/>
                <a:cs typeface="Tahoma" pitchFamily="34" charset="0"/>
              </a:rPr>
              <a:t>The </a:t>
            </a:r>
            <a:r>
              <a:rPr lang="it-IT" sz="40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Four</a:t>
            </a:r>
            <a:r>
              <a:rPr lang="it-IT" sz="4000" b="1" dirty="0" smtClean="0">
                <a:solidFill>
                  <a:srgbClr val="C00000"/>
                </a:solidFill>
                <a:latin typeface="Tahoma" pitchFamily="34" charset="0"/>
                <a:ea typeface="Tahoma" pitchFamily="34" charset="0"/>
                <a:cs typeface="Tahoma" pitchFamily="34" charset="0"/>
              </a:rPr>
              <a:t> </a:t>
            </a:r>
            <a:r>
              <a:rPr lang="it-IT" sz="4000" b="1" dirty="0" err="1" smtClean="0">
                <a:solidFill>
                  <a:srgbClr val="C00000"/>
                </a:solidFill>
                <a:latin typeface="Tahoma" pitchFamily="34" charset="0"/>
                <a:ea typeface="Tahoma" pitchFamily="34" charset="0"/>
                <a:cs typeface="Tahoma" pitchFamily="34" charset="0"/>
              </a:rPr>
              <a:t>Thousand</a:t>
            </a:r>
            <a:r>
              <a:rPr lang="it-IT" sz="4000" b="1" dirty="0" smtClean="0">
                <a:solidFill>
                  <a:srgbClr val="C00000"/>
                </a:solidFill>
                <a:latin typeface="Tahoma" pitchFamily="34" charset="0"/>
                <a:ea typeface="Tahoma" pitchFamily="34" charset="0"/>
                <a:cs typeface="Tahoma" pitchFamily="34" charset="0"/>
              </a:rPr>
              <a:t> </a:t>
            </a:r>
            <a:r>
              <a:rPr lang="it-IT" sz="4000" b="1" dirty="0" err="1" smtClean="0">
                <a:solidFill>
                  <a:srgbClr val="C00000"/>
                </a:solidFill>
                <a:latin typeface="Tahoma" pitchFamily="34" charset="0"/>
                <a:ea typeface="Tahoma" pitchFamily="34" charset="0"/>
                <a:cs typeface="Tahoma" pitchFamily="34" charset="0"/>
              </a:rPr>
              <a:t>Years</a:t>
            </a:r>
            <a:r>
              <a:rPr lang="it-IT" sz="4000" b="1" dirty="0" smtClean="0">
                <a:solidFill>
                  <a:srgbClr val="C00000"/>
                </a:solidFill>
                <a:latin typeface="Tahoma" pitchFamily="34" charset="0"/>
                <a:ea typeface="Tahoma" pitchFamily="34" charset="0"/>
                <a:cs typeface="Tahoma" pitchFamily="34" charset="0"/>
              </a:rPr>
              <a:t> </a:t>
            </a:r>
            <a:r>
              <a:rPr lang="it-IT" sz="4000" b="1" dirty="0" err="1" smtClean="0">
                <a:solidFill>
                  <a:srgbClr val="C00000"/>
                </a:solidFill>
                <a:latin typeface="Tahoma" pitchFamily="34" charset="0"/>
                <a:ea typeface="Tahoma" pitchFamily="34" charset="0"/>
                <a:cs typeface="Tahoma" pitchFamily="34" charset="0"/>
              </a:rPr>
              <a:t>of</a:t>
            </a:r>
            <a:r>
              <a:rPr lang="it-IT" sz="4000" b="1" dirty="0" smtClean="0">
                <a:solidFill>
                  <a:srgbClr val="C00000"/>
                </a:solidFill>
                <a:latin typeface="Tahoma" pitchFamily="34" charset="0"/>
                <a:ea typeface="Tahoma" pitchFamily="34" charset="0"/>
                <a:cs typeface="Tahoma" pitchFamily="34" charset="0"/>
              </a:rPr>
              <a:t> </a:t>
            </a:r>
            <a:r>
              <a:rPr lang="it-IT" sz="4000" b="1" dirty="0" err="1" smtClean="0">
                <a:solidFill>
                  <a:srgbClr val="C00000"/>
                </a:solidFill>
                <a:latin typeface="Tahoma" pitchFamily="34" charset="0"/>
                <a:ea typeface="Tahoma" pitchFamily="34" charset="0"/>
                <a:cs typeface="Tahoma" pitchFamily="34" charset="0"/>
              </a:rPr>
              <a:t>Civilization</a:t>
            </a:r>
            <a:endParaRPr lang="it-IT" sz="4000" b="1" dirty="0" smtClean="0">
              <a:solidFill>
                <a:srgbClr val="C00000"/>
              </a:solidFill>
              <a:latin typeface="Tahoma" pitchFamily="34" charset="0"/>
              <a:ea typeface="Tahoma" pitchFamily="34" charset="0"/>
              <a:cs typeface="Tahoma" pitchFamily="34" charset="0"/>
            </a:endParaRPr>
          </a:p>
        </p:txBody>
      </p:sp>
      <p:pic>
        <p:nvPicPr>
          <p:cNvPr id="13316" name="Picture 6" descr="http://www.theepochtimes.com/n2/mambots/content/multithumb/thumbs/350.0.1.0.16777215.0.stories.large.2008.12.03.mencius.jpg">
            <a:hlinkClick r:id="rId3" tooltip="Mencius (372 – 289 BCE), an ancient Chinese philosopher, held that human beings were inherently moral. (Public domain image)"/>
          </p:cNvPr>
          <p:cNvPicPr>
            <a:picLocks noChangeAspect="1" noChangeArrowheads="1"/>
          </p:cNvPicPr>
          <p:nvPr/>
        </p:nvPicPr>
        <p:blipFill>
          <a:blip r:embed="rId4" cstate="print"/>
          <a:srcRect b="8929"/>
          <a:stretch>
            <a:fillRect/>
          </a:stretch>
        </p:blipFill>
        <p:spPr bwMode="auto">
          <a:xfrm>
            <a:off x="5562600" y="1600200"/>
            <a:ext cx="33337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bwMode="auto">
          <a:xfrm>
            <a:off x="1828800" y="1676400"/>
            <a:ext cx="4495800" cy="25908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800" dirty="0" smtClean="0">
                <a:latin typeface="Tahoma" pitchFamily="34" charset="0"/>
                <a:ea typeface="Tahoma" pitchFamily="34" charset="0"/>
                <a:cs typeface="Tahoma" pitchFamily="34" charset="0"/>
              </a:rPr>
              <a:t>The Chinese have been ruled by a succession of dynasties (families that pass the right to rule the nation from one generation to the next).</a:t>
            </a:r>
          </a:p>
          <a:p>
            <a:pPr eaLnBrk="1" hangingPunct="1">
              <a:buNone/>
            </a:pPr>
            <a:endParaRPr lang="en-US" dirty="0" smtClean="0">
              <a:latin typeface="Tahoma" pitchFamily="34" charset="0"/>
              <a:ea typeface="Tahoma" pitchFamily="34" charset="0"/>
              <a:cs typeface="Tahoma" pitchFamily="34" charset="0"/>
            </a:endParaRPr>
          </a:p>
        </p:txBody>
      </p:sp>
      <p:sp>
        <p:nvSpPr>
          <p:cNvPr id="14339" name="Title 2"/>
          <p:cNvSpPr>
            <a:spLocks noGrp="1"/>
          </p:cNvSpPr>
          <p:nvPr>
            <p:ph type="title"/>
          </p:nvPr>
        </p:nvSpPr>
        <p:spPr bwMode="auto">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Dynasties</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4340" name="Picture 4" descr="The History and Amazing Achievements of Ancient China">
            <a:hlinkClick r:id="rId3"/>
          </p:cNvPr>
          <p:cNvPicPr>
            <a:picLocks noChangeAspect="1" noChangeArrowheads="1"/>
          </p:cNvPicPr>
          <p:nvPr/>
        </p:nvPicPr>
        <p:blipFill>
          <a:blip r:embed="rId4" cstate="print"/>
          <a:srcRect/>
          <a:stretch>
            <a:fillRect/>
          </a:stretch>
        </p:blipFill>
        <p:spPr bwMode="auto">
          <a:xfrm>
            <a:off x="6514708" y="1295400"/>
            <a:ext cx="2629291" cy="3886200"/>
          </a:xfrm>
          <a:prstGeom prst="rect">
            <a:avLst/>
          </a:prstGeom>
          <a:noFill/>
          <a:ln w="9525">
            <a:noFill/>
            <a:miter lim="800000"/>
            <a:headEnd/>
            <a:tailEnd/>
          </a:ln>
        </p:spPr>
      </p:pic>
      <p:sp>
        <p:nvSpPr>
          <p:cNvPr id="5" name="Rettangolo 4"/>
          <p:cNvSpPr/>
          <p:nvPr/>
        </p:nvSpPr>
        <p:spPr>
          <a:xfrm>
            <a:off x="1828800" y="5257800"/>
            <a:ext cx="6096000" cy="1200329"/>
          </a:xfrm>
          <a:prstGeom prst="rect">
            <a:avLst/>
          </a:prstGeom>
        </p:spPr>
        <p:txBody>
          <a:bodyPr wrap="square" lIns="36000" rIns="36000">
            <a:spAutoFit/>
          </a:bodyPr>
          <a:lstStyle/>
          <a:p>
            <a:pPr lvl="1" eaLnBrk="1" hangingPunct="1">
              <a:buFontTx/>
              <a:buNone/>
            </a:pPr>
            <a:r>
              <a:rPr lang="en-US" sz="2400" dirty="0" smtClean="0">
                <a:latin typeface="Tahoma" pitchFamily="34" charset="0"/>
                <a:ea typeface="Tahoma" pitchFamily="34" charset="0"/>
                <a:cs typeface="Tahoma" pitchFamily="34" charset="0"/>
              </a:rPr>
              <a:t>Xia (Hsia) Dynasty        2205-1766 BCE </a:t>
            </a:r>
          </a:p>
          <a:p>
            <a:pPr lvl="1" eaLnBrk="1" hangingPunct="1">
              <a:buFontTx/>
              <a:buNone/>
            </a:pPr>
            <a:r>
              <a:rPr lang="en-US" sz="2400" dirty="0" smtClean="0">
                <a:latin typeface="Tahoma" pitchFamily="34" charset="0"/>
                <a:ea typeface="Tahoma" pitchFamily="34" charset="0"/>
                <a:cs typeface="Tahoma" pitchFamily="34" charset="0"/>
              </a:rPr>
              <a:t>Shang Dynasty	          1766-1122 BCE</a:t>
            </a:r>
          </a:p>
          <a:p>
            <a:pPr lvl="1" eaLnBrk="1" hangingPunct="1">
              <a:buFontTx/>
              <a:buNone/>
            </a:pPr>
            <a:r>
              <a:rPr lang="en-US" sz="2400" dirty="0" smtClean="0">
                <a:latin typeface="Tahoma" pitchFamily="34" charset="0"/>
                <a:ea typeface="Tahoma" pitchFamily="34" charset="0"/>
                <a:cs typeface="Tahoma" pitchFamily="34" charset="0"/>
              </a:rPr>
              <a:t>Zhou Dynasty	          1122-256 BCE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600200" y="152400"/>
            <a:ext cx="7391400" cy="1446213"/>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4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“Chung </a:t>
            </a:r>
            <a:r>
              <a:rPr lang="en-US" sz="4400" b="1" dirty="0" err="1">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Kuo</a:t>
            </a:r>
            <a:r>
              <a:rPr lang="en-US" sz="4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a:t>
            </a:r>
            <a:br>
              <a:rPr lang="en-US" sz="4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br>
            <a:r>
              <a:rPr lang="en-US" sz="4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(The </a:t>
            </a:r>
            <a:r>
              <a:rPr lang="en-US" sz="4400" b="1" dirty="0">
                <a:solidFill>
                  <a:srgbClr val="FF7F7F"/>
                </a:solidFill>
                <a:effectLst>
                  <a:outerShdw blurRad="38100" dist="38100" dir="2700000" algn="tl">
                    <a:srgbClr val="000000"/>
                  </a:outerShdw>
                </a:effectLst>
                <a:latin typeface="Tahoma" pitchFamily="34" charset="0"/>
                <a:ea typeface="Tahoma" pitchFamily="34" charset="0"/>
                <a:cs typeface="Tahoma" pitchFamily="34" charset="0"/>
              </a:rPr>
              <a:t>“Middle Kingdom”</a:t>
            </a:r>
            <a:r>
              <a:rPr lang="en-US" sz="4400" b="1" dirty="0">
                <a:solidFill>
                  <a:srgbClr val="D80000"/>
                </a:solidFill>
                <a:effectLst>
                  <a:outerShdw blurRad="38100" dist="38100" dir="2700000" algn="tl">
                    <a:srgbClr val="000000"/>
                  </a:outerShdw>
                </a:effectLst>
                <a:latin typeface="Tahoma" pitchFamily="34" charset="0"/>
                <a:ea typeface="Tahoma" pitchFamily="34" charset="0"/>
                <a:cs typeface="Tahoma" pitchFamily="34" charset="0"/>
              </a:rPr>
              <a:t>)</a:t>
            </a:r>
          </a:p>
        </p:txBody>
      </p:sp>
      <p:pic>
        <p:nvPicPr>
          <p:cNvPr id="16387" name="Picture 3"/>
          <p:cNvPicPr>
            <a:picLocks noChangeAspect="1" noChangeArrowheads="1"/>
          </p:cNvPicPr>
          <p:nvPr/>
        </p:nvPicPr>
        <p:blipFill>
          <a:blip r:embed="rId3" cstate="print">
            <a:lum bright="-6000" contrast="6000"/>
          </a:blip>
          <a:srcRect l="2727" t="1846" r="909" b="3999"/>
          <a:stretch>
            <a:fillRect/>
          </a:stretch>
        </p:blipFill>
        <p:spPr bwMode="auto">
          <a:xfrm>
            <a:off x="2971800" y="1930400"/>
            <a:ext cx="4724400" cy="45466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bwMode="auto">
          <a:xfrm>
            <a:off x="1600200" y="1143000"/>
            <a:ext cx="7543800" cy="5715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0"/>
              </a:spcBef>
              <a:spcAft>
                <a:spcPts val="600"/>
              </a:spcAft>
            </a:pPr>
            <a:r>
              <a:rPr lang="en-US" sz="2800" dirty="0" smtClean="0">
                <a:latin typeface="Tahoma" pitchFamily="34" charset="0"/>
                <a:ea typeface="Tahoma" pitchFamily="34" charset="0"/>
                <a:cs typeface="Tahoma" pitchFamily="34" charset="0"/>
              </a:rPr>
              <a:t>Records about the Xia Dynasty are sparse.</a:t>
            </a:r>
          </a:p>
          <a:p>
            <a:pPr eaLnBrk="1" hangingPunct="1">
              <a:spcBef>
                <a:spcPts val="0"/>
              </a:spcBef>
              <a:spcAft>
                <a:spcPts val="600"/>
              </a:spcAft>
            </a:pPr>
            <a:r>
              <a:rPr lang="en-US" sz="2800" dirty="0" smtClean="0">
                <a:latin typeface="Tahoma" pitchFamily="34" charset="0"/>
                <a:ea typeface="Tahoma" pitchFamily="34" charset="0"/>
                <a:cs typeface="Tahoma" pitchFamily="34" charset="0"/>
              </a:rPr>
              <a:t>Archaeological records on the urbanization under the Shang is revealing and reliable.</a:t>
            </a:r>
          </a:p>
          <a:p>
            <a:pPr eaLnBrk="1" hangingPunct="1">
              <a:spcBef>
                <a:spcPts val="0"/>
              </a:spcBef>
              <a:spcAft>
                <a:spcPts val="600"/>
              </a:spcAft>
            </a:pPr>
            <a:r>
              <a:rPr lang="en-US" sz="2800" dirty="0" smtClean="0">
                <a:latin typeface="Tahoma" pitchFamily="34" charset="0"/>
                <a:ea typeface="Tahoma" pitchFamily="34" charset="0"/>
                <a:cs typeface="Tahoma" pitchFamily="34" charset="0"/>
              </a:rPr>
              <a:t>The Zhou consolidated both city and state and left extensive archaeological remains and written records.</a:t>
            </a:r>
          </a:p>
          <a:p>
            <a:pPr eaLnBrk="1" hangingPunct="1">
              <a:spcBef>
                <a:spcPts val="0"/>
              </a:spcBef>
              <a:spcAft>
                <a:spcPts val="600"/>
              </a:spcAft>
            </a:pPr>
            <a:r>
              <a:rPr lang="en-US" sz="2800" dirty="0" smtClean="0">
                <a:latin typeface="Tahoma" pitchFamily="34" charset="0"/>
                <a:ea typeface="Tahoma" pitchFamily="34" charset="0"/>
                <a:cs typeface="Tahoma" pitchFamily="34" charset="0"/>
              </a:rPr>
              <a:t>Traditional chronological dating suggests that the states succeeded one another but recent evidence indicates considerable overlap.</a:t>
            </a:r>
          </a:p>
          <a:p>
            <a:pPr eaLnBrk="1" hangingPunct="1">
              <a:spcBef>
                <a:spcPts val="0"/>
              </a:spcBef>
              <a:spcAft>
                <a:spcPts val="600"/>
              </a:spcAft>
            </a:pPr>
            <a:r>
              <a:rPr lang="en-US" sz="2800" dirty="0" smtClean="0">
                <a:latin typeface="Tahoma" pitchFamily="34" charset="0"/>
                <a:ea typeface="Tahoma" pitchFamily="34" charset="0"/>
                <a:cs typeface="Tahoma" pitchFamily="34" charset="0"/>
              </a:rPr>
              <a:t>They may have coexisted in </a:t>
            </a:r>
            <a:r>
              <a:rPr lang="en-US" sz="2800" dirty="0" err="1" smtClean="0">
                <a:latin typeface="Tahoma" pitchFamily="34" charset="0"/>
                <a:ea typeface="Tahoma" pitchFamily="34" charset="0"/>
                <a:cs typeface="Tahoma" pitchFamily="34" charset="0"/>
              </a:rPr>
              <a:t>neighbouring</a:t>
            </a:r>
            <a:r>
              <a:rPr lang="en-US" sz="2800" dirty="0" smtClean="0">
                <a:latin typeface="Tahoma" pitchFamily="34" charset="0"/>
                <a:ea typeface="Tahoma" pitchFamily="34" charset="0"/>
                <a:cs typeface="Tahoma" pitchFamily="34" charset="0"/>
              </a:rPr>
              <a:t> regions.</a:t>
            </a:r>
          </a:p>
          <a:p>
            <a:pPr eaLnBrk="1" hangingPunct="1">
              <a:spcBef>
                <a:spcPts val="0"/>
              </a:spcBef>
              <a:spcAft>
                <a:spcPts val="600"/>
              </a:spcAft>
            </a:pPr>
            <a:endParaRPr lang="en-US" sz="2800" dirty="0" smtClean="0">
              <a:latin typeface="Tahoma" pitchFamily="34" charset="0"/>
              <a:ea typeface="Tahoma" pitchFamily="34" charset="0"/>
              <a:cs typeface="Tahoma" pitchFamily="34" charset="0"/>
            </a:endParaRPr>
          </a:p>
        </p:txBody>
      </p:sp>
      <p:sp>
        <p:nvSpPr>
          <p:cNvPr id="5" name="Title 2"/>
          <p:cNvSpPr>
            <a:spLocks noGrp="1"/>
          </p:cNvSpPr>
          <p:nvPr>
            <p:ph type="title"/>
          </p:nvPr>
        </p:nvSpPr>
        <p:spPr bwMode="auto">
          <a:xfrm>
            <a:off x="457200" y="0"/>
            <a:ext cx="82296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Dynasties</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bwMode="auto">
          <a:xfrm>
            <a:off x="1752600" y="1371600"/>
            <a:ext cx="72390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dirty="0" smtClean="0"/>
              <a:t>By the time of the Shang, people had founded cities in north China.</a:t>
            </a:r>
          </a:p>
          <a:p>
            <a:pPr eaLnBrk="1" hangingPunct="1">
              <a:lnSpc>
                <a:spcPct val="90000"/>
              </a:lnSpc>
            </a:pPr>
            <a:r>
              <a:rPr lang="en-US" sz="2800" dirty="0" smtClean="0"/>
              <a:t>These cities served as centers of administration and ritual.</a:t>
            </a:r>
          </a:p>
          <a:p>
            <a:pPr eaLnBrk="1" hangingPunct="1">
              <a:lnSpc>
                <a:spcPct val="90000"/>
              </a:lnSpc>
            </a:pPr>
            <a:r>
              <a:rPr lang="en-US" sz="2800" dirty="0" smtClean="0"/>
              <a:t>An urban network ruled the entire dynastic state.</a:t>
            </a:r>
          </a:p>
          <a:p>
            <a:pPr eaLnBrk="1" hangingPunct="1">
              <a:lnSpc>
                <a:spcPct val="90000"/>
              </a:lnSpc>
            </a:pPr>
            <a:r>
              <a:rPr lang="en-US" sz="2800" dirty="0" smtClean="0"/>
              <a:t>Capitals were often shifted, suggesting that new rulers often moved the locations.</a:t>
            </a:r>
          </a:p>
          <a:p>
            <a:pPr eaLnBrk="1" hangingPunct="1">
              <a:lnSpc>
                <a:spcPct val="90000"/>
              </a:lnSpc>
            </a:pPr>
            <a:r>
              <a:rPr lang="en-US" sz="2800" dirty="0" smtClean="0"/>
              <a:t>Shang troops had frequent wars with the nomadic herdsman from the Asian steppes.</a:t>
            </a:r>
          </a:p>
          <a:p>
            <a:pPr eaLnBrk="1" hangingPunct="1">
              <a:lnSpc>
                <a:spcPct val="90000"/>
              </a:lnSpc>
            </a:pPr>
            <a:endParaRPr lang="en-US" sz="2800" dirty="0" smtClean="0"/>
          </a:p>
          <a:p>
            <a:pPr eaLnBrk="1" hangingPunct="1">
              <a:lnSpc>
                <a:spcPct val="90000"/>
              </a:lnSpc>
            </a:pPr>
            <a:endParaRPr lang="en-US" sz="2400" dirty="0" smtClean="0"/>
          </a:p>
        </p:txBody>
      </p:sp>
      <p:sp>
        <p:nvSpPr>
          <p:cNvPr id="5" name="Title 2"/>
          <p:cNvSpPr>
            <a:spLocks noGrp="1"/>
          </p:cNvSpPr>
          <p:nvPr>
            <p:ph type="title"/>
          </p:nvPr>
        </p:nvSpPr>
        <p:spPr bwMode="auto">
          <a:xfrm>
            <a:off x="1371600" y="274638"/>
            <a:ext cx="73152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Early</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Dynasties</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524000" y="0"/>
            <a:ext cx="71628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Who were these nomads from the steppes?</a:t>
            </a:r>
          </a:p>
        </p:txBody>
      </p:sp>
      <p:sp>
        <p:nvSpPr>
          <p:cNvPr id="70659" name="Rectangle 3"/>
          <p:cNvSpPr>
            <a:spLocks noGrp="1" noChangeArrowheads="1"/>
          </p:cNvSpPr>
          <p:nvPr>
            <p:ph type="body" sz="half" idx="1"/>
          </p:nvPr>
        </p:nvSpPr>
        <p:spPr>
          <a:xfrm>
            <a:off x="1524000" y="1371600"/>
            <a:ext cx="7620000" cy="5181600"/>
          </a:xfrm>
        </p:spPr>
        <p:txBody>
          <a:bodyPr/>
          <a:lstStyle/>
          <a:p>
            <a:pPr marL="174625" indent="-174625" eaLnBrk="1" hangingPunct="1">
              <a:spcBef>
                <a:spcPts val="0"/>
              </a:spcBef>
              <a:spcAft>
                <a:spcPts val="0"/>
              </a:spcAft>
              <a:defRPr/>
            </a:pPr>
            <a:r>
              <a:rPr lang="en-US" sz="2400" dirty="0" smtClean="0"/>
              <a:t>Indo-Europeans who domesticated horses and pushed deeper into the steppe.</a:t>
            </a:r>
          </a:p>
          <a:p>
            <a:pPr marL="174625" indent="-174625" eaLnBrk="1" hangingPunct="1">
              <a:spcBef>
                <a:spcPts val="0"/>
              </a:spcBef>
              <a:spcAft>
                <a:spcPts val="0"/>
              </a:spcAft>
              <a:defRPr/>
            </a:pPr>
            <a:r>
              <a:rPr lang="en-US" sz="2400" dirty="0" smtClean="0"/>
              <a:t>They herded cattle, sheep, goats, yaks, and horses.</a:t>
            </a:r>
          </a:p>
          <a:p>
            <a:pPr marL="174625" indent="-174625" eaLnBrk="1" hangingPunct="1">
              <a:spcBef>
                <a:spcPts val="0"/>
              </a:spcBef>
              <a:spcAft>
                <a:spcPts val="0"/>
              </a:spcAft>
              <a:defRPr/>
            </a:pPr>
            <a:r>
              <a:rPr lang="en-US" sz="2400" dirty="0" smtClean="0"/>
              <a:t>They mastered metallurgy about 2900 BCE</a:t>
            </a:r>
          </a:p>
          <a:p>
            <a:pPr marL="174625" indent="-174625" eaLnBrk="1" hangingPunct="1">
              <a:spcBef>
                <a:spcPts val="0"/>
              </a:spcBef>
              <a:spcAft>
                <a:spcPts val="0"/>
              </a:spcAft>
              <a:defRPr/>
            </a:pPr>
            <a:r>
              <a:rPr lang="en-US" sz="2400" dirty="0" smtClean="0"/>
              <a:t>They built heavy wagons which extended their range into the Eurasian steppe.</a:t>
            </a:r>
          </a:p>
          <a:p>
            <a:pPr marL="174625" indent="-174625" eaLnBrk="1" hangingPunct="1">
              <a:spcBef>
                <a:spcPts val="0"/>
              </a:spcBef>
              <a:spcAft>
                <a:spcPts val="0"/>
              </a:spcAft>
              <a:defRPr/>
            </a:pPr>
            <a:r>
              <a:rPr lang="en-US" sz="2400" dirty="0" smtClean="0"/>
              <a:t>By 1000 BCE these nomadic people served as the link between farming cultures in the west and in the east.  </a:t>
            </a:r>
          </a:p>
          <a:p>
            <a:pPr marL="174625" indent="-174625" eaLnBrk="1" hangingPunct="1">
              <a:spcBef>
                <a:spcPts val="0"/>
              </a:spcBef>
              <a:spcAft>
                <a:spcPts val="0"/>
              </a:spcAft>
              <a:defRPr/>
            </a:pPr>
            <a:r>
              <a:rPr lang="en-US" sz="2400" dirty="0" smtClean="0"/>
              <a:t>They were dependent upon the agricultural communities to supply them with grains, metals, and textiles.</a:t>
            </a:r>
          </a:p>
          <a:p>
            <a:pPr marL="174625" indent="-174625" eaLnBrk="1" hangingPunct="1">
              <a:spcBef>
                <a:spcPts val="0"/>
              </a:spcBef>
              <a:spcAft>
                <a:spcPts val="0"/>
              </a:spcAft>
              <a:defRPr/>
            </a:pPr>
            <a:r>
              <a:rPr lang="en-US" sz="2400" dirty="0" smtClean="0"/>
              <a:t>In turn, they supplied the farmers with horses while serving as a trading conduit for products and ideas.</a:t>
            </a:r>
          </a:p>
          <a:p>
            <a:pPr eaLnBrk="1" hangingPunct="1">
              <a:spcBef>
                <a:spcPts val="0"/>
              </a:spcBef>
              <a:spcAft>
                <a:spcPts val="0"/>
              </a:spcAft>
              <a:defRPr/>
            </a:pPr>
            <a:endParaRPr lang="en-US" sz="2400" dirty="0" smtClean="0"/>
          </a:p>
          <a:p>
            <a:pPr eaLnBrk="1" hangingPunct="1">
              <a:spcBef>
                <a:spcPts val="0"/>
              </a:spcBef>
              <a:spcAft>
                <a:spcPts val="0"/>
              </a:spcAft>
              <a:defRPr/>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2286000" y="1676400"/>
            <a:ext cx="6172200" cy="2971800"/>
          </a:xfrm>
          <a:prstGeom prst="rect">
            <a:avLst/>
          </a:prstGeom>
        </p:spPr>
        <p:txBody>
          <a:bodyPr wrap="none" fromWordArt="1">
            <a:prstTxWarp prst="textPlain">
              <a:avLst>
                <a:gd name="adj" fmla="val 50000"/>
              </a:avLst>
            </a:prstTxWarp>
          </a:bodyPr>
          <a:lstStyle/>
          <a:p>
            <a:pPr algn="ctr"/>
            <a:r>
              <a:rPr lang="it-IT" sz="3600" kern="10">
                <a:ln w="12700">
                  <a:solidFill>
                    <a:srgbClr val="663300"/>
                  </a:solidFill>
                  <a:round/>
                  <a:headEnd/>
                  <a:tailEnd/>
                </a:ln>
                <a:solidFill>
                  <a:srgbClr val="C00000"/>
                </a:solidFill>
                <a:effectLst>
                  <a:prstShdw prst="shdw17" dist="17961" dir="2700000">
                    <a:srgbClr val="3D1F00"/>
                  </a:prstShdw>
                </a:effectLst>
                <a:latin typeface="Chinyen"/>
              </a:rPr>
              <a:t>Hsia Dynasty</a:t>
            </a:r>
          </a:p>
          <a:p>
            <a:pPr algn="ctr"/>
            <a:r>
              <a:rPr lang="it-IT" sz="3600" kern="10">
                <a:ln w="12700">
                  <a:solidFill>
                    <a:srgbClr val="663300"/>
                  </a:solidFill>
                  <a:round/>
                  <a:headEnd/>
                  <a:tailEnd/>
                </a:ln>
                <a:solidFill>
                  <a:srgbClr val="C00000"/>
                </a:solidFill>
                <a:effectLst>
                  <a:prstShdw prst="shdw17" dist="17961" dir="2700000">
                    <a:srgbClr val="3D1F00"/>
                  </a:prstShdw>
                </a:effectLst>
                <a:latin typeface="Chinyen"/>
              </a:rPr>
              <a:t>2205-1027 BCE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bwMode="auto">
          <a:xfrm>
            <a:off x="1676400" y="1295400"/>
            <a:ext cx="44196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en-US" sz="2800" dirty="0" smtClean="0">
                <a:latin typeface="Tahoma" pitchFamily="34" charset="0"/>
                <a:cs typeface="Tahoma" pitchFamily="34" charset="0"/>
              </a:rPr>
              <a:t>The Hsia family would have ruled China from around 2200 BCE until around 1800 BCE. They are believed to have been Aryans, who migrated into the area, and who were able to conquer the local peoples using their superior weaponry and technology.</a:t>
            </a:r>
          </a:p>
        </p:txBody>
      </p:sp>
      <p:sp>
        <p:nvSpPr>
          <p:cNvPr id="23555" name="Title 2"/>
          <p:cNvSpPr>
            <a:spLocks noGrp="1"/>
          </p:cNvSpPr>
          <p:nvPr>
            <p:ph type="title"/>
          </p:nvPr>
        </p:nvSpPr>
        <p:spPr bwMode="auto">
          <a:xfrm>
            <a:off x="1600200" y="0"/>
            <a:ext cx="70866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Hsia</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Dynasty</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7" name="Picture 4" descr="Yu the Great"/>
          <p:cNvPicPr>
            <a:picLocks noChangeAspect="1" noChangeArrowheads="1"/>
          </p:cNvPicPr>
          <p:nvPr/>
        </p:nvPicPr>
        <p:blipFill>
          <a:blip r:embed="rId3" cstate="print"/>
          <a:srcRect/>
          <a:stretch>
            <a:fillRect/>
          </a:stretch>
        </p:blipFill>
        <p:spPr bwMode="auto">
          <a:xfrm>
            <a:off x="7162800" y="1219200"/>
            <a:ext cx="1600200" cy="4544568"/>
          </a:xfrm>
          <a:prstGeom prst="rect">
            <a:avLst/>
          </a:prstGeom>
          <a:noFill/>
          <a:ln w="9525">
            <a:solidFill>
              <a:srgbClr val="663300"/>
            </a:solidFill>
            <a:miter lim="800000"/>
            <a:headEnd/>
            <a:tailEnd/>
          </a:ln>
        </p:spPr>
      </p:pic>
      <p:sp>
        <p:nvSpPr>
          <p:cNvPr id="8" name="Text Box 2"/>
          <p:cNvSpPr txBox="1">
            <a:spLocks noChangeArrowheads="1"/>
          </p:cNvSpPr>
          <p:nvPr/>
        </p:nvSpPr>
        <p:spPr bwMode="auto">
          <a:xfrm>
            <a:off x="6629400" y="5943600"/>
            <a:ext cx="2514600" cy="523220"/>
          </a:xfrm>
          <a:prstGeom prst="rect">
            <a:avLst/>
          </a:prstGeom>
          <a:noFill/>
          <a:ln w="9525">
            <a:noFill/>
            <a:miter lim="800000"/>
            <a:headEnd/>
            <a:tailEnd/>
          </a:ln>
          <a:effectLst/>
        </p:spPr>
        <p:txBody>
          <a:bodyPr wrap="square">
            <a:spAutoFit/>
          </a:bodyPr>
          <a:lstStyle/>
          <a:p>
            <a:pPr algn="ctr">
              <a:spcBef>
                <a:spcPct val="50000"/>
              </a:spcBef>
              <a:defRPr/>
            </a:pPr>
            <a:r>
              <a:rPr lang="en-US" sz="1400" dirty="0">
                <a:latin typeface="Tahoma" pitchFamily="34" charset="0"/>
                <a:ea typeface="Tahoma" pitchFamily="34" charset="0"/>
                <a:cs typeface="Tahoma" pitchFamily="34" charset="0"/>
              </a:rPr>
              <a:t>Yu, the Great – Founder of the Hsia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981200" y="0"/>
            <a:ext cx="6705600" cy="830263"/>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4800" b="1" dirty="0">
                <a:solidFill>
                  <a:srgbClr val="FF7F7F"/>
                </a:solidFill>
                <a:effectLst>
                  <a:outerShdw blurRad="38100" dist="38100" dir="2700000" algn="tl">
                    <a:srgbClr val="000000"/>
                  </a:outerShdw>
                </a:effectLst>
                <a:latin typeface="Tahoma" pitchFamily="34" charset="0"/>
                <a:ea typeface="Tahoma" pitchFamily="34" charset="0"/>
                <a:cs typeface="Tahoma" pitchFamily="34" charset="0"/>
              </a:rPr>
              <a:t>“</a:t>
            </a:r>
            <a:r>
              <a:rPr lang="en-US" sz="4800" b="1" dirty="0" err="1">
                <a:solidFill>
                  <a:srgbClr val="FF7F7F"/>
                </a:solidFill>
                <a:effectLst>
                  <a:outerShdw blurRad="38100" dist="38100" dir="2700000" algn="tl">
                    <a:srgbClr val="000000"/>
                  </a:outerShdw>
                </a:effectLst>
                <a:latin typeface="Tahoma" pitchFamily="34" charset="0"/>
                <a:ea typeface="Tahoma" pitchFamily="34" charset="0"/>
                <a:cs typeface="Tahoma" pitchFamily="34" charset="0"/>
              </a:rPr>
              <a:t>Huangdi</a:t>
            </a:r>
            <a:r>
              <a:rPr lang="en-US" sz="4800" b="1" dirty="0">
                <a:solidFill>
                  <a:srgbClr val="FF7F7F"/>
                </a:solidFill>
                <a:effectLst>
                  <a:outerShdw blurRad="38100" dist="38100" dir="2700000" algn="tl">
                    <a:srgbClr val="000000"/>
                  </a:outerShdw>
                </a:effectLst>
                <a:latin typeface="Tahoma" pitchFamily="34" charset="0"/>
                <a:ea typeface="Tahoma" pitchFamily="34" charset="0"/>
                <a:cs typeface="Tahoma" pitchFamily="34" charset="0"/>
              </a:rPr>
              <a:t>”</a:t>
            </a:r>
            <a:r>
              <a:rPr lang="en-US" sz="48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 – Emperor</a:t>
            </a:r>
          </a:p>
        </p:txBody>
      </p:sp>
      <p:pic>
        <p:nvPicPr>
          <p:cNvPr id="24579" name="Picture 3" descr="Yellow Emperor"/>
          <p:cNvPicPr>
            <a:picLocks noChangeAspect="1" noChangeArrowheads="1"/>
          </p:cNvPicPr>
          <p:nvPr/>
        </p:nvPicPr>
        <p:blipFill>
          <a:blip r:embed="rId3" cstate="print"/>
          <a:srcRect/>
          <a:stretch>
            <a:fillRect/>
          </a:stretch>
        </p:blipFill>
        <p:spPr bwMode="auto">
          <a:xfrm>
            <a:off x="1828800" y="1371600"/>
            <a:ext cx="3048000" cy="4724400"/>
          </a:xfrm>
          <a:prstGeom prst="rect">
            <a:avLst/>
          </a:prstGeom>
          <a:noFill/>
          <a:ln w="9525">
            <a:solidFill>
              <a:srgbClr val="663300"/>
            </a:solidFill>
            <a:miter lim="800000"/>
            <a:headEnd/>
            <a:tailEnd/>
          </a:ln>
        </p:spPr>
      </p:pic>
      <p:sp>
        <p:nvSpPr>
          <p:cNvPr id="33796" name="Text Box 4"/>
          <p:cNvSpPr txBox="1">
            <a:spLocks noChangeArrowheads="1"/>
          </p:cNvSpPr>
          <p:nvPr/>
        </p:nvSpPr>
        <p:spPr bwMode="auto">
          <a:xfrm>
            <a:off x="4953000" y="1676400"/>
            <a:ext cx="3962400" cy="4524315"/>
          </a:xfrm>
          <a:prstGeom prst="rect">
            <a:avLst/>
          </a:prstGeom>
          <a:noFill/>
          <a:ln w="9525">
            <a:noFill/>
            <a:miter lim="800000"/>
            <a:headEnd/>
            <a:tailEnd/>
          </a:ln>
          <a:effectLst/>
        </p:spPr>
        <p:txBody>
          <a:bodyPr>
            <a:spAutoFit/>
          </a:bodyPr>
          <a:lstStyle/>
          <a:p>
            <a:pPr>
              <a:spcBef>
                <a:spcPct val="50000"/>
              </a:spcBef>
              <a:buClr>
                <a:srgbClr val="663300"/>
              </a:buClr>
              <a:buFont typeface="Arial" pitchFamily="34" charset="0"/>
              <a:buChar char="•"/>
              <a:defRPr/>
            </a:pPr>
            <a:r>
              <a:rPr lang="en-US" sz="2400" b="1" dirty="0">
                <a:solidFill>
                  <a:schemeClr val="tx2"/>
                </a:solidFill>
                <a:effectLst>
                  <a:outerShdw blurRad="38100" dist="38100" dir="2700000" algn="tl">
                    <a:srgbClr val="FFFFFF"/>
                  </a:outerShdw>
                </a:effectLst>
                <a:latin typeface="Chow Fun" pitchFamily="2" charset="0"/>
              </a:rPr>
              <a:t> </a:t>
            </a:r>
            <a:r>
              <a:rPr lang="en-US" sz="2400" b="1" dirty="0">
                <a:solidFill>
                  <a:schemeClr val="tx2"/>
                </a:solidFill>
                <a:effectLst>
                  <a:outerShdw blurRad="38100" dist="38100" dir="2700000" algn="tl">
                    <a:srgbClr val="FFFFFF"/>
                  </a:outerShdw>
                </a:effectLst>
                <a:latin typeface="Comic Sans MS" pitchFamily="66" charset="0"/>
              </a:rPr>
              <a:t>The “Yellow </a:t>
            </a:r>
            <a:br>
              <a:rPr lang="en-US" sz="2400" b="1" dirty="0">
                <a:solidFill>
                  <a:schemeClr val="tx2"/>
                </a:solidFill>
                <a:effectLst>
                  <a:outerShdw blurRad="38100" dist="38100" dir="2700000" algn="tl">
                    <a:srgbClr val="FFFFFF"/>
                  </a:outerShdw>
                </a:effectLst>
                <a:latin typeface="Comic Sans MS" pitchFamily="66" charset="0"/>
              </a:rPr>
            </a:br>
            <a:r>
              <a:rPr lang="en-US" sz="2400" b="1" dirty="0">
                <a:solidFill>
                  <a:schemeClr val="tx2"/>
                </a:solidFill>
                <a:effectLst>
                  <a:outerShdw blurRad="38100" dist="38100" dir="2700000" algn="tl">
                    <a:srgbClr val="FFFFFF"/>
                  </a:outerShdw>
                </a:effectLst>
                <a:latin typeface="Comic Sans MS" pitchFamily="66" charset="0"/>
              </a:rPr>
              <a:t>  Emperor.”</a:t>
            </a:r>
          </a:p>
          <a:p>
            <a:pPr>
              <a:spcBef>
                <a:spcPct val="50000"/>
              </a:spcBef>
              <a:buClr>
                <a:srgbClr val="663300"/>
              </a:buClr>
              <a:buFont typeface="Arial" pitchFamily="34" charset="0"/>
              <a:buChar char="•"/>
              <a:defRPr/>
            </a:pPr>
            <a:r>
              <a:rPr lang="en-US" sz="2400" b="1" dirty="0">
                <a:solidFill>
                  <a:schemeClr val="tx2"/>
                </a:solidFill>
                <a:effectLst>
                  <a:outerShdw blurRad="38100" dist="38100" dir="2700000" algn="tl">
                    <a:srgbClr val="FFFFFF"/>
                  </a:outerShdw>
                </a:effectLst>
                <a:latin typeface="Comic Sans MS" pitchFamily="66" charset="0"/>
              </a:rPr>
              <a:t> Legend has it that </a:t>
            </a:r>
            <a:br>
              <a:rPr lang="en-US" sz="2400" b="1" dirty="0">
                <a:solidFill>
                  <a:schemeClr val="tx2"/>
                </a:solidFill>
                <a:effectLst>
                  <a:outerShdw blurRad="38100" dist="38100" dir="2700000" algn="tl">
                    <a:srgbClr val="FFFFFF"/>
                  </a:outerShdw>
                </a:effectLst>
                <a:latin typeface="Comic Sans MS" pitchFamily="66" charset="0"/>
              </a:rPr>
            </a:br>
            <a:r>
              <a:rPr lang="en-US" sz="2400" b="1" dirty="0">
                <a:solidFill>
                  <a:schemeClr val="tx2"/>
                </a:solidFill>
                <a:effectLst>
                  <a:outerShdw blurRad="38100" dist="38100" dir="2700000" algn="tl">
                    <a:srgbClr val="FFFFFF"/>
                  </a:outerShdw>
                </a:effectLst>
                <a:latin typeface="Comic Sans MS" pitchFamily="66" charset="0"/>
              </a:rPr>
              <a:t>  he ruled for over</a:t>
            </a:r>
            <a:br>
              <a:rPr lang="en-US" sz="2400" b="1" dirty="0">
                <a:solidFill>
                  <a:schemeClr val="tx2"/>
                </a:solidFill>
                <a:effectLst>
                  <a:outerShdw blurRad="38100" dist="38100" dir="2700000" algn="tl">
                    <a:srgbClr val="FFFFFF"/>
                  </a:outerShdw>
                </a:effectLst>
                <a:latin typeface="Comic Sans MS" pitchFamily="66" charset="0"/>
              </a:rPr>
            </a:br>
            <a:r>
              <a:rPr lang="en-US" sz="2400" b="1" dirty="0">
                <a:solidFill>
                  <a:schemeClr val="tx2"/>
                </a:solidFill>
                <a:effectLst>
                  <a:outerShdw blurRad="38100" dist="38100" dir="2700000" algn="tl">
                    <a:srgbClr val="FFFFFF"/>
                  </a:outerShdw>
                </a:effectLst>
                <a:latin typeface="Comic Sans MS" pitchFamily="66" charset="0"/>
              </a:rPr>
              <a:t>  100 years.</a:t>
            </a:r>
          </a:p>
          <a:p>
            <a:pPr>
              <a:spcBef>
                <a:spcPct val="50000"/>
              </a:spcBef>
              <a:buClr>
                <a:srgbClr val="663300"/>
              </a:buClr>
              <a:buFont typeface="Arial" pitchFamily="34" charset="0"/>
              <a:buChar char="•"/>
              <a:defRPr/>
            </a:pPr>
            <a:r>
              <a:rPr lang="en-US" sz="2400" b="1" dirty="0">
                <a:solidFill>
                  <a:schemeClr val="tx2"/>
                </a:solidFill>
                <a:effectLst>
                  <a:outerShdw blurRad="38100" dist="38100" dir="2700000" algn="tl">
                    <a:srgbClr val="FFFFFF"/>
                  </a:outerShdw>
                </a:effectLst>
                <a:latin typeface="Comic Sans MS" pitchFamily="66" charset="0"/>
              </a:rPr>
              <a:t> Associated with the</a:t>
            </a:r>
            <a:br>
              <a:rPr lang="en-US" sz="2400" b="1" dirty="0">
                <a:solidFill>
                  <a:schemeClr val="tx2"/>
                </a:solidFill>
                <a:effectLst>
                  <a:outerShdw blurRad="38100" dist="38100" dir="2700000" algn="tl">
                    <a:srgbClr val="FFFFFF"/>
                  </a:outerShdw>
                </a:effectLst>
                <a:latin typeface="Comic Sans MS" pitchFamily="66" charset="0"/>
              </a:rPr>
            </a:br>
            <a:r>
              <a:rPr lang="en-US" sz="2400" b="1" dirty="0">
                <a:solidFill>
                  <a:schemeClr val="tx2"/>
                </a:solidFill>
                <a:effectLst>
                  <a:outerShdw blurRad="38100" dist="38100" dir="2700000" algn="tl">
                    <a:srgbClr val="FFFFFF"/>
                  </a:outerShdw>
                </a:effectLst>
                <a:latin typeface="Comic Sans MS" pitchFamily="66" charset="0"/>
              </a:rPr>
              <a:t>  invention of </a:t>
            </a:r>
            <a:br>
              <a:rPr lang="en-US" sz="2400" b="1" dirty="0">
                <a:solidFill>
                  <a:schemeClr val="tx2"/>
                </a:solidFill>
                <a:effectLst>
                  <a:outerShdw blurRad="38100" dist="38100" dir="2700000" algn="tl">
                    <a:srgbClr val="FFFFFF"/>
                  </a:outerShdw>
                </a:effectLst>
                <a:latin typeface="Comic Sans MS" pitchFamily="66" charset="0"/>
              </a:rPr>
            </a:br>
            <a:r>
              <a:rPr lang="en-US" sz="2400" b="1" dirty="0">
                <a:solidFill>
                  <a:schemeClr val="tx2"/>
                </a:solidFill>
                <a:effectLst>
                  <a:outerShdw blurRad="38100" dist="38100" dir="2700000" algn="tl">
                    <a:srgbClr val="FFFFFF"/>
                  </a:outerShdw>
                </a:effectLst>
                <a:latin typeface="Comic Sans MS" pitchFamily="66" charset="0"/>
              </a:rPr>
              <a:t>  wheeled vehicles,</a:t>
            </a:r>
            <a:br>
              <a:rPr lang="en-US" sz="2400" b="1" dirty="0">
                <a:solidFill>
                  <a:schemeClr val="tx2"/>
                </a:solidFill>
                <a:effectLst>
                  <a:outerShdw blurRad="38100" dist="38100" dir="2700000" algn="tl">
                    <a:srgbClr val="FFFFFF"/>
                  </a:outerShdw>
                </a:effectLst>
                <a:latin typeface="Comic Sans MS" pitchFamily="66" charset="0"/>
              </a:rPr>
            </a:br>
            <a:r>
              <a:rPr lang="en-US" sz="2400" b="1" dirty="0">
                <a:solidFill>
                  <a:schemeClr val="tx2"/>
                </a:solidFill>
                <a:effectLst>
                  <a:outerShdw blurRad="38100" dist="38100" dir="2700000" algn="tl">
                    <a:srgbClr val="FFFFFF"/>
                  </a:outerShdw>
                </a:effectLst>
                <a:latin typeface="Comic Sans MS" pitchFamily="66" charset="0"/>
              </a:rPr>
              <a:t>  ships, armor,</a:t>
            </a:r>
            <a:br>
              <a:rPr lang="en-US" sz="2400" b="1" dirty="0">
                <a:solidFill>
                  <a:schemeClr val="tx2"/>
                </a:solidFill>
                <a:effectLst>
                  <a:outerShdw blurRad="38100" dist="38100" dir="2700000" algn="tl">
                    <a:srgbClr val="FFFFFF"/>
                  </a:outerShdw>
                </a:effectLst>
                <a:latin typeface="Comic Sans MS" pitchFamily="66" charset="0"/>
              </a:rPr>
            </a:br>
            <a:r>
              <a:rPr lang="en-US" sz="2400" b="1" dirty="0">
                <a:solidFill>
                  <a:schemeClr val="tx2"/>
                </a:solidFill>
                <a:effectLst>
                  <a:outerShdw blurRad="38100" dist="38100" dir="2700000" algn="tl">
                    <a:srgbClr val="FFFFFF"/>
                  </a:outerShdw>
                </a:effectLst>
                <a:latin typeface="Comic Sans MS" pitchFamily="66" charset="0"/>
              </a:rPr>
              <a:t>  pottery, and </a:t>
            </a:r>
            <a:br>
              <a:rPr lang="en-US" sz="2400" b="1" dirty="0">
                <a:solidFill>
                  <a:schemeClr val="tx2"/>
                </a:solidFill>
                <a:effectLst>
                  <a:outerShdw blurRad="38100" dist="38100" dir="2700000" algn="tl">
                    <a:srgbClr val="FFFFFF"/>
                  </a:outerShdw>
                </a:effectLst>
                <a:latin typeface="Comic Sans MS" pitchFamily="66" charset="0"/>
              </a:rPr>
            </a:br>
            <a:r>
              <a:rPr lang="en-US" sz="2400" b="1" dirty="0">
                <a:solidFill>
                  <a:schemeClr val="tx2"/>
                </a:solidFill>
                <a:effectLst>
                  <a:outerShdw blurRad="38100" dist="38100" dir="2700000" algn="tl">
                    <a:srgbClr val="FFFFFF"/>
                  </a:outerShdw>
                </a:effectLst>
                <a:latin typeface="Comic Sans MS" pitchFamily="66" charset="0"/>
              </a:rPr>
              <a:t>  silk-making.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133600" y="228600"/>
            <a:ext cx="6477000" cy="1446213"/>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48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Hsia Plaque, </a:t>
            </a:r>
            <a:r>
              <a:rPr lang="en-US" sz="40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1700 BCE</a:t>
            </a:r>
          </a:p>
        </p:txBody>
      </p:sp>
      <p:pic>
        <p:nvPicPr>
          <p:cNvPr id="25603" name="Picture 4" descr="Hsia bronze"/>
          <p:cNvPicPr>
            <a:picLocks noChangeAspect="1" noChangeArrowheads="1"/>
          </p:cNvPicPr>
          <p:nvPr/>
        </p:nvPicPr>
        <p:blipFill>
          <a:blip r:embed="rId3" cstate="print">
            <a:lum contrast="6000"/>
          </a:blip>
          <a:srcRect/>
          <a:stretch>
            <a:fillRect/>
          </a:stretch>
        </p:blipFill>
        <p:spPr bwMode="auto">
          <a:xfrm>
            <a:off x="3581400" y="1600200"/>
            <a:ext cx="3657600" cy="48768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2743200" y="1676400"/>
            <a:ext cx="5334000" cy="3276600"/>
          </a:xfrm>
          <a:prstGeom prst="rect">
            <a:avLst/>
          </a:prstGeom>
        </p:spPr>
        <p:txBody>
          <a:bodyPr wrap="none" fromWordArt="1">
            <a:prstTxWarp prst="textPlain">
              <a:avLst>
                <a:gd name="adj" fmla="val 50000"/>
              </a:avLst>
            </a:prstTxWarp>
          </a:bodyPr>
          <a:lstStyle/>
          <a:p>
            <a:pPr algn="ctr"/>
            <a:r>
              <a:rPr lang="it-IT" sz="3600" kern="10">
                <a:ln w="12700">
                  <a:solidFill>
                    <a:srgbClr val="663300"/>
                  </a:solidFill>
                  <a:round/>
                  <a:headEnd/>
                  <a:tailEnd/>
                </a:ln>
                <a:solidFill>
                  <a:srgbClr val="C00000"/>
                </a:solidFill>
                <a:effectLst>
                  <a:prstShdw prst="shdw17" dist="17961" dir="2700000">
                    <a:srgbClr val="3D1F00"/>
                  </a:prstShdw>
                </a:effectLst>
                <a:latin typeface="Chinyen"/>
              </a:rPr>
              <a:t>Neolithic</a:t>
            </a:r>
          </a:p>
          <a:p>
            <a:pPr algn="ctr"/>
            <a:r>
              <a:rPr lang="it-IT" sz="3600" kern="10">
                <a:ln w="12700">
                  <a:solidFill>
                    <a:srgbClr val="663300"/>
                  </a:solidFill>
                  <a:round/>
                  <a:headEnd/>
                  <a:tailEnd/>
                </a:ln>
                <a:solidFill>
                  <a:srgbClr val="C00000"/>
                </a:solidFill>
                <a:effectLst>
                  <a:prstShdw prst="shdw17" dist="17961" dir="2700000">
                    <a:srgbClr val="3D1F00"/>
                  </a:prstShdw>
                </a:effectLst>
                <a:latin typeface="Chinyen"/>
              </a:rPr>
              <a:t>China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2590800" y="1676400"/>
            <a:ext cx="5638800" cy="2895600"/>
          </a:xfrm>
          <a:prstGeom prst="rect">
            <a:avLst/>
          </a:prstGeom>
        </p:spPr>
        <p:txBody>
          <a:bodyPr wrap="none" fromWordArt="1">
            <a:prstTxWarp prst="textPlain">
              <a:avLst>
                <a:gd name="adj" fmla="val 50000"/>
              </a:avLst>
            </a:prstTxWarp>
          </a:bodyPr>
          <a:lstStyle/>
          <a:p>
            <a:pPr algn="ctr"/>
            <a:r>
              <a:rPr lang="it-IT" sz="3600" kern="10">
                <a:ln w="12700">
                  <a:solidFill>
                    <a:srgbClr val="663300"/>
                  </a:solidFill>
                  <a:round/>
                  <a:headEnd/>
                  <a:tailEnd/>
                </a:ln>
                <a:solidFill>
                  <a:srgbClr val="C00000"/>
                </a:solidFill>
                <a:effectLst>
                  <a:prstShdw prst="shdw17" dist="17961" dir="2700000">
                    <a:srgbClr val="3D1F00"/>
                  </a:prstShdw>
                </a:effectLst>
                <a:latin typeface="Chinyen"/>
              </a:rPr>
              <a:t>Shang Dynasty</a:t>
            </a:r>
          </a:p>
          <a:p>
            <a:pPr algn="ctr"/>
            <a:r>
              <a:rPr lang="it-IT" sz="3600" kern="10">
                <a:ln w="12700">
                  <a:solidFill>
                    <a:srgbClr val="663300"/>
                  </a:solidFill>
                  <a:round/>
                  <a:headEnd/>
                  <a:tailEnd/>
                </a:ln>
                <a:solidFill>
                  <a:srgbClr val="C00000"/>
                </a:solidFill>
                <a:effectLst>
                  <a:prstShdw prst="shdw17" dist="17961" dir="2700000">
                    <a:srgbClr val="3D1F00"/>
                  </a:prstShdw>
                </a:effectLst>
                <a:latin typeface="Chinyen"/>
              </a:rPr>
              <a:t>1766-1027 BCE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676400" y="381000"/>
            <a:ext cx="7391400" cy="923925"/>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5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Bronze Age Empires</a:t>
            </a:r>
          </a:p>
        </p:txBody>
      </p:sp>
      <p:pic>
        <p:nvPicPr>
          <p:cNvPr id="27651" name="Picture 3"/>
          <p:cNvPicPr>
            <a:picLocks noChangeAspect="1" noChangeArrowheads="1"/>
          </p:cNvPicPr>
          <p:nvPr/>
        </p:nvPicPr>
        <p:blipFill>
          <a:blip r:embed="rId3" cstate="print">
            <a:lum contrast="6000"/>
          </a:blip>
          <a:srcRect/>
          <a:stretch>
            <a:fillRect/>
          </a:stretch>
        </p:blipFill>
        <p:spPr bwMode="auto">
          <a:xfrm>
            <a:off x="1752600" y="1981200"/>
            <a:ext cx="7162800" cy="3760788"/>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1524000" y="228600"/>
            <a:ext cx="7543800" cy="923925"/>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5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Shang:  </a:t>
            </a:r>
            <a:r>
              <a:rPr lang="en-US" sz="4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1523-1028 BCE</a:t>
            </a:r>
          </a:p>
        </p:txBody>
      </p:sp>
      <p:pic>
        <p:nvPicPr>
          <p:cNvPr id="28675" name="Picture 6" descr="map-Shang-1"/>
          <p:cNvPicPr>
            <a:picLocks noChangeAspect="1" noChangeArrowheads="1"/>
          </p:cNvPicPr>
          <p:nvPr/>
        </p:nvPicPr>
        <p:blipFill>
          <a:blip r:embed="rId3" cstate="print">
            <a:lum contrast="6000"/>
          </a:blip>
          <a:srcRect/>
          <a:stretch>
            <a:fillRect/>
          </a:stretch>
        </p:blipFill>
        <p:spPr bwMode="auto">
          <a:xfrm>
            <a:off x="2686050" y="1343025"/>
            <a:ext cx="523875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bwMode="auto">
          <a:xfrm>
            <a:off x="1752600" y="1371600"/>
            <a:ext cx="4191000" cy="4953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2400" dirty="0" smtClean="0">
                <a:latin typeface="Tahoma" pitchFamily="34" charset="0"/>
                <a:cs typeface="Tahoma" pitchFamily="34" charset="0"/>
              </a:rPr>
              <a:t>Like the Hsia Dynasty, the Shang Dynasty was once thought to be only a myth or legend. It is now considered by all historians as a true dynasty. Because many historians do not consider the Hsia Dynasty a true dynasty, the Shang Dynasty is often called the first true Chinese dynasty.</a:t>
            </a:r>
            <a:br>
              <a:rPr lang="en-US" sz="2400" dirty="0" smtClean="0">
                <a:latin typeface="Tahoma" pitchFamily="34" charset="0"/>
                <a:cs typeface="Tahoma" pitchFamily="34" charset="0"/>
              </a:rPr>
            </a:br>
            <a:r>
              <a:rPr lang="en-US" sz="2400" dirty="0" smtClean="0">
                <a:latin typeface="Tahoma" pitchFamily="34" charset="0"/>
                <a:cs typeface="Tahoma" pitchFamily="34" charset="0"/>
              </a:rPr>
              <a:t/>
            </a:r>
            <a:br>
              <a:rPr lang="en-US" sz="2400" dirty="0" smtClean="0">
                <a:latin typeface="Tahoma" pitchFamily="34" charset="0"/>
                <a:cs typeface="Tahoma" pitchFamily="34" charset="0"/>
              </a:rPr>
            </a:br>
            <a:endParaRPr lang="en-US" sz="2400" dirty="0" smtClean="0">
              <a:latin typeface="Tahoma" pitchFamily="34" charset="0"/>
              <a:cs typeface="Tahoma" pitchFamily="34" charset="0"/>
            </a:endParaRPr>
          </a:p>
        </p:txBody>
      </p:sp>
      <p:sp>
        <p:nvSpPr>
          <p:cNvPr id="29699" name="Title 2"/>
          <p:cNvSpPr>
            <a:spLocks noGrp="1"/>
          </p:cNvSpPr>
          <p:nvPr>
            <p:ph type="title"/>
          </p:nvPr>
        </p:nvSpPr>
        <p:spPr bwMode="auto">
          <a:xfrm>
            <a:off x="1600200" y="274638"/>
            <a:ext cx="70866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Shang</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Dynasty</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29700" name="Picture 2" descr="http://www.mitchellteachers.net/WorldHistory/AncientChinaCurriculum/Images/ShangTang.jpg"/>
          <p:cNvPicPr>
            <a:picLocks noChangeAspect="1" noChangeArrowheads="1"/>
          </p:cNvPicPr>
          <p:nvPr/>
        </p:nvPicPr>
        <p:blipFill>
          <a:blip r:embed="rId3" cstate="print"/>
          <a:srcRect/>
          <a:stretch>
            <a:fillRect/>
          </a:stretch>
        </p:blipFill>
        <p:spPr bwMode="auto">
          <a:xfrm>
            <a:off x="6019800" y="1524000"/>
            <a:ext cx="2895600" cy="465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bwMode="auto">
          <a:xfrm>
            <a:off x="1600200" y="1600200"/>
            <a:ext cx="34290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en-US" sz="2400" dirty="0" smtClean="0">
                <a:latin typeface="Tahoma" pitchFamily="34" charset="0"/>
                <a:cs typeface="Tahoma" pitchFamily="34" charset="0"/>
              </a:rPr>
              <a:t>The Shang Dynasty ruled China from around 1766 BCE until 1100 BCE. During this 400 year period of history, Chinese tradition states that 30 separate kings ruled from a succession of seven different capitals. </a:t>
            </a:r>
          </a:p>
        </p:txBody>
      </p:sp>
      <p:sp>
        <p:nvSpPr>
          <p:cNvPr id="30723" name="Title 2"/>
          <p:cNvSpPr>
            <a:spLocks noGrp="1"/>
          </p:cNvSpPr>
          <p:nvPr>
            <p:ph type="title"/>
          </p:nvPr>
        </p:nvSpPr>
        <p:spPr bwMode="auto">
          <a:xfrm>
            <a:off x="1676400" y="304800"/>
            <a:ext cx="7010400" cy="944562"/>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sz="3600" b="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Shang Rule: 1766 – 1100 BCE</a:t>
            </a:r>
          </a:p>
        </p:txBody>
      </p:sp>
      <p:pic>
        <p:nvPicPr>
          <p:cNvPr id="30724" name="Picture 4" descr="http://4.bp.blogspot.com/_7VoBwxl0vQw/R5_rw2CHLOI/AAAAAAAAABk/ggfrcBguHcM/s320/ShangDynasty.gif"/>
          <p:cNvPicPr>
            <a:picLocks noChangeAspect="1" noChangeArrowheads="1"/>
          </p:cNvPicPr>
          <p:nvPr/>
        </p:nvPicPr>
        <p:blipFill>
          <a:blip r:embed="rId3" cstate="print"/>
          <a:srcRect/>
          <a:stretch>
            <a:fillRect/>
          </a:stretch>
        </p:blipFill>
        <p:spPr bwMode="auto">
          <a:xfrm>
            <a:off x="5029200" y="1752600"/>
            <a:ext cx="3878263" cy="374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bwMode="auto">
          <a:xfrm>
            <a:off x="1828800" y="274638"/>
            <a:ext cx="6858000" cy="563562"/>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b="1" dirty="0" smtClean="0">
                <a:solidFill>
                  <a:srgbClr val="C00000"/>
                </a:solidFill>
                <a:effectLst>
                  <a:outerShdw blurRad="38100" dist="38100" dir="2700000" algn="tl">
                    <a:srgbClr val="000000">
                      <a:alpha val="43137"/>
                    </a:srgbClr>
                  </a:outerShdw>
                </a:effectLst>
              </a:rPr>
              <a:t>The Shang</a:t>
            </a:r>
          </a:p>
        </p:txBody>
      </p:sp>
      <p:sp>
        <p:nvSpPr>
          <p:cNvPr id="31747" name="Rectangle 5"/>
          <p:cNvSpPr>
            <a:spLocks noGrp="1" noChangeArrowheads="1"/>
          </p:cNvSpPr>
          <p:nvPr>
            <p:ph type="body" sz="half" idx="1"/>
          </p:nvPr>
        </p:nvSpPr>
        <p:spPr bwMode="auto">
          <a:xfrm>
            <a:off x="1600200" y="1371600"/>
            <a:ext cx="6934200" cy="525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dirty="0" smtClean="0">
                <a:latin typeface="Tahoma" pitchFamily="34" charset="0"/>
                <a:ea typeface="Tahoma" pitchFamily="34" charset="0"/>
                <a:cs typeface="Tahoma" pitchFamily="34" charset="0"/>
              </a:rPr>
              <a:t>The Shang left written records and extensive material remains, especially bronze works.</a:t>
            </a:r>
          </a:p>
          <a:p>
            <a:pPr eaLnBrk="1" hangingPunct="1">
              <a:lnSpc>
                <a:spcPct val="90000"/>
              </a:lnSpc>
            </a:pPr>
            <a:r>
              <a:rPr lang="en-US" sz="2800" dirty="0" smtClean="0">
                <a:latin typeface="Tahoma" pitchFamily="34" charset="0"/>
                <a:ea typeface="Tahoma" pitchFamily="34" charset="0"/>
                <a:cs typeface="Tahoma" pitchFamily="34" charset="0"/>
              </a:rPr>
              <a:t>Bronze metallurgy, horses, chariots, and other wheeled vehicles came to China with Indo-European migrants.</a:t>
            </a:r>
          </a:p>
          <a:p>
            <a:pPr eaLnBrk="1" hangingPunct="1">
              <a:lnSpc>
                <a:spcPct val="90000"/>
              </a:lnSpc>
            </a:pPr>
            <a:r>
              <a:rPr lang="en-US" sz="2800" dirty="0" smtClean="0">
                <a:latin typeface="Tahoma" pitchFamily="34" charset="0"/>
                <a:ea typeface="Tahoma" pitchFamily="34" charset="0"/>
                <a:cs typeface="Tahoma" pitchFamily="34" charset="0"/>
              </a:rPr>
              <a:t>The Shang employed artisans to make many weapons for the government.</a:t>
            </a:r>
          </a:p>
          <a:p>
            <a:pPr eaLnBrk="1" hangingPunct="1">
              <a:lnSpc>
                <a:spcPct val="90000"/>
              </a:lnSpc>
            </a:pPr>
            <a:r>
              <a:rPr lang="en-US" sz="2800" dirty="0" smtClean="0">
                <a:latin typeface="Tahoma" pitchFamily="34" charset="0"/>
                <a:ea typeface="Tahoma" pitchFamily="34" charset="0"/>
                <a:cs typeface="Tahoma" pitchFamily="34" charset="0"/>
              </a:rPr>
              <a:t>They controlled access to copper and tin ores.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bwMode="auto">
          <a:xfrm>
            <a:off x="1524000" y="1600200"/>
            <a:ext cx="4419600" cy="464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latin typeface="Tahoma" pitchFamily="34" charset="0"/>
                <a:ea typeface="Tahoma" pitchFamily="34" charset="0"/>
                <a:cs typeface="Tahoma" pitchFamily="34" charset="0"/>
              </a:rPr>
              <a:t>The Shang kings had many political allies who supported the king in exchange for agricultural output and access to metal works.</a:t>
            </a:r>
          </a:p>
          <a:p>
            <a:pPr eaLnBrk="1" hangingPunct="1">
              <a:lnSpc>
                <a:spcPct val="90000"/>
              </a:lnSpc>
            </a:pPr>
            <a:r>
              <a:rPr lang="en-US" sz="2400" dirty="0" smtClean="0">
                <a:latin typeface="Tahoma" pitchFamily="34" charset="0"/>
                <a:ea typeface="Tahoma" pitchFamily="34" charset="0"/>
                <a:cs typeface="Tahoma" pitchFamily="34" charset="0"/>
              </a:rPr>
              <a:t>Several large cities were highly fortified with thick, tall walls.  </a:t>
            </a:r>
          </a:p>
          <a:p>
            <a:pPr eaLnBrk="1" hangingPunct="1">
              <a:lnSpc>
                <a:spcPct val="90000"/>
              </a:lnSpc>
            </a:pPr>
            <a:r>
              <a:rPr lang="en-US" sz="2400" dirty="0" smtClean="0">
                <a:latin typeface="Tahoma" pitchFamily="34" charset="0"/>
                <a:ea typeface="Tahoma" pitchFamily="34" charset="0"/>
                <a:cs typeface="Tahoma" pitchFamily="34" charset="0"/>
              </a:rPr>
              <a:t>This indicates a highly centralized political power and central rule of the Shang kings.</a:t>
            </a:r>
          </a:p>
        </p:txBody>
      </p:sp>
      <p:pic>
        <p:nvPicPr>
          <p:cNvPr id="32772" name="Picture 7" descr="File:Zun with animal mask.jpg">
            <a:hlinkClick r:id="rId3"/>
          </p:cNvPr>
          <p:cNvPicPr>
            <a:picLocks noChangeAspect="1" noChangeArrowheads="1"/>
          </p:cNvPicPr>
          <p:nvPr/>
        </p:nvPicPr>
        <p:blipFill>
          <a:blip r:embed="rId4" cstate="print"/>
          <a:srcRect/>
          <a:stretch>
            <a:fillRect/>
          </a:stretch>
        </p:blipFill>
        <p:spPr bwMode="auto">
          <a:xfrm>
            <a:off x="5994400" y="2209800"/>
            <a:ext cx="3149600" cy="2362200"/>
          </a:xfrm>
          <a:prstGeom prst="rect">
            <a:avLst/>
          </a:prstGeom>
          <a:noFill/>
          <a:ln w="9525">
            <a:noFill/>
            <a:miter lim="800000"/>
            <a:headEnd/>
            <a:tailEnd/>
          </a:ln>
        </p:spPr>
      </p:pic>
      <p:sp>
        <p:nvSpPr>
          <p:cNvPr id="32773" name="Text Box 8"/>
          <p:cNvSpPr txBox="1">
            <a:spLocks noChangeArrowheads="1"/>
          </p:cNvSpPr>
          <p:nvPr/>
        </p:nvSpPr>
        <p:spPr bwMode="auto">
          <a:xfrm>
            <a:off x="5943600" y="5029200"/>
            <a:ext cx="2895600" cy="646113"/>
          </a:xfrm>
          <a:prstGeom prst="rect">
            <a:avLst/>
          </a:prstGeom>
          <a:noFill/>
          <a:ln w="9525">
            <a:noFill/>
            <a:miter lim="800000"/>
            <a:headEnd/>
            <a:tailEnd/>
          </a:ln>
        </p:spPr>
        <p:txBody>
          <a:bodyPr>
            <a:spAutoFit/>
          </a:bodyPr>
          <a:lstStyle/>
          <a:p>
            <a:r>
              <a:rPr lang="en-US"/>
              <a:t>Shang </a:t>
            </a:r>
            <a:r>
              <a:rPr lang="en-US" i="1">
                <a:latin typeface="Tahoma" pitchFamily="34" charset="0"/>
                <a:cs typeface="Tahoma" pitchFamily="34" charset="0"/>
              </a:rPr>
              <a:t>zun</a:t>
            </a:r>
            <a:r>
              <a:rPr lang="en-US"/>
              <a:t> (wine vessel)</a:t>
            </a:r>
          </a:p>
          <a:p>
            <a:r>
              <a:rPr lang="en-US"/>
              <a:t>Made of Bronze</a:t>
            </a:r>
          </a:p>
        </p:txBody>
      </p:sp>
      <p:sp>
        <p:nvSpPr>
          <p:cNvPr id="7" name="Rectangle 4"/>
          <p:cNvSpPr>
            <a:spLocks noGrp="1" noChangeArrowheads="1"/>
          </p:cNvSpPr>
          <p:nvPr>
            <p:ph type="title"/>
          </p:nvPr>
        </p:nvSpPr>
        <p:spPr bwMode="auto">
          <a:xfrm>
            <a:off x="1828800" y="274638"/>
            <a:ext cx="6858000" cy="563562"/>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ctr" anchorCtr="0" compatLnSpc="1">
            <a:prstTxWarp prst="textNoShape">
              <a:avLst/>
            </a:prstTxWarp>
          </a:bodyPr>
          <a:lstStyle/>
          <a:p>
            <a:pPr eaLnBrk="1" hangingPunct="1"/>
            <a:r>
              <a:rPr lang="en-US" b="1" dirty="0" smtClean="0">
                <a:solidFill>
                  <a:srgbClr val="C00000"/>
                </a:solidFill>
                <a:effectLst>
                  <a:outerShdw blurRad="38100" dist="38100" dir="2700000" algn="tl">
                    <a:srgbClr val="000000">
                      <a:alpha val="43137"/>
                    </a:srgbClr>
                  </a:outerShdw>
                </a:effectLst>
              </a:rPr>
              <a:t>The Shang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371600" y="274638"/>
            <a:ext cx="73152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What was special about the Shang?</a:t>
            </a:r>
          </a:p>
        </p:txBody>
      </p:sp>
      <p:sp>
        <p:nvSpPr>
          <p:cNvPr id="33795" name="Rectangle 3"/>
          <p:cNvSpPr>
            <a:spLocks noGrp="1" noChangeArrowheads="1"/>
          </p:cNvSpPr>
          <p:nvPr>
            <p:ph type="body" sz="half" idx="1"/>
          </p:nvPr>
        </p:nvSpPr>
        <p:spPr bwMode="auto">
          <a:xfrm>
            <a:off x="1600200" y="1447800"/>
            <a:ext cx="72390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latin typeface="Tahoma" pitchFamily="34" charset="0"/>
                <a:cs typeface="Tahoma" pitchFamily="34" charset="0"/>
              </a:rPr>
              <a:t>Shang China had limited contact with the rest of the world, though it did trade with Mesopotamia, a very long journey.</a:t>
            </a:r>
          </a:p>
          <a:p>
            <a:pPr eaLnBrk="1" hangingPunct="1">
              <a:lnSpc>
                <a:spcPct val="90000"/>
              </a:lnSpc>
            </a:pPr>
            <a:r>
              <a:rPr lang="en-US" sz="2400" dirty="0" smtClean="0">
                <a:latin typeface="Tahoma" pitchFamily="34" charset="0"/>
                <a:cs typeface="Tahoma" pitchFamily="34" charset="0"/>
              </a:rPr>
              <a:t>The Shang were so isolated that they believed themselves to be at the center of the world.</a:t>
            </a:r>
          </a:p>
          <a:p>
            <a:pPr eaLnBrk="1" hangingPunct="1">
              <a:lnSpc>
                <a:spcPct val="90000"/>
              </a:lnSpc>
            </a:pPr>
            <a:r>
              <a:rPr lang="en-US" sz="2400" dirty="0" smtClean="0">
                <a:latin typeface="Tahoma" pitchFamily="34" charset="0"/>
                <a:cs typeface="Tahoma" pitchFamily="34" charset="0"/>
              </a:rPr>
              <a:t>The Shang had an ethnocentric attitude which means they considered themselves superior to all others.</a:t>
            </a:r>
          </a:p>
          <a:p>
            <a:pPr eaLnBrk="1" hangingPunct="1">
              <a:lnSpc>
                <a:spcPct val="90000"/>
              </a:lnSpc>
            </a:pPr>
            <a:r>
              <a:rPr lang="en-US" sz="2400" dirty="0" smtClean="0">
                <a:latin typeface="Tahoma" pitchFamily="34" charset="0"/>
                <a:cs typeface="Tahoma" pitchFamily="34" charset="0"/>
              </a:rPr>
              <a:t>The Shang were accomplished bronze workers, used horse-drawn chariots, developed the </a:t>
            </a:r>
            <a:r>
              <a:rPr lang="en-US" sz="2400" dirty="0" err="1" smtClean="0">
                <a:latin typeface="Tahoma" pitchFamily="34" charset="0"/>
                <a:cs typeface="Tahoma" pitchFamily="34" charset="0"/>
              </a:rPr>
              <a:t>spoked</a:t>
            </a:r>
            <a:r>
              <a:rPr lang="en-US" sz="2400" dirty="0" smtClean="0">
                <a:latin typeface="Tahoma" pitchFamily="34" charset="0"/>
                <a:cs typeface="Tahoma" pitchFamily="34" charset="0"/>
              </a:rPr>
              <a:t> wheel, and became experts in the production of pottery and silk.</a:t>
            </a:r>
          </a:p>
          <a:p>
            <a:pPr eaLnBrk="1" hangingPunct="1">
              <a:lnSpc>
                <a:spcPct val="90000"/>
              </a:lnSpc>
            </a:pPr>
            <a:r>
              <a:rPr lang="en-US" sz="2400" dirty="0" smtClean="0">
                <a:latin typeface="Tahoma" pitchFamily="34" charset="0"/>
                <a:cs typeface="Tahoma" pitchFamily="34" charset="0"/>
              </a:rPr>
              <a:t>They also devised a decimal system and a highly accurate calendar.</a:t>
            </a:r>
          </a:p>
          <a:p>
            <a:pPr eaLnBrk="1" hangingPunct="1">
              <a:lnSpc>
                <a:spcPct val="90000"/>
              </a:lnSpc>
            </a:pPr>
            <a:endParaRPr lang="en-US" sz="24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524000" y="0"/>
            <a:ext cx="71628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Political and Religious Organization of the Shang -1</a:t>
            </a:r>
          </a:p>
        </p:txBody>
      </p:sp>
      <p:sp>
        <p:nvSpPr>
          <p:cNvPr id="34819" name="Rectangle 3"/>
          <p:cNvSpPr>
            <a:spLocks noGrp="1" noChangeArrowheads="1"/>
          </p:cNvSpPr>
          <p:nvPr>
            <p:ph type="body" sz="half" idx="1"/>
          </p:nvPr>
        </p:nvSpPr>
        <p:spPr bwMode="auto">
          <a:xfrm>
            <a:off x="1524000" y="1524000"/>
            <a:ext cx="76200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600" dirty="0" smtClean="0">
                <a:latin typeface="Tahoma" pitchFamily="34" charset="0"/>
                <a:ea typeface="Tahoma" pitchFamily="34" charset="0"/>
                <a:cs typeface="Tahoma" pitchFamily="34" charset="0"/>
              </a:rPr>
              <a:t>Ruled by specific internal clans, each with its own king.</a:t>
            </a:r>
          </a:p>
          <a:p>
            <a:pPr eaLnBrk="1" hangingPunct="1">
              <a:lnSpc>
                <a:spcPct val="90000"/>
              </a:lnSpc>
            </a:pPr>
            <a:r>
              <a:rPr lang="en-US" sz="2600" dirty="0" smtClean="0">
                <a:latin typeface="Tahoma" pitchFamily="34" charset="0"/>
                <a:ea typeface="Tahoma" pitchFamily="34" charset="0"/>
                <a:cs typeface="Tahoma" pitchFamily="34" charset="0"/>
              </a:rPr>
              <a:t>Kingship and kinship were linked.</a:t>
            </a:r>
          </a:p>
          <a:p>
            <a:pPr eaLnBrk="1" hangingPunct="1">
              <a:lnSpc>
                <a:spcPct val="90000"/>
              </a:lnSpc>
            </a:pPr>
            <a:r>
              <a:rPr lang="en-US" sz="2600" dirty="0" smtClean="0">
                <a:latin typeface="Tahoma" pitchFamily="34" charset="0"/>
                <a:ea typeface="Tahoma" pitchFamily="34" charset="0"/>
                <a:cs typeface="Tahoma" pitchFamily="34" charset="0"/>
              </a:rPr>
              <a:t>As head of his biological clan and geographical realm, the king:</a:t>
            </a:r>
          </a:p>
          <a:p>
            <a:pPr lvl="1" eaLnBrk="1" hangingPunct="1">
              <a:lnSpc>
                <a:spcPct val="90000"/>
              </a:lnSpc>
              <a:buFont typeface="Wingdings" pitchFamily="2" charset="2"/>
              <a:buChar char="Ø"/>
            </a:pPr>
            <a:r>
              <a:rPr lang="en-US" sz="2200" dirty="0" smtClean="0">
                <a:latin typeface="Tahoma" pitchFamily="34" charset="0"/>
                <a:ea typeface="Tahoma" pitchFamily="34" charset="0"/>
                <a:cs typeface="Tahoma" pitchFamily="34" charset="0"/>
              </a:rPr>
              <a:t>Performed rituals and sacrifices </a:t>
            </a:r>
          </a:p>
          <a:p>
            <a:pPr lvl="1" eaLnBrk="1" hangingPunct="1">
              <a:lnSpc>
                <a:spcPct val="90000"/>
              </a:lnSpc>
              <a:buFont typeface="Wingdings" pitchFamily="2" charset="2"/>
              <a:buChar char="Ø"/>
            </a:pPr>
            <a:r>
              <a:rPr lang="en-US" sz="2200" dirty="0" smtClean="0">
                <a:latin typeface="Tahoma" pitchFamily="34" charset="0"/>
                <a:ea typeface="Tahoma" pitchFamily="34" charset="0"/>
                <a:cs typeface="Tahoma" pitchFamily="34" charset="0"/>
              </a:rPr>
              <a:t>Waged war</a:t>
            </a:r>
          </a:p>
          <a:p>
            <a:pPr lvl="1" eaLnBrk="1" hangingPunct="1">
              <a:lnSpc>
                <a:spcPct val="90000"/>
              </a:lnSpc>
              <a:buFont typeface="Wingdings" pitchFamily="2" charset="2"/>
              <a:buChar char="Ø"/>
            </a:pPr>
            <a:r>
              <a:rPr lang="en-US" sz="2200" dirty="0" smtClean="0">
                <a:latin typeface="Tahoma" pitchFamily="34" charset="0"/>
                <a:ea typeface="Tahoma" pitchFamily="34" charset="0"/>
                <a:cs typeface="Tahoma" pitchFamily="34" charset="0"/>
              </a:rPr>
              <a:t>Constructed irrigation and flood control</a:t>
            </a:r>
          </a:p>
          <a:p>
            <a:pPr lvl="1" eaLnBrk="1" hangingPunct="1">
              <a:lnSpc>
                <a:spcPct val="90000"/>
              </a:lnSpc>
              <a:buFont typeface="Wingdings" pitchFamily="2" charset="2"/>
              <a:buChar char="Ø"/>
            </a:pPr>
            <a:r>
              <a:rPr lang="en-US" sz="2200" dirty="0" smtClean="0">
                <a:latin typeface="Tahoma" pitchFamily="34" charset="0"/>
                <a:ea typeface="Tahoma" pitchFamily="34" charset="0"/>
                <a:cs typeface="Tahoma" pitchFamily="34" charset="0"/>
              </a:rPr>
              <a:t>Administered the government.</a:t>
            </a:r>
          </a:p>
          <a:p>
            <a:pPr lvl="1" eaLnBrk="1" hangingPunct="1">
              <a:lnSpc>
                <a:spcPct val="90000"/>
              </a:lnSpc>
              <a:buFont typeface="Wingdings" pitchFamily="2" charset="2"/>
              <a:buChar char="Ø"/>
            </a:pPr>
            <a:r>
              <a:rPr lang="en-US" sz="2200" dirty="0" smtClean="0">
                <a:latin typeface="Tahoma" pitchFamily="34" charset="0"/>
                <a:ea typeface="Tahoma" pitchFamily="34" charset="0"/>
                <a:cs typeface="Tahoma" pitchFamily="34" charset="0"/>
              </a:rPr>
              <a:t>Was thought to be descended from the god of the spirits.</a:t>
            </a:r>
          </a:p>
          <a:p>
            <a:pPr lvl="1" eaLnBrk="1" hangingPunct="1">
              <a:lnSpc>
                <a:spcPct val="90000"/>
              </a:lnSpc>
              <a:buFont typeface="Wingdings" pitchFamily="2" charset="2"/>
              <a:buChar char="Ø"/>
            </a:pPr>
            <a:r>
              <a:rPr lang="en-US" sz="2200" dirty="0" smtClean="0">
                <a:latin typeface="Tahoma" pitchFamily="34" charset="0"/>
                <a:ea typeface="Tahoma" pitchFamily="34" charset="0"/>
                <a:cs typeface="Tahoma" pitchFamily="34" charset="0"/>
              </a:rPr>
              <a:t>Had divine rights.</a:t>
            </a:r>
          </a:p>
          <a:p>
            <a:pPr eaLnBrk="1" hangingPunct="1">
              <a:lnSpc>
                <a:spcPct val="90000"/>
              </a:lnSpc>
            </a:pPr>
            <a:endParaRPr lang="en-US" sz="24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half" idx="1"/>
          </p:nvPr>
        </p:nvSpPr>
        <p:spPr bwMode="auto">
          <a:xfrm>
            <a:off x="1676400" y="1371600"/>
            <a:ext cx="50292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latin typeface="Tahoma" pitchFamily="34" charset="0"/>
                <a:ea typeface="Tahoma" pitchFamily="34" charset="0"/>
                <a:cs typeface="Tahoma" pitchFamily="34" charset="0"/>
              </a:rPr>
              <a:t>The ruler directly controlled a growing network of towns.</a:t>
            </a:r>
          </a:p>
          <a:p>
            <a:pPr eaLnBrk="1" hangingPunct="1">
              <a:lnSpc>
                <a:spcPct val="90000"/>
              </a:lnSpc>
            </a:pPr>
            <a:r>
              <a:rPr lang="en-US" sz="2400" dirty="0" smtClean="0">
                <a:latin typeface="Tahoma" pitchFamily="34" charset="0"/>
                <a:ea typeface="Tahoma" pitchFamily="34" charset="0"/>
                <a:cs typeface="Tahoma" pitchFamily="34" charset="0"/>
              </a:rPr>
              <a:t>He ruled from his capital city.</a:t>
            </a:r>
          </a:p>
          <a:p>
            <a:pPr eaLnBrk="1" hangingPunct="1">
              <a:lnSpc>
                <a:spcPct val="90000"/>
              </a:lnSpc>
            </a:pPr>
            <a:r>
              <a:rPr lang="en-US" sz="2400" dirty="0" smtClean="0">
                <a:latin typeface="Tahoma" pitchFamily="34" charset="0"/>
                <a:ea typeface="Tahoma" pitchFamily="34" charset="0"/>
                <a:cs typeface="Tahoma" pitchFamily="34" charset="0"/>
              </a:rPr>
              <a:t>He designated representatives to oversee regional cities.  Most of these representatives were blood relatives.</a:t>
            </a:r>
          </a:p>
          <a:p>
            <a:pPr eaLnBrk="1" hangingPunct="1">
              <a:lnSpc>
                <a:spcPct val="90000"/>
              </a:lnSpc>
            </a:pPr>
            <a:r>
              <a:rPr lang="en-US" sz="2400" dirty="0" smtClean="0">
                <a:latin typeface="Tahoma" pitchFamily="34" charset="0"/>
                <a:ea typeface="Tahoma" pitchFamily="34" charset="0"/>
                <a:cs typeface="Tahoma" pitchFamily="34" charset="0"/>
              </a:rPr>
              <a:t>These relatives received title to land, shares in the harvests, and rights to build and control the regional capital cities.</a:t>
            </a:r>
          </a:p>
          <a:p>
            <a:pPr eaLnBrk="1" hangingPunct="1">
              <a:lnSpc>
                <a:spcPct val="90000"/>
              </a:lnSpc>
            </a:pPr>
            <a:r>
              <a:rPr lang="en-US" sz="2400" dirty="0" smtClean="0">
                <a:latin typeface="Tahoma" pitchFamily="34" charset="0"/>
                <a:ea typeface="Tahoma" pitchFamily="34" charset="0"/>
                <a:cs typeface="Tahoma" pitchFamily="34" charset="0"/>
              </a:rPr>
              <a:t>In exchange, they represented and served the king and his interests in the provinces.</a:t>
            </a:r>
          </a:p>
          <a:p>
            <a:pPr eaLnBrk="1" hangingPunct="1">
              <a:lnSpc>
                <a:spcPct val="90000"/>
              </a:lnSpc>
            </a:pPr>
            <a:endParaRPr lang="en-US" sz="2400" dirty="0" smtClean="0">
              <a:latin typeface="Tahoma" pitchFamily="34" charset="0"/>
              <a:ea typeface="Tahoma" pitchFamily="34" charset="0"/>
              <a:cs typeface="Tahoma" pitchFamily="34" charset="0"/>
            </a:endParaRPr>
          </a:p>
        </p:txBody>
      </p:sp>
      <p:pic>
        <p:nvPicPr>
          <p:cNvPr id="35844" name="Picture 7" descr="1717576326_565457f76a"/>
          <p:cNvPicPr>
            <a:picLocks noGrp="1" noChangeAspect="1" noChangeArrowheads="1"/>
          </p:cNvPicPr>
          <p:nvPr>
            <p:ph type="clipArt" sz="half" idx="2"/>
          </p:nvPr>
        </p:nvPicPr>
        <p:blipFill>
          <a:blip r:embed="rId3" cstate="print"/>
          <a:srcRect/>
          <a:stretch>
            <a:fillRect/>
          </a:stretch>
        </p:blipFill>
        <p:spPr bwMode="auto">
          <a:xfrm>
            <a:off x="6705600" y="1524000"/>
            <a:ext cx="2438400" cy="3660775"/>
          </a:xfrm>
          <a:noFill/>
          <a:ln>
            <a:miter lim="800000"/>
            <a:headEnd/>
            <a:tailEnd/>
          </a:ln>
        </p:spPr>
      </p:pic>
      <p:sp>
        <p:nvSpPr>
          <p:cNvPr id="6" name="Rectangle 2"/>
          <p:cNvSpPr>
            <a:spLocks noGrp="1" noChangeArrowheads="1"/>
          </p:cNvSpPr>
          <p:nvPr>
            <p:ph type="title"/>
          </p:nvPr>
        </p:nvSpPr>
        <p:spPr bwMode="auto">
          <a:xfrm>
            <a:off x="1524000" y="0"/>
            <a:ext cx="71628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Political and Religious Organization of the Shang - 2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752600" y="152400"/>
            <a:ext cx="7239000" cy="769938"/>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4400" b="1" dirty="0">
                <a:solidFill>
                  <a:srgbClr val="C00000"/>
                </a:solidFill>
                <a:effectLst>
                  <a:outerShdw blurRad="38100" dist="38100" dir="2700000" algn="tl">
                    <a:srgbClr val="000000"/>
                  </a:outerShdw>
                </a:effectLst>
                <a:latin typeface="Tahoma" pitchFamily="34" charset="0"/>
                <a:ea typeface="Tahoma" pitchFamily="34" charset="0"/>
                <a:cs typeface="Tahoma" pitchFamily="34" charset="0"/>
              </a:rPr>
              <a:t>Yellow River Civilization</a:t>
            </a:r>
            <a:endParaRPr lang="en-US" sz="4000" b="1" dirty="0">
              <a:solidFill>
                <a:srgbClr val="C00000"/>
              </a:solidFill>
              <a:effectLst>
                <a:outerShdw blurRad="38100" dist="38100" dir="2700000" algn="tl">
                  <a:srgbClr val="000000"/>
                </a:outerShdw>
              </a:effectLst>
              <a:latin typeface="Tahoma" pitchFamily="34" charset="0"/>
              <a:ea typeface="Tahoma" pitchFamily="34" charset="0"/>
              <a:cs typeface="Tahoma" pitchFamily="34" charset="0"/>
            </a:endParaRPr>
          </a:p>
        </p:txBody>
      </p:sp>
      <p:pic>
        <p:nvPicPr>
          <p:cNvPr id="6147" name="Picture 5" descr="map-china-neolithic"/>
          <p:cNvPicPr>
            <a:picLocks noChangeAspect="1" noChangeArrowheads="1"/>
          </p:cNvPicPr>
          <p:nvPr/>
        </p:nvPicPr>
        <p:blipFill>
          <a:blip r:embed="rId3" cstate="print">
            <a:lum contrast="6000"/>
          </a:blip>
          <a:srcRect/>
          <a:stretch>
            <a:fillRect/>
          </a:stretch>
        </p:blipFill>
        <p:spPr bwMode="auto">
          <a:xfrm>
            <a:off x="2743200" y="1371600"/>
            <a:ext cx="523875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676400" y="0"/>
            <a:ext cx="70104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Class Organization under the Shang</a:t>
            </a:r>
          </a:p>
        </p:txBody>
      </p:sp>
      <p:sp>
        <p:nvSpPr>
          <p:cNvPr id="28675" name="Rectangle 3"/>
          <p:cNvSpPr>
            <a:spLocks noGrp="1" noChangeArrowheads="1"/>
          </p:cNvSpPr>
          <p:nvPr>
            <p:ph type="body" sz="half" idx="1"/>
          </p:nvPr>
        </p:nvSpPr>
        <p:spPr bwMode="auto">
          <a:xfrm>
            <a:off x="1676400" y="1371600"/>
            <a:ext cx="7467600" cy="495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t>Inside the walled area lived the royal family, the nobility, and their retainers.</a:t>
            </a:r>
          </a:p>
          <a:p>
            <a:pPr eaLnBrk="1" hangingPunct="1">
              <a:lnSpc>
                <a:spcPct val="90000"/>
              </a:lnSpc>
            </a:pPr>
            <a:r>
              <a:rPr lang="en-US" sz="2400" dirty="0" smtClean="0"/>
              <a:t>Outside this palace was a network of residential areas.</a:t>
            </a:r>
          </a:p>
          <a:p>
            <a:pPr eaLnBrk="1" hangingPunct="1">
              <a:lnSpc>
                <a:spcPct val="90000"/>
              </a:lnSpc>
            </a:pPr>
            <a:r>
              <a:rPr lang="en-US" sz="2400" dirty="0" smtClean="0"/>
              <a:t>To the north were the dwellings and graves of the wealthy and powerful marked by ritual bronze vessels and sacrificial victims.</a:t>
            </a:r>
          </a:p>
          <a:p>
            <a:pPr eaLnBrk="1" hangingPunct="1">
              <a:lnSpc>
                <a:spcPct val="90000"/>
              </a:lnSpc>
            </a:pPr>
            <a:r>
              <a:rPr lang="en-US" sz="2400" dirty="0" smtClean="0"/>
              <a:t>To the south were the dwellings of the commoners and their burial places in trash pits.</a:t>
            </a:r>
          </a:p>
          <a:p>
            <a:pPr eaLnBrk="1" hangingPunct="1">
              <a:lnSpc>
                <a:spcPct val="90000"/>
              </a:lnSpc>
            </a:pPr>
            <a:r>
              <a:rPr lang="en-US" sz="2400" dirty="0" smtClean="0"/>
              <a:t>Occupations were inherited within specific family units.</a:t>
            </a:r>
          </a:p>
          <a:p>
            <a:pPr eaLnBrk="1" hangingPunct="1">
              <a:lnSpc>
                <a:spcPct val="90000"/>
              </a:lnSpc>
            </a:pPr>
            <a:r>
              <a:rPr lang="en-US" sz="2400" dirty="0" smtClean="0"/>
              <a:t>Many “</a:t>
            </a:r>
            <a:r>
              <a:rPr lang="en-US" sz="2400" i="1" dirty="0" err="1" smtClean="0"/>
              <a:t>zu</a:t>
            </a:r>
            <a:r>
              <a:rPr lang="en-US" sz="2400" dirty="0" smtClean="0"/>
              <a:t>” or lineage groups corresponded to occupational groups.</a:t>
            </a:r>
          </a:p>
          <a:p>
            <a:pPr eaLnBrk="1" hangingPunct="1">
              <a:lnSpc>
                <a:spcPct val="9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524000" y="0"/>
            <a:ext cx="71628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Women in Ancient China</a:t>
            </a:r>
          </a:p>
        </p:txBody>
      </p:sp>
      <p:sp>
        <p:nvSpPr>
          <p:cNvPr id="22531" name="Rectangle 3"/>
          <p:cNvSpPr>
            <a:spLocks noGrp="1" noChangeArrowheads="1"/>
          </p:cNvSpPr>
          <p:nvPr>
            <p:ph type="body" sz="half" idx="1"/>
          </p:nvPr>
        </p:nvSpPr>
        <p:spPr>
          <a:xfrm>
            <a:off x="1524000" y="1524000"/>
            <a:ext cx="3581400" cy="4876800"/>
          </a:xfrm>
        </p:spPr>
        <p:txBody>
          <a:bodyPr/>
          <a:lstStyle/>
          <a:p>
            <a:pPr marL="174625" indent="-174625" eaLnBrk="1" hangingPunct="1">
              <a:lnSpc>
                <a:spcPct val="90000"/>
              </a:lnSpc>
              <a:defRPr/>
            </a:pPr>
            <a:r>
              <a:rPr lang="en-US" sz="2400" dirty="0" smtClean="0">
                <a:latin typeface="Tahoma" pitchFamily="34" charset="0"/>
                <a:ea typeface="Tahoma" pitchFamily="34" charset="0"/>
                <a:cs typeface="Tahoma" pitchFamily="34" charset="0"/>
              </a:rPr>
              <a:t>There was some evidence that women had power in the earliest of Chinese dynasties.</a:t>
            </a:r>
          </a:p>
          <a:p>
            <a:pPr marL="174625" indent="-174625" eaLnBrk="1" hangingPunct="1">
              <a:lnSpc>
                <a:spcPct val="90000"/>
              </a:lnSpc>
              <a:defRPr/>
            </a:pPr>
            <a:r>
              <a:rPr lang="en-US" sz="2400" dirty="0" smtClean="0">
                <a:latin typeface="Tahoma" pitchFamily="34" charset="0"/>
                <a:ea typeface="Tahoma" pitchFamily="34" charset="0"/>
                <a:cs typeface="Tahoma" pitchFamily="34" charset="0"/>
              </a:rPr>
              <a:t>By the time of the Shang dynasty, however, all evidence points to China as a very patriarchal society wherein women had fewer options than men.</a:t>
            </a:r>
          </a:p>
          <a:p>
            <a:pPr eaLnBrk="1" hangingPunct="1">
              <a:lnSpc>
                <a:spcPct val="90000"/>
              </a:lnSpc>
              <a:defRPr/>
            </a:pPr>
            <a:endParaRPr lang="en-US" sz="2400" dirty="0" smtClean="0">
              <a:latin typeface="Tahoma" pitchFamily="34" charset="0"/>
              <a:ea typeface="Tahoma" pitchFamily="34" charset="0"/>
              <a:cs typeface="Tahoma" pitchFamily="34" charset="0"/>
            </a:endParaRPr>
          </a:p>
        </p:txBody>
      </p:sp>
      <p:pic>
        <p:nvPicPr>
          <p:cNvPr id="37892" name="Picture 7" descr="200px-Hanxizaiyeyantu3"/>
          <p:cNvPicPr>
            <a:picLocks noGrp="1" noChangeAspect="1" noChangeArrowheads="1"/>
          </p:cNvPicPr>
          <p:nvPr>
            <p:ph type="clipArt" sz="half" idx="2"/>
          </p:nvPr>
        </p:nvPicPr>
        <p:blipFill>
          <a:blip r:embed="rId3" cstate="print"/>
          <a:srcRect/>
          <a:stretch>
            <a:fillRect/>
          </a:stretch>
        </p:blipFill>
        <p:spPr bwMode="auto">
          <a:xfrm>
            <a:off x="5181600" y="2057400"/>
            <a:ext cx="3962400" cy="2838450"/>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1600200" y="0"/>
            <a:ext cx="70866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Anyang:  The Last Shang Capital</a:t>
            </a:r>
          </a:p>
        </p:txBody>
      </p:sp>
      <p:sp>
        <p:nvSpPr>
          <p:cNvPr id="38915" name="Rectangle 3"/>
          <p:cNvSpPr>
            <a:spLocks noGrp="1" noChangeArrowheads="1"/>
          </p:cNvSpPr>
          <p:nvPr>
            <p:ph type="body" sz="half" idx="1"/>
          </p:nvPr>
        </p:nvSpPr>
        <p:spPr bwMode="auto">
          <a:xfrm>
            <a:off x="1524000" y="1447800"/>
            <a:ext cx="5334000" cy="4953000"/>
          </a:xfrm>
          <a:noFill/>
          <a:ln>
            <a:miter lim="800000"/>
            <a:headEnd/>
            <a:tailEnd/>
          </a:ln>
        </p:spPr>
        <p:txBody>
          <a:bodyPr vert="horz" wrap="square" lIns="91440" tIns="45720" rIns="91440" bIns="45720" numCol="1" anchor="t" anchorCtr="0" compatLnSpc="1">
            <a:prstTxWarp prst="textNoShape">
              <a:avLst/>
            </a:prstTxWarp>
          </a:bodyPr>
          <a:lstStyle/>
          <a:p>
            <a:pPr marL="174625" indent="-174625" eaLnBrk="1" hangingPunct="1">
              <a:lnSpc>
                <a:spcPct val="90000"/>
              </a:lnSpc>
            </a:pPr>
            <a:r>
              <a:rPr lang="en-US" sz="2200" dirty="0" smtClean="0"/>
              <a:t>The final, most powerful capital of the Shang dynasty was at Anyang.</a:t>
            </a:r>
          </a:p>
          <a:p>
            <a:pPr marL="174625" indent="-174625" eaLnBrk="1" hangingPunct="1">
              <a:lnSpc>
                <a:spcPct val="90000"/>
              </a:lnSpc>
            </a:pPr>
            <a:r>
              <a:rPr lang="en-US" sz="2200" dirty="0" smtClean="0"/>
              <a:t>This capital was the center of a network of sites stretching about 200 miles.</a:t>
            </a:r>
          </a:p>
          <a:p>
            <a:pPr marL="174625" indent="-174625" eaLnBrk="1" hangingPunct="1">
              <a:lnSpc>
                <a:spcPct val="90000"/>
              </a:lnSpc>
            </a:pPr>
            <a:r>
              <a:rPr lang="en-US" sz="2200" dirty="0" smtClean="0"/>
              <a:t>Though the area has been pillaged and farmed for years, there have been some discoveries that include bronze treasures in royal graves.</a:t>
            </a:r>
          </a:p>
          <a:p>
            <a:pPr marL="174625" indent="-174625" eaLnBrk="1" hangingPunct="1">
              <a:lnSpc>
                <a:spcPct val="90000"/>
              </a:lnSpc>
            </a:pPr>
            <a:r>
              <a:rPr lang="en-US" sz="2200" dirty="0" smtClean="0"/>
              <a:t>The Shang produced bronze axes, knives, spears and arrowheads as well as bronze utensils, ritual vessels, and sculptures.</a:t>
            </a:r>
          </a:p>
          <a:p>
            <a:pPr marL="174625" indent="-174625" eaLnBrk="1" hangingPunct="1">
              <a:lnSpc>
                <a:spcPct val="90000"/>
              </a:lnSpc>
            </a:pPr>
            <a:r>
              <a:rPr lang="en-US" sz="2200" dirty="0" smtClean="0"/>
              <a:t>They used horse-drawn chariots, which may have been derived from the Indo-Europeans who migrated into </a:t>
            </a:r>
            <a:r>
              <a:rPr lang="en-US" sz="2400" dirty="0" smtClean="0"/>
              <a:t>China.</a:t>
            </a:r>
          </a:p>
          <a:p>
            <a:pPr eaLnBrk="1" hangingPunct="1">
              <a:lnSpc>
                <a:spcPct val="90000"/>
              </a:lnSpc>
            </a:pPr>
            <a:endParaRPr lang="en-US" sz="2400" dirty="0" smtClean="0"/>
          </a:p>
          <a:p>
            <a:pPr eaLnBrk="1" hangingPunct="1">
              <a:lnSpc>
                <a:spcPct val="90000"/>
              </a:lnSpc>
            </a:pPr>
            <a:endParaRPr lang="en-US" sz="2400" dirty="0" smtClean="0"/>
          </a:p>
        </p:txBody>
      </p:sp>
      <p:pic>
        <p:nvPicPr>
          <p:cNvPr id="38918" name="Picture 6"/>
          <p:cNvPicPr>
            <a:picLocks noChangeAspect="1" noChangeArrowheads="1"/>
          </p:cNvPicPr>
          <p:nvPr/>
        </p:nvPicPr>
        <p:blipFill>
          <a:blip r:embed="rId3" cstate="print"/>
          <a:srcRect/>
          <a:stretch>
            <a:fillRect/>
          </a:stretch>
        </p:blipFill>
        <p:spPr bwMode="auto">
          <a:xfrm>
            <a:off x="6838950" y="762000"/>
            <a:ext cx="2305050"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1676400" y="0"/>
            <a:ext cx="7239000" cy="8382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Early Evidence of Writing</a:t>
            </a:r>
          </a:p>
        </p:txBody>
      </p:sp>
      <p:sp>
        <p:nvSpPr>
          <p:cNvPr id="14339" name="Rectangle 3"/>
          <p:cNvSpPr>
            <a:spLocks noGrp="1" noChangeArrowheads="1"/>
          </p:cNvSpPr>
          <p:nvPr>
            <p:ph type="body" sz="half" idx="1"/>
          </p:nvPr>
        </p:nvSpPr>
        <p:spPr>
          <a:xfrm>
            <a:off x="1524000" y="1447800"/>
            <a:ext cx="4800600" cy="5105400"/>
          </a:xfrm>
        </p:spPr>
        <p:txBody>
          <a:bodyPr/>
          <a:lstStyle/>
          <a:p>
            <a:pPr marL="174625" indent="-174625" eaLnBrk="1" hangingPunct="1">
              <a:lnSpc>
                <a:spcPct val="90000"/>
              </a:lnSpc>
              <a:defRPr/>
            </a:pPr>
            <a:r>
              <a:rPr lang="en-US" sz="2400" dirty="0" smtClean="0">
                <a:latin typeface="Tahoma" pitchFamily="34" charset="0"/>
                <a:ea typeface="Tahoma" pitchFamily="34" charset="0"/>
                <a:cs typeface="Tahoma" pitchFamily="34" charset="0"/>
              </a:rPr>
              <a:t>Oracle bones - bones of birds, animals, and shells of turtles - were inscribed with markings and writings for use in predicting the future.</a:t>
            </a:r>
          </a:p>
          <a:p>
            <a:pPr marL="174625" indent="-174625" eaLnBrk="1" hangingPunct="1">
              <a:lnSpc>
                <a:spcPct val="90000"/>
              </a:lnSpc>
              <a:defRPr/>
            </a:pPr>
            <a:r>
              <a:rPr lang="en-US" sz="2400" dirty="0" smtClean="0">
                <a:latin typeface="Tahoma" pitchFamily="34" charset="0"/>
                <a:ea typeface="Tahoma" pitchFamily="34" charset="0"/>
                <a:cs typeface="Tahoma" pitchFamily="34" charset="0"/>
              </a:rPr>
              <a:t>After they were marked, these bones were placed in a fire and tapped lightly with a rod until they began to crack.</a:t>
            </a:r>
          </a:p>
          <a:p>
            <a:pPr marL="174625" indent="-174625" eaLnBrk="1" hangingPunct="1">
              <a:lnSpc>
                <a:spcPct val="90000"/>
              </a:lnSpc>
              <a:defRPr/>
            </a:pPr>
            <a:r>
              <a:rPr lang="en-US" sz="2400" dirty="0" smtClean="0">
                <a:latin typeface="Tahoma" pitchFamily="34" charset="0"/>
                <a:ea typeface="Tahoma" pitchFamily="34" charset="0"/>
                <a:cs typeface="Tahoma" pitchFamily="34" charset="0"/>
              </a:rPr>
              <a:t>The crackers were then interpreted by specialists in predicting the future.  </a:t>
            </a:r>
          </a:p>
          <a:p>
            <a:pPr eaLnBrk="1" hangingPunct="1">
              <a:lnSpc>
                <a:spcPct val="90000"/>
              </a:lnSpc>
              <a:buNone/>
              <a:defRPr/>
            </a:pPr>
            <a:endParaRPr lang="en-US" sz="2400" dirty="0" smtClean="0">
              <a:latin typeface="Tahoma" pitchFamily="34" charset="0"/>
              <a:ea typeface="Tahoma" pitchFamily="34" charset="0"/>
              <a:cs typeface="Tahoma" pitchFamily="34" charset="0"/>
            </a:endParaRPr>
          </a:p>
          <a:p>
            <a:pPr eaLnBrk="1" hangingPunct="1">
              <a:lnSpc>
                <a:spcPct val="90000"/>
              </a:lnSpc>
              <a:defRPr/>
            </a:pPr>
            <a:endParaRPr lang="en-US" sz="2400" dirty="0" smtClean="0">
              <a:latin typeface="Tahoma" pitchFamily="34" charset="0"/>
              <a:ea typeface="Tahoma" pitchFamily="34" charset="0"/>
              <a:cs typeface="Tahoma" pitchFamily="34" charset="0"/>
            </a:endParaRPr>
          </a:p>
        </p:txBody>
      </p:sp>
      <p:pic>
        <p:nvPicPr>
          <p:cNvPr id="39940" name="Picture 5" descr="jiagu-0"/>
          <p:cNvPicPr>
            <a:picLocks noChangeAspect="1" noChangeArrowheads="1"/>
          </p:cNvPicPr>
          <p:nvPr/>
        </p:nvPicPr>
        <p:blipFill>
          <a:blip r:embed="rId3" cstate="print"/>
          <a:srcRect/>
          <a:stretch>
            <a:fillRect/>
          </a:stretch>
        </p:blipFill>
        <p:spPr bwMode="auto">
          <a:xfrm>
            <a:off x="6400800" y="1066800"/>
            <a:ext cx="2743200" cy="440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bwMode="auto">
          <a:xfrm>
            <a:off x="1600200" y="1676400"/>
            <a:ext cx="33528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en-US" sz="2400" dirty="0" smtClean="0">
                <a:latin typeface="Tahoma" pitchFamily="34" charset="0"/>
                <a:cs typeface="Tahoma" pitchFamily="34" charset="0"/>
              </a:rPr>
              <a:t>One of the most important contributions made during the period that the Shang Dynasty ruled China was the invention of writing. The earliest written records found in China come from this time period.</a:t>
            </a:r>
          </a:p>
        </p:txBody>
      </p:sp>
      <p:sp>
        <p:nvSpPr>
          <p:cNvPr id="40963" name="Title 2"/>
          <p:cNvSpPr>
            <a:spLocks noGrp="1"/>
          </p:cNvSpPr>
          <p:nvPr>
            <p:ph type="title"/>
          </p:nvPr>
        </p:nvSpPr>
        <p:spPr bwMode="auto">
          <a:xfrm>
            <a:off x="1524000" y="0"/>
            <a:ext cx="73914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Invention</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Writing</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40964" name="Picture 4" descr="http://dfludd.com/images/writing2_clip_image003_0000.gif"/>
          <p:cNvPicPr>
            <a:picLocks noChangeAspect="1" noChangeArrowheads="1"/>
          </p:cNvPicPr>
          <p:nvPr/>
        </p:nvPicPr>
        <p:blipFill>
          <a:blip r:embed="rId3" cstate="print"/>
          <a:srcRect/>
          <a:stretch>
            <a:fillRect/>
          </a:stretch>
        </p:blipFill>
        <p:spPr bwMode="auto">
          <a:xfrm>
            <a:off x="5002213" y="1828800"/>
            <a:ext cx="4141787"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438400" y="304800"/>
            <a:ext cx="5791200" cy="2554288"/>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40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The Evolution of Chinese</a:t>
            </a:r>
            <a:br>
              <a:rPr lang="en-US" sz="40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Writing during the Shang</a:t>
            </a:r>
          </a:p>
        </p:txBody>
      </p:sp>
      <p:pic>
        <p:nvPicPr>
          <p:cNvPr id="43011" name="Picture 4" descr="horse"/>
          <p:cNvPicPr>
            <a:picLocks noChangeAspect="1" noChangeArrowheads="1"/>
          </p:cNvPicPr>
          <p:nvPr/>
        </p:nvPicPr>
        <p:blipFill>
          <a:blip r:embed="rId3" cstate="print">
            <a:clrChange>
              <a:clrFrom>
                <a:srgbClr val="E8E8DE"/>
              </a:clrFrom>
              <a:clrTo>
                <a:srgbClr val="E8E8DE">
                  <a:alpha val="0"/>
                </a:srgbClr>
              </a:clrTo>
            </a:clrChange>
            <a:lum bright="-6000" contrast="6000"/>
          </a:blip>
          <a:srcRect/>
          <a:stretch>
            <a:fillRect/>
          </a:stretch>
        </p:blipFill>
        <p:spPr bwMode="auto">
          <a:xfrm>
            <a:off x="1752600" y="2811463"/>
            <a:ext cx="7162800" cy="1836737"/>
          </a:xfrm>
          <a:prstGeom prst="rect">
            <a:avLst/>
          </a:prstGeom>
          <a:noFill/>
          <a:ln w="9525">
            <a:solidFill>
              <a:srgbClr val="663300"/>
            </a:solidFill>
            <a:miter lim="800000"/>
            <a:headEnd/>
            <a:tailEnd/>
          </a:ln>
        </p:spPr>
      </p:pic>
      <p:sp>
        <p:nvSpPr>
          <p:cNvPr id="25605" name="Text Box 5"/>
          <p:cNvSpPr txBox="1">
            <a:spLocks noChangeArrowheads="1"/>
          </p:cNvSpPr>
          <p:nvPr/>
        </p:nvSpPr>
        <p:spPr bwMode="auto">
          <a:xfrm>
            <a:off x="1828800" y="4953000"/>
            <a:ext cx="1905000" cy="457200"/>
          </a:xfrm>
          <a:prstGeom prst="rect">
            <a:avLst/>
          </a:prstGeom>
          <a:noFill/>
          <a:ln w="9525">
            <a:noFill/>
            <a:miter lim="800000"/>
            <a:headEnd/>
            <a:tailEnd/>
          </a:ln>
          <a:effectLst/>
        </p:spPr>
        <p:txBody>
          <a:bodyPr>
            <a:spAutoFit/>
          </a:bodyPr>
          <a:lstStyle/>
          <a:p>
            <a:pPr>
              <a:spcBef>
                <a:spcPct val="50000"/>
              </a:spcBef>
              <a:defRPr/>
            </a:pPr>
            <a:r>
              <a:rPr lang="en-US" sz="2400" b="1">
                <a:solidFill>
                  <a:schemeClr val="tx2"/>
                </a:solidFill>
                <a:effectLst>
                  <a:outerShdw blurRad="38100" dist="38100" dir="2700000" algn="tl">
                    <a:srgbClr val="FFFFFF"/>
                  </a:outerShdw>
                </a:effectLst>
                <a:latin typeface="Comic Sans MS" pitchFamily="66" charset="0"/>
              </a:rPr>
              <a:t>Pictographs</a:t>
            </a:r>
          </a:p>
        </p:txBody>
      </p:sp>
      <p:sp>
        <p:nvSpPr>
          <p:cNvPr id="25606" name="Line 6"/>
          <p:cNvSpPr>
            <a:spLocks noChangeShapeType="1"/>
          </p:cNvSpPr>
          <p:nvPr/>
        </p:nvSpPr>
        <p:spPr bwMode="auto">
          <a:xfrm>
            <a:off x="3733800" y="5181600"/>
            <a:ext cx="2057400" cy="0"/>
          </a:xfrm>
          <a:prstGeom prst="line">
            <a:avLst/>
          </a:prstGeom>
          <a:noFill/>
          <a:ln w="28575">
            <a:solidFill>
              <a:schemeClr val="tx1"/>
            </a:solidFill>
            <a:round/>
            <a:headEnd/>
            <a:tailEnd type="triangle" w="med" len="med"/>
          </a:ln>
        </p:spPr>
        <p:txBody>
          <a:bodyPr/>
          <a:lstStyle/>
          <a:p>
            <a:endParaRPr lang="it-IT"/>
          </a:p>
        </p:txBody>
      </p:sp>
      <p:sp>
        <p:nvSpPr>
          <p:cNvPr id="25607" name="Text Box 7"/>
          <p:cNvSpPr txBox="1">
            <a:spLocks noChangeArrowheads="1"/>
          </p:cNvSpPr>
          <p:nvPr/>
        </p:nvSpPr>
        <p:spPr bwMode="auto">
          <a:xfrm>
            <a:off x="5791200" y="4953000"/>
            <a:ext cx="3124200" cy="457200"/>
          </a:xfrm>
          <a:prstGeom prst="rect">
            <a:avLst/>
          </a:prstGeom>
          <a:noFill/>
          <a:ln w="9525">
            <a:noFill/>
            <a:miter lim="800000"/>
            <a:headEnd/>
            <a:tailEnd/>
          </a:ln>
          <a:effectLst/>
        </p:spPr>
        <p:txBody>
          <a:bodyPr>
            <a:spAutoFit/>
          </a:bodyPr>
          <a:lstStyle/>
          <a:p>
            <a:pPr>
              <a:spcBef>
                <a:spcPct val="50000"/>
              </a:spcBef>
              <a:defRPr/>
            </a:pPr>
            <a:r>
              <a:rPr lang="en-US" sz="2400" b="1">
                <a:solidFill>
                  <a:schemeClr val="tx2"/>
                </a:solidFill>
                <a:effectLst>
                  <a:outerShdw blurRad="38100" dist="38100" dir="2700000" algn="tl">
                    <a:srgbClr val="FFFFFF"/>
                  </a:outerShdw>
                </a:effectLst>
                <a:latin typeface="Comic Sans MS" pitchFamily="66" charset="0"/>
              </a:rPr>
              <a:t>Semantic-Phonetics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ipe(left)">
                                      <p:cBhvr>
                                        <p:cTn id="7" dur="1000"/>
                                        <p:tgtEl>
                                          <p:spTgt spid="2560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5606"/>
                                        </p:tgtEl>
                                        <p:attrNameLst>
                                          <p:attrName>style.visibility</p:attrName>
                                        </p:attrNameLst>
                                      </p:cBhvr>
                                      <p:to>
                                        <p:strVal val="visible"/>
                                      </p:to>
                                    </p:set>
                                    <p:animEffect transition="in" filter="wipe(left)">
                                      <p:cBhvr>
                                        <p:cTn id="11" dur="500"/>
                                        <p:tgtEl>
                                          <p:spTgt spid="2560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5607"/>
                                        </p:tgtEl>
                                        <p:attrNameLst>
                                          <p:attrName>style.visibility</p:attrName>
                                        </p:attrNameLst>
                                      </p:cBhvr>
                                      <p:to>
                                        <p:strVal val="visible"/>
                                      </p:to>
                                    </p:set>
                                    <p:animEffect transition="in" filter="wipe(left)">
                                      <p:cBhvr>
                                        <p:cTn id="15" dur="3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animBg="1"/>
      <p:bldP spid="2560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629400" y="2438400"/>
            <a:ext cx="2209800" cy="1570038"/>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48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Shang</a:t>
            </a:r>
            <a:br>
              <a:rPr lang="en-US" sz="48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br>
            <a:r>
              <a:rPr lang="en-US" sz="48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Urn</a:t>
            </a:r>
          </a:p>
        </p:txBody>
      </p:sp>
      <p:pic>
        <p:nvPicPr>
          <p:cNvPr id="45059" name="Picture 6" descr="Shang urn"/>
          <p:cNvPicPr>
            <a:picLocks noChangeAspect="1" noChangeArrowheads="1"/>
          </p:cNvPicPr>
          <p:nvPr/>
        </p:nvPicPr>
        <p:blipFill>
          <a:blip r:embed="rId3" cstate="print">
            <a:lum contrast="6000"/>
          </a:blip>
          <a:srcRect/>
          <a:stretch>
            <a:fillRect/>
          </a:stretch>
        </p:blipFill>
        <p:spPr bwMode="auto">
          <a:xfrm>
            <a:off x="2060575" y="762000"/>
            <a:ext cx="4416425" cy="54864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76400" y="228600"/>
            <a:ext cx="7391400" cy="1323975"/>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40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Ritual Wine Vessel – bronze, </a:t>
            </a:r>
            <a:r>
              <a:rPr lang="en-US" sz="2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13</a:t>
            </a:r>
            <a:r>
              <a:rPr lang="en-US" sz="2400" b="1" baseline="30000"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th</a:t>
            </a:r>
            <a:r>
              <a:rPr lang="en-US" sz="2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 cent. BCE</a:t>
            </a:r>
          </a:p>
        </p:txBody>
      </p:sp>
      <p:pic>
        <p:nvPicPr>
          <p:cNvPr id="46083" name="Picture 4" descr="Ritual Wine Vesset - 13cBCE"/>
          <p:cNvPicPr>
            <a:picLocks noChangeAspect="1" noChangeArrowheads="1"/>
          </p:cNvPicPr>
          <p:nvPr/>
        </p:nvPicPr>
        <p:blipFill>
          <a:blip r:embed="rId3" cstate="print"/>
          <a:srcRect/>
          <a:stretch>
            <a:fillRect/>
          </a:stretch>
        </p:blipFill>
        <p:spPr bwMode="auto">
          <a:xfrm>
            <a:off x="4114800" y="1600200"/>
            <a:ext cx="2403475" cy="49530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2"/>
          <p:cNvSpPr>
            <a:spLocks noChangeArrowheads="1" noChangeShapeType="1" noTextEdit="1"/>
          </p:cNvSpPr>
          <p:nvPr/>
        </p:nvSpPr>
        <p:spPr bwMode="auto">
          <a:xfrm>
            <a:off x="2590800" y="1752600"/>
            <a:ext cx="5638800" cy="3048000"/>
          </a:xfrm>
          <a:prstGeom prst="rect">
            <a:avLst/>
          </a:prstGeom>
        </p:spPr>
        <p:txBody>
          <a:bodyPr wrap="none" fromWordArt="1">
            <a:prstTxWarp prst="textPlain">
              <a:avLst>
                <a:gd name="adj" fmla="val 50000"/>
              </a:avLst>
            </a:prstTxWarp>
          </a:bodyPr>
          <a:lstStyle/>
          <a:p>
            <a:pPr algn="ctr"/>
            <a:r>
              <a:rPr lang="pl-PL" sz="3600" kern="10">
                <a:ln w="12700">
                  <a:solidFill>
                    <a:srgbClr val="663300"/>
                  </a:solidFill>
                  <a:round/>
                  <a:headEnd/>
                  <a:tailEnd/>
                </a:ln>
                <a:solidFill>
                  <a:srgbClr val="C00000"/>
                </a:solidFill>
                <a:effectLst>
                  <a:prstShdw prst="shdw17" dist="17961" dir="2700000">
                    <a:srgbClr val="3D1F00"/>
                  </a:prstShdw>
                </a:effectLst>
                <a:latin typeface="Chinyen"/>
              </a:rPr>
              <a:t>Zhou Dynasty</a:t>
            </a:r>
          </a:p>
          <a:p>
            <a:pPr algn="ctr"/>
            <a:r>
              <a:rPr lang="pl-PL" sz="3600" kern="10">
                <a:ln w="12700">
                  <a:solidFill>
                    <a:srgbClr val="663300"/>
                  </a:solidFill>
                  <a:round/>
                  <a:headEnd/>
                  <a:tailEnd/>
                </a:ln>
                <a:solidFill>
                  <a:srgbClr val="C00000"/>
                </a:solidFill>
                <a:effectLst>
                  <a:prstShdw prst="shdw17" dist="17961" dir="2700000">
                    <a:srgbClr val="3D1F00"/>
                  </a:prstShdw>
                </a:effectLst>
                <a:latin typeface="Chinyen"/>
              </a:rPr>
              <a:t>1027 - 256 BCE</a:t>
            </a:r>
            <a:endParaRPr lang="it-IT" sz="3600" kern="10">
              <a:ln w="12700">
                <a:solidFill>
                  <a:srgbClr val="663300"/>
                </a:solidFill>
                <a:round/>
                <a:headEnd/>
                <a:tailEnd/>
              </a:ln>
              <a:solidFill>
                <a:srgbClr val="C00000"/>
              </a:solidFill>
              <a:effectLst>
                <a:prstShdw prst="shdw17" dist="17961" dir="2700000">
                  <a:srgbClr val="3D1F00"/>
                </a:prstShdw>
              </a:effectLst>
              <a:latin typeface="Chinye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2209800" y="152400"/>
            <a:ext cx="66294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b="1" dirty="0" smtClean="0">
                <a:solidFill>
                  <a:srgbClr val="C00000"/>
                </a:solidFill>
                <a:effectLst>
                  <a:outerShdw blurRad="38100" dist="38100" dir="2700000" algn="tl">
                    <a:srgbClr val="000000">
                      <a:alpha val="43137"/>
                    </a:srgbClr>
                  </a:outerShdw>
                </a:effectLst>
              </a:rPr>
              <a:t>The Zhou Dynasty</a:t>
            </a:r>
          </a:p>
        </p:txBody>
      </p:sp>
      <p:sp>
        <p:nvSpPr>
          <p:cNvPr id="34819" name="Rectangle 3"/>
          <p:cNvSpPr>
            <a:spLocks noGrp="1" noChangeArrowheads="1"/>
          </p:cNvSpPr>
          <p:nvPr>
            <p:ph type="body" sz="half" idx="1"/>
          </p:nvPr>
        </p:nvSpPr>
        <p:spPr>
          <a:xfrm>
            <a:off x="1447800" y="1066800"/>
            <a:ext cx="4953000" cy="4953000"/>
          </a:xfrm>
        </p:spPr>
        <p:txBody>
          <a:bodyPr/>
          <a:lstStyle/>
          <a:p>
            <a:pPr marL="174625" indent="-174625" eaLnBrk="1" hangingPunct="1">
              <a:spcBef>
                <a:spcPts val="0"/>
              </a:spcBef>
              <a:defRPr/>
            </a:pPr>
            <a:r>
              <a:rPr lang="en-US" sz="2200" dirty="0" smtClean="0">
                <a:latin typeface="Tahoma" pitchFamily="34" charset="0"/>
                <a:ea typeface="Tahoma" pitchFamily="34" charset="0"/>
                <a:cs typeface="Tahoma" pitchFamily="34" charset="0"/>
              </a:rPr>
              <a:t>The Zhou Dynasty developed along the Wei River in NW China.</a:t>
            </a:r>
          </a:p>
          <a:p>
            <a:pPr marL="174625" indent="-174625" eaLnBrk="1" hangingPunct="1">
              <a:spcBef>
                <a:spcPts val="0"/>
              </a:spcBef>
              <a:defRPr/>
            </a:pPr>
            <a:r>
              <a:rPr lang="en-US" sz="2200" dirty="0" smtClean="0">
                <a:latin typeface="Tahoma" pitchFamily="34" charset="0"/>
                <a:ea typeface="Tahoma" pitchFamily="34" charset="0"/>
                <a:cs typeface="Tahoma" pitchFamily="34" charset="0"/>
              </a:rPr>
              <a:t>One of the most important written sources for Zhou political thought is the Book of Documents, which describes the Zhou conquest of the Shang.</a:t>
            </a:r>
          </a:p>
          <a:p>
            <a:pPr marL="174625" indent="-174625" eaLnBrk="1" hangingPunct="1">
              <a:spcBef>
                <a:spcPts val="0"/>
              </a:spcBef>
              <a:defRPr/>
            </a:pPr>
            <a:r>
              <a:rPr lang="en-US" sz="2200" dirty="0" smtClean="0">
                <a:latin typeface="Tahoma" pitchFamily="34" charset="0"/>
                <a:ea typeface="Tahoma" pitchFamily="34" charset="0"/>
                <a:cs typeface="Tahoma" pitchFamily="34" charset="0"/>
              </a:rPr>
              <a:t>The Zhou portray a corrupt Shang king who succumbed to wine, women, and greed.</a:t>
            </a:r>
          </a:p>
          <a:p>
            <a:pPr marL="174625" indent="-174625" eaLnBrk="1" hangingPunct="1">
              <a:spcBef>
                <a:spcPts val="0"/>
              </a:spcBef>
              <a:defRPr/>
            </a:pPr>
            <a:r>
              <a:rPr lang="en-US" sz="2200" dirty="0" smtClean="0">
                <a:latin typeface="Tahoma" pitchFamily="34" charset="0"/>
                <a:ea typeface="Tahoma" pitchFamily="34" charset="0"/>
                <a:cs typeface="Tahoma" pitchFamily="34" charset="0"/>
              </a:rPr>
              <a:t>They claimed that the Shang Dynasty had lost the Mandate of Heaven due to their poor governing</a:t>
            </a:r>
          </a:p>
          <a:p>
            <a:pPr marL="174625" indent="-174625" eaLnBrk="1" hangingPunct="1">
              <a:spcBef>
                <a:spcPts val="0"/>
              </a:spcBef>
              <a:defRPr/>
            </a:pPr>
            <a:r>
              <a:rPr lang="en-US" sz="2200" dirty="0" smtClean="0">
                <a:latin typeface="Tahoma" pitchFamily="34" charset="0"/>
                <a:ea typeface="Tahoma" pitchFamily="34" charset="0"/>
                <a:cs typeface="Tahoma" pitchFamily="34" charset="0"/>
              </a:rPr>
              <a:t>The Zhou dynasty lasted from 1122 BCE until 256 BCE, </a:t>
            </a:r>
            <a:r>
              <a:rPr lang="en-US" sz="2400" dirty="0" smtClean="0">
                <a:latin typeface="Tahoma" pitchFamily="34" charset="0"/>
                <a:ea typeface="Tahoma" pitchFamily="34" charset="0"/>
                <a:cs typeface="Tahoma" pitchFamily="34" charset="0"/>
              </a:rPr>
              <a:t>the longest lasting dynasty in Chinese history</a:t>
            </a:r>
            <a:r>
              <a:rPr lang="en-US" sz="2200" dirty="0" smtClean="0">
                <a:latin typeface="Tahoma" pitchFamily="34" charset="0"/>
                <a:ea typeface="Tahoma" pitchFamily="34" charset="0"/>
                <a:cs typeface="Tahoma" pitchFamily="34" charset="0"/>
              </a:rPr>
              <a:t>.</a:t>
            </a:r>
          </a:p>
          <a:p>
            <a:pPr eaLnBrk="1" hangingPunct="1">
              <a:spcBef>
                <a:spcPts val="0"/>
              </a:spcBef>
              <a:defRPr/>
            </a:pPr>
            <a:endParaRPr lang="en-US" sz="2200" dirty="0" smtClean="0">
              <a:latin typeface="Tahoma" pitchFamily="34" charset="0"/>
              <a:ea typeface="Tahoma" pitchFamily="34" charset="0"/>
              <a:cs typeface="Tahoma" pitchFamily="34" charset="0"/>
            </a:endParaRPr>
          </a:p>
          <a:p>
            <a:pPr eaLnBrk="1" hangingPunct="1">
              <a:spcBef>
                <a:spcPts val="0"/>
              </a:spcBef>
              <a:defRPr/>
            </a:pPr>
            <a:endParaRPr lang="en-US" sz="2200" dirty="0" smtClean="0">
              <a:latin typeface="Tahoma" pitchFamily="34" charset="0"/>
              <a:ea typeface="Tahoma" pitchFamily="34" charset="0"/>
              <a:cs typeface="Tahoma" pitchFamily="34" charset="0"/>
            </a:endParaRPr>
          </a:p>
          <a:p>
            <a:pPr eaLnBrk="1" hangingPunct="1">
              <a:spcBef>
                <a:spcPts val="0"/>
              </a:spcBef>
              <a:defRPr/>
            </a:pPr>
            <a:endParaRPr lang="en-US" sz="2200" dirty="0" smtClean="0">
              <a:latin typeface="Tahoma" pitchFamily="34" charset="0"/>
              <a:ea typeface="Tahoma" pitchFamily="34" charset="0"/>
              <a:cs typeface="Tahoma" pitchFamily="34" charset="0"/>
            </a:endParaRPr>
          </a:p>
          <a:p>
            <a:pPr eaLnBrk="1" hangingPunct="1">
              <a:spcBef>
                <a:spcPts val="0"/>
              </a:spcBef>
              <a:defRPr/>
            </a:pPr>
            <a:endParaRPr lang="en-US" sz="2200" dirty="0" smtClean="0">
              <a:latin typeface="Tahoma" pitchFamily="34" charset="0"/>
              <a:ea typeface="Tahoma" pitchFamily="34" charset="0"/>
              <a:cs typeface="Tahoma" pitchFamily="34" charset="0"/>
            </a:endParaRPr>
          </a:p>
        </p:txBody>
      </p:sp>
      <p:pic>
        <p:nvPicPr>
          <p:cNvPr id="48132" name="Picture 7" descr="File:Bamboo book - unfolded - UCR.jpg">
            <a:hlinkClick r:id="rId3"/>
          </p:cNvPr>
          <p:cNvPicPr>
            <a:picLocks noGrp="1" noChangeAspect="1" noChangeArrowheads="1"/>
          </p:cNvPicPr>
          <p:nvPr>
            <p:ph sz="half" idx="2"/>
          </p:nvPr>
        </p:nvPicPr>
        <p:blipFill>
          <a:blip r:embed="rId4" cstate="print"/>
          <a:srcRect/>
          <a:stretch>
            <a:fillRect/>
          </a:stretch>
        </p:blipFill>
        <p:spPr bwMode="auto">
          <a:xfrm>
            <a:off x="6437313" y="1676400"/>
            <a:ext cx="2706687" cy="2057400"/>
          </a:xfrm>
          <a:noFill/>
          <a:ln>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1371600" y="0"/>
            <a:ext cx="7772400" cy="838200"/>
          </a:xfrm>
          <a:effectLst>
            <a:outerShdw blurRad="50800" dist="38100" dir="18900000" algn="bl" rotWithShape="0">
              <a:prstClr val="black">
                <a:alpha val="40000"/>
              </a:prstClr>
            </a:outerShdw>
          </a:effectLst>
        </p:spPr>
        <p:txBody>
          <a:bodyPr/>
          <a:lstStyle/>
          <a:p>
            <a:pPr eaLnBrk="1" hangingPunct="1">
              <a:defRPr/>
            </a:pPr>
            <a:r>
              <a:rPr lang="en-US" sz="4200" b="1" dirty="0" smtClean="0">
                <a:solidFill>
                  <a:srgbClr val="C00000"/>
                </a:solidFill>
                <a:effectLst>
                  <a:outerShdw blurRad="38100" dist="38100" dir="2700000" algn="tl">
                    <a:srgbClr val="000000"/>
                  </a:outerShdw>
                </a:effectLst>
                <a:latin typeface="Tahoma" pitchFamily="34" charset="0"/>
                <a:ea typeface="Tahoma" pitchFamily="34" charset="0"/>
                <a:cs typeface="Tahoma" pitchFamily="34" charset="0"/>
              </a:rPr>
              <a:t>The Earliest Settlements -1</a:t>
            </a:r>
            <a:endParaRPr lang="en-US" sz="42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125" name="Rectangle 5"/>
          <p:cNvSpPr>
            <a:spLocks noGrp="1" noChangeArrowheads="1"/>
          </p:cNvSpPr>
          <p:nvPr>
            <p:ph type="body" sz="half" idx="1"/>
          </p:nvPr>
        </p:nvSpPr>
        <p:spPr bwMode="auto">
          <a:xfrm>
            <a:off x="1524000" y="990600"/>
            <a:ext cx="4191000" cy="5334000"/>
          </a:xfrm>
          <a:noFill/>
          <a:ln>
            <a:miter lim="800000"/>
            <a:headEnd/>
            <a:tailEnd/>
          </a:ln>
        </p:spPr>
        <p:txBody>
          <a:bodyPr vert="horz" wrap="square" lIns="91440" tIns="45720" rIns="91440" bIns="45720" numCol="1" anchor="t" anchorCtr="0" compatLnSpc="1">
            <a:prstTxWarp prst="textNoShape">
              <a:avLst/>
            </a:prstTxWarp>
          </a:bodyPr>
          <a:lstStyle/>
          <a:p>
            <a:pPr marL="174625" indent="-174625" eaLnBrk="1" hangingPunct="1">
              <a:lnSpc>
                <a:spcPct val="90000"/>
              </a:lnSpc>
            </a:pPr>
            <a:r>
              <a:rPr lang="en-US" sz="2400" dirty="0" smtClean="0">
                <a:latin typeface="Tahoma" pitchFamily="34" charset="0"/>
                <a:cs typeface="Tahoma" pitchFamily="34" charset="0"/>
              </a:rPr>
              <a:t>8000 BCE, Neolithic pottery in China’s western Henan province; also discovered a set of tiny flutes made from the wing bones of a large bird.</a:t>
            </a:r>
          </a:p>
          <a:p>
            <a:pPr marL="174625" indent="-174625" eaLnBrk="1" hangingPunct="1">
              <a:lnSpc>
                <a:spcPct val="90000"/>
              </a:lnSpc>
            </a:pPr>
            <a:r>
              <a:rPr lang="en-US" sz="2400" dirty="0" smtClean="0">
                <a:latin typeface="Tahoma" pitchFamily="34" charset="0"/>
                <a:cs typeface="Tahoma" pitchFamily="34" charset="0"/>
              </a:rPr>
              <a:t>Farmers grew millet, wheat and rice and domesticated pigs, dogs, goats, and maybe horses.</a:t>
            </a:r>
          </a:p>
          <a:p>
            <a:pPr marL="174625" indent="-174625" eaLnBrk="1" hangingPunct="1">
              <a:lnSpc>
                <a:spcPct val="90000"/>
              </a:lnSpc>
            </a:pPr>
            <a:r>
              <a:rPr lang="en-US" sz="2400" dirty="0" smtClean="0">
                <a:latin typeface="Tahoma" pitchFamily="34" charset="0"/>
                <a:cs typeface="Tahoma" pitchFamily="34" charset="0"/>
              </a:rPr>
              <a:t>They lived in river valleys and had walls for defense.</a:t>
            </a:r>
          </a:p>
          <a:p>
            <a:pPr marL="174625" indent="-174625" eaLnBrk="1" hangingPunct="1">
              <a:lnSpc>
                <a:spcPct val="90000"/>
              </a:lnSpc>
            </a:pPr>
            <a:r>
              <a:rPr lang="en-US" sz="2400" dirty="0" smtClean="0">
                <a:latin typeface="Tahoma" pitchFamily="34" charset="0"/>
                <a:cs typeface="Tahoma" pitchFamily="34" charset="0"/>
              </a:rPr>
              <a:t>Warriors used chariots to defeat their enemies.</a:t>
            </a:r>
          </a:p>
        </p:txBody>
      </p:sp>
      <p:pic>
        <p:nvPicPr>
          <p:cNvPr id="7172" name="Picture 8" descr="stchmap"/>
          <p:cNvPicPr>
            <a:picLocks noGrp="1" noChangeAspect="1" noChangeArrowheads="1"/>
          </p:cNvPicPr>
          <p:nvPr>
            <p:ph type="clipArt" sz="half" idx="2"/>
          </p:nvPr>
        </p:nvPicPr>
        <p:blipFill>
          <a:blip r:embed="rId3" cstate="print"/>
          <a:srcRect/>
          <a:stretch>
            <a:fillRect/>
          </a:stretch>
        </p:blipFill>
        <p:spPr bwMode="auto">
          <a:xfrm>
            <a:off x="5791200" y="1905000"/>
            <a:ext cx="3352800" cy="3127375"/>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828800" y="0"/>
            <a:ext cx="6934200" cy="923925"/>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5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a:t>
            </a:r>
            <a:r>
              <a:rPr lang="en-US" sz="5400" b="1" dirty="0" err="1">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T’ien</a:t>
            </a:r>
            <a:r>
              <a:rPr lang="en-US" sz="5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 Ming”</a:t>
            </a:r>
          </a:p>
        </p:txBody>
      </p:sp>
      <p:sp>
        <p:nvSpPr>
          <p:cNvPr id="15364" name="Text Box 4"/>
          <p:cNvSpPr txBox="1">
            <a:spLocks noChangeArrowheads="1"/>
          </p:cNvSpPr>
          <p:nvPr/>
        </p:nvSpPr>
        <p:spPr bwMode="auto">
          <a:xfrm>
            <a:off x="1752600" y="762000"/>
            <a:ext cx="6934200" cy="6461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3600" b="1" dirty="0">
                <a:solidFill>
                  <a:srgbClr val="FF4545"/>
                </a:solidFill>
                <a:effectLst>
                  <a:outerShdw blurRad="38100" dist="38100" dir="2700000" algn="tl">
                    <a:srgbClr val="000000"/>
                  </a:outerShdw>
                </a:effectLst>
                <a:latin typeface="Tahoma" pitchFamily="34" charset="0"/>
                <a:ea typeface="Tahoma" pitchFamily="34" charset="0"/>
                <a:cs typeface="Tahoma" pitchFamily="34" charset="0"/>
              </a:rPr>
              <a:t>The Mandate of Heaven</a:t>
            </a:r>
          </a:p>
        </p:txBody>
      </p:sp>
      <p:sp>
        <p:nvSpPr>
          <p:cNvPr id="5" name="Rectangle 3"/>
          <p:cNvSpPr txBox="1">
            <a:spLocks noChangeArrowheads="1"/>
          </p:cNvSpPr>
          <p:nvPr/>
        </p:nvSpPr>
        <p:spPr>
          <a:xfrm>
            <a:off x="1676400" y="1600200"/>
            <a:ext cx="7467600" cy="4419600"/>
          </a:xfrm>
          <a:prstGeom prst="rect">
            <a:avLst/>
          </a:prstGeom>
        </p:spPr>
        <p:txBody>
          <a:bodyPr/>
          <a:lstStyle/>
          <a:p>
            <a:pPr>
              <a:lnSpc>
                <a:spcPct val="90000"/>
              </a:lnSpc>
              <a:spcBef>
                <a:spcPct val="20000"/>
              </a:spcBef>
              <a:defRPr/>
            </a:pPr>
            <a:r>
              <a:rPr lang="en-US" sz="2000" kern="0" dirty="0">
                <a:latin typeface="Tahoma" pitchFamily="34" charset="0"/>
                <a:ea typeface="Tahoma" pitchFamily="34" charset="0"/>
                <a:cs typeface="Tahoma" pitchFamily="34" charset="0"/>
              </a:rPr>
              <a:t>The Mandate of Heaven  developed during the Zhou Dynasty and dominated Chinese thought well into the 20</a:t>
            </a:r>
            <a:r>
              <a:rPr lang="en-US" sz="2000" kern="0" baseline="30000" dirty="0">
                <a:latin typeface="Tahoma" pitchFamily="34" charset="0"/>
                <a:ea typeface="Tahoma" pitchFamily="34" charset="0"/>
                <a:cs typeface="Tahoma" pitchFamily="34" charset="0"/>
              </a:rPr>
              <a:t>th</a:t>
            </a:r>
            <a:r>
              <a:rPr lang="en-US" sz="2000" kern="0" dirty="0">
                <a:latin typeface="Tahoma" pitchFamily="34" charset="0"/>
                <a:ea typeface="Tahoma" pitchFamily="34" charset="0"/>
                <a:cs typeface="Tahoma" pitchFamily="34" charset="0"/>
              </a:rPr>
              <a:t> Century.</a:t>
            </a:r>
          </a:p>
          <a:p>
            <a:pPr>
              <a:lnSpc>
                <a:spcPct val="90000"/>
              </a:lnSpc>
              <a:spcBef>
                <a:spcPct val="20000"/>
              </a:spcBef>
              <a:defRPr/>
            </a:pPr>
            <a:r>
              <a:rPr lang="en-US" sz="2000" kern="0" dirty="0">
                <a:latin typeface="+mn-lt"/>
              </a:rPr>
              <a:t>It is based on four principles:</a:t>
            </a:r>
          </a:p>
          <a:p>
            <a:pPr marL="261938" indent="-261938">
              <a:spcBef>
                <a:spcPts val="0"/>
              </a:spcBef>
              <a:spcAft>
                <a:spcPts val="300"/>
              </a:spcAft>
              <a:buFont typeface="Arial" pitchFamily="34" charset="0"/>
              <a:buChar char="•"/>
              <a:defRPr/>
            </a:pPr>
            <a:r>
              <a:rPr lang="en-US" sz="2400" b="1" kern="0" dirty="0">
                <a:latin typeface="Comic Sans MS" pitchFamily="66" charset="0"/>
              </a:rPr>
              <a:t>The right to rule is granted by Heaven.</a:t>
            </a:r>
          </a:p>
          <a:p>
            <a:pPr marL="261938" indent="-261938">
              <a:spcBef>
                <a:spcPts val="0"/>
              </a:spcBef>
              <a:spcAft>
                <a:spcPts val="300"/>
              </a:spcAft>
              <a:buFont typeface="Arial" pitchFamily="34" charset="0"/>
              <a:buChar char="•"/>
              <a:defRPr/>
            </a:pPr>
            <a:r>
              <a:rPr lang="en-US" sz="2400" b="1" kern="0" dirty="0">
                <a:latin typeface="Comic Sans MS" pitchFamily="66" charset="0"/>
              </a:rPr>
              <a:t>There is only one Heaven; therefore, there can be only one ruler.</a:t>
            </a:r>
          </a:p>
          <a:p>
            <a:pPr marL="261938" indent="-261938">
              <a:spcBef>
                <a:spcPts val="0"/>
              </a:spcBef>
              <a:spcAft>
                <a:spcPts val="300"/>
              </a:spcAft>
              <a:buFont typeface="Arial" pitchFamily="34" charset="0"/>
              <a:buChar char="•"/>
              <a:defRPr/>
            </a:pPr>
            <a:r>
              <a:rPr lang="en-US" sz="2400" b="1" kern="0" dirty="0">
                <a:latin typeface="Comic Sans MS" pitchFamily="66" charset="0"/>
              </a:rPr>
              <a:t>The right to rule is based on the virtue of the ruler, which serves as a check on the ruler's power. </a:t>
            </a:r>
          </a:p>
          <a:p>
            <a:pPr marL="261938" indent="-261938">
              <a:spcBef>
                <a:spcPts val="0"/>
              </a:spcBef>
              <a:spcAft>
                <a:spcPts val="300"/>
              </a:spcAft>
              <a:buFont typeface="Arial" pitchFamily="34" charset="0"/>
              <a:buChar char="•"/>
              <a:defRPr/>
            </a:pPr>
            <a:r>
              <a:rPr lang="en-US" sz="2400" b="1" kern="0" dirty="0">
                <a:latin typeface="Comic Sans MS" pitchFamily="66" charset="0"/>
              </a:rPr>
              <a:t>The right to rule is not limited to one dynasty, which justifies rebellion as long as the rebellion is successful</a:t>
            </a:r>
            <a:r>
              <a:rPr lang="en-US" sz="2400" b="1" kern="0" dirty="0">
                <a:latin typeface="+mn-lt"/>
              </a:rPr>
              <a:t>.</a:t>
            </a:r>
            <a:r>
              <a:rPr lang="en-US" sz="2400" kern="0" dirty="0">
                <a:latin typeface="+mn-lt"/>
              </a:rPr>
              <a:t> </a:t>
            </a:r>
          </a:p>
          <a:p>
            <a:pPr>
              <a:lnSpc>
                <a:spcPct val="90000"/>
              </a:lnSpc>
              <a:spcBef>
                <a:spcPct val="20000"/>
              </a:spcBef>
              <a:defRPr/>
            </a:pPr>
            <a:endParaRPr lang="en-US" sz="2000" kern="0" dirty="0">
              <a:latin typeface="+mn-lt"/>
            </a:endParaRPr>
          </a:p>
          <a:p>
            <a:pPr>
              <a:lnSpc>
                <a:spcPct val="90000"/>
              </a:lnSpc>
              <a:spcBef>
                <a:spcPct val="20000"/>
              </a:spcBef>
              <a:defRPr/>
            </a:pPr>
            <a:endParaRPr lang="en-US" kern="0" dirty="0">
              <a:latin typeface="+mn-lt"/>
            </a:endParaRPr>
          </a:p>
          <a:p>
            <a:pPr>
              <a:lnSpc>
                <a:spcPct val="90000"/>
              </a:lnSpc>
              <a:spcBef>
                <a:spcPct val="20000"/>
              </a:spcBef>
              <a:defRPr/>
            </a:pPr>
            <a:endParaRPr lang="en-US"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bwMode="auto">
          <a:xfrm>
            <a:off x="1600200" y="1524000"/>
            <a:ext cx="35052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en-US" sz="2600" dirty="0" smtClean="0">
                <a:latin typeface="Tahoma" pitchFamily="34" charset="0"/>
                <a:ea typeface="Tahoma" pitchFamily="34" charset="0"/>
                <a:cs typeface="Tahoma" pitchFamily="34" charset="0"/>
              </a:rPr>
              <a:t>The Zhou set up a new economy, rearranging the affairs of the kingdom. As they did so, the borders of their kingdom swelled, and they were able to maintain control over the people they conquered effectively.</a:t>
            </a:r>
            <a:br>
              <a:rPr lang="en-US" sz="2600" dirty="0" smtClean="0">
                <a:latin typeface="Tahoma" pitchFamily="34" charset="0"/>
                <a:ea typeface="Tahoma" pitchFamily="34" charset="0"/>
                <a:cs typeface="Tahoma" pitchFamily="34" charset="0"/>
              </a:rPr>
            </a:br>
            <a:endParaRPr lang="en-US" sz="2600" dirty="0" smtClean="0">
              <a:latin typeface="Tahoma" pitchFamily="34" charset="0"/>
              <a:ea typeface="Tahoma" pitchFamily="34" charset="0"/>
              <a:cs typeface="Tahoma" pitchFamily="34" charset="0"/>
            </a:endParaRPr>
          </a:p>
        </p:txBody>
      </p:sp>
      <p:sp>
        <p:nvSpPr>
          <p:cNvPr id="50179" name="Title 2"/>
          <p:cNvSpPr>
            <a:spLocks noGrp="1"/>
          </p:cNvSpPr>
          <p:nvPr>
            <p:ph type="title"/>
          </p:nvPr>
        </p:nvSpPr>
        <p:spPr bwMode="auto">
          <a:xfrm>
            <a:off x="1676400" y="274638"/>
            <a:ext cx="70104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Zhou</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Expansion</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50180" name="Picture 8" descr="Eastern Zhou Dynasty"/>
          <p:cNvPicPr>
            <a:picLocks noChangeAspect="1" noChangeArrowheads="1"/>
          </p:cNvPicPr>
          <p:nvPr/>
        </p:nvPicPr>
        <p:blipFill>
          <a:blip r:embed="rId3" cstate="print">
            <a:lum bright="20000" contrast="30000"/>
          </a:blip>
          <a:srcRect/>
          <a:stretch>
            <a:fillRect/>
          </a:stretch>
        </p:blipFill>
        <p:spPr bwMode="auto">
          <a:xfrm>
            <a:off x="5181600" y="1752600"/>
            <a:ext cx="379095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1600200" y="1295400"/>
            <a:ext cx="4724400" cy="4572000"/>
          </a:xfrm>
        </p:spPr>
        <p:txBody>
          <a:bodyPr/>
          <a:lstStyle/>
          <a:p>
            <a:pPr marL="0" indent="0" eaLnBrk="1" hangingPunct="1">
              <a:buFontTx/>
              <a:buNone/>
              <a:defRPr/>
            </a:pPr>
            <a:r>
              <a:rPr lang="en-US" sz="2400" dirty="0" smtClean="0">
                <a:latin typeface="Tahoma" pitchFamily="34" charset="0"/>
                <a:ea typeface="Tahoma" pitchFamily="34" charset="0"/>
                <a:cs typeface="Tahoma" pitchFamily="34" charset="0"/>
              </a:rPr>
              <a:t>Zhou kings assigned noblemen, who were usually members of the royal family, to serve as regional rulers. These noblemen owned the land, and were given absolute authority over it. The peasants could not own land, but instead worked the land for the noblemen. This form of government worked well for several hundred years. However, overtime the king slowly became less powerful, while the noblemen grew in power</a:t>
            </a:r>
          </a:p>
          <a:p>
            <a:pPr eaLnBrk="1" hangingPunct="1">
              <a:buFontTx/>
              <a:buNone/>
              <a:defRPr/>
            </a:pPr>
            <a:endParaRPr lang="en-US" sz="2400" dirty="0" smtClean="0">
              <a:latin typeface="Tahoma" pitchFamily="34" charset="0"/>
              <a:ea typeface="Tahoma" pitchFamily="34" charset="0"/>
              <a:cs typeface="Tahoma" pitchFamily="34" charset="0"/>
            </a:endParaRPr>
          </a:p>
        </p:txBody>
      </p:sp>
      <p:sp>
        <p:nvSpPr>
          <p:cNvPr id="51203" name="Title 2"/>
          <p:cNvSpPr>
            <a:spLocks noGrp="1"/>
          </p:cNvSpPr>
          <p:nvPr>
            <p:ph type="title"/>
          </p:nvPr>
        </p:nvSpPr>
        <p:spPr bwMode="auto">
          <a:xfrm>
            <a:off x="1524000" y="274638"/>
            <a:ext cx="71628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Zhou</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Regional</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Rulers</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51204" name="Picture 2" descr="http://www.britishmuseum.org/images/ps254502_l.jpg"/>
          <p:cNvPicPr>
            <a:picLocks noChangeAspect="1" noChangeArrowheads="1"/>
          </p:cNvPicPr>
          <p:nvPr/>
        </p:nvPicPr>
        <p:blipFill>
          <a:blip r:embed="rId3" cstate="print"/>
          <a:srcRect l="18668" t="6667" r="20000" b="2667"/>
          <a:stretch>
            <a:fillRect/>
          </a:stretch>
        </p:blipFill>
        <p:spPr bwMode="auto">
          <a:xfrm>
            <a:off x="6411913" y="1447800"/>
            <a:ext cx="2732087"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447800" y="0"/>
            <a:ext cx="72390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Zhou’s Contributions to Chinese Culture</a:t>
            </a:r>
          </a:p>
        </p:txBody>
      </p:sp>
      <p:sp>
        <p:nvSpPr>
          <p:cNvPr id="38915" name="Rectangle 3"/>
          <p:cNvSpPr>
            <a:spLocks noGrp="1" noChangeArrowheads="1"/>
          </p:cNvSpPr>
          <p:nvPr>
            <p:ph type="body" sz="half" idx="1"/>
          </p:nvPr>
        </p:nvSpPr>
        <p:spPr>
          <a:xfrm>
            <a:off x="1600200" y="1447800"/>
            <a:ext cx="7543800" cy="4724400"/>
          </a:xfrm>
        </p:spPr>
        <p:txBody>
          <a:bodyPr/>
          <a:lstStyle/>
          <a:p>
            <a:pPr eaLnBrk="1" hangingPunct="1">
              <a:spcBef>
                <a:spcPts val="0"/>
              </a:spcBef>
              <a:defRPr/>
            </a:pPr>
            <a:r>
              <a:rPr lang="en-US" sz="2600" kern="1200" dirty="0" smtClean="0">
                <a:latin typeface="Tahoma" pitchFamily="34" charset="0"/>
                <a:ea typeface="Tahoma" pitchFamily="34" charset="0"/>
                <a:cs typeface="Tahoma" pitchFamily="34" charset="0"/>
              </a:rPr>
              <a:t>The Zhou transformed warfare.</a:t>
            </a:r>
          </a:p>
          <a:p>
            <a:pPr eaLnBrk="1" hangingPunct="1">
              <a:spcBef>
                <a:spcPts val="0"/>
              </a:spcBef>
              <a:defRPr/>
            </a:pPr>
            <a:r>
              <a:rPr lang="en-US" sz="2600" kern="1200" dirty="0" smtClean="0">
                <a:latin typeface="Tahoma" pitchFamily="34" charset="0"/>
                <a:ea typeface="Tahoma" pitchFamily="34" charset="0"/>
                <a:cs typeface="Tahoma" pitchFamily="34" charset="0"/>
              </a:rPr>
              <a:t>They developed the cavalry in which soldiers fought with bows and arrows on horseback.</a:t>
            </a:r>
          </a:p>
          <a:p>
            <a:pPr eaLnBrk="1" hangingPunct="1">
              <a:spcBef>
                <a:spcPts val="0"/>
              </a:spcBef>
              <a:defRPr/>
            </a:pPr>
            <a:r>
              <a:rPr lang="en-US" sz="2600" kern="1200" dirty="0" smtClean="0">
                <a:latin typeface="Tahoma" pitchFamily="34" charset="0"/>
                <a:ea typeface="Tahoma" pitchFamily="34" charset="0"/>
                <a:cs typeface="Tahoma" pitchFamily="34" charset="0"/>
              </a:rPr>
              <a:t>They introduced infantry troops of draft foot soldiers.</a:t>
            </a:r>
          </a:p>
          <a:p>
            <a:pPr eaLnBrk="1" hangingPunct="1">
              <a:spcBef>
                <a:spcPts val="0"/>
              </a:spcBef>
              <a:defRPr/>
            </a:pPr>
            <a:r>
              <a:rPr lang="en-US" sz="2600" kern="1200" dirty="0" smtClean="0">
                <a:latin typeface="Tahoma" pitchFamily="34" charset="0"/>
                <a:ea typeface="Tahoma" pitchFamily="34" charset="0"/>
                <a:cs typeface="Tahoma" pitchFamily="34" charset="0"/>
              </a:rPr>
              <a:t>The Zhou expanded significantly, creating a much larger state than what had been ruled by the Shang.</a:t>
            </a:r>
          </a:p>
          <a:p>
            <a:pPr eaLnBrk="1" hangingPunct="1">
              <a:spcBef>
                <a:spcPts val="0"/>
              </a:spcBef>
              <a:defRPr/>
            </a:pPr>
            <a:r>
              <a:rPr lang="en-US" sz="2600" kern="1200" dirty="0" smtClean="0">
                <a:latin typeface="Tahoma" pitchFamily="34" charset="0"/>
                <a:ea typeface="Tahoma" pitchFamily="34" charset="0"/>
                <a:cs typeface="Tahoma" pitchFamily="34" charset="0"/>
              </a:rPr>
              <a:t>The Zhou created a decentralized administration that left much power in local hands.</a:t>
            </a:r>
          </a:p>
          <a:p>
            <a:pPr eaLnBrk="1" hangingPunct="1">
              <a:spcBef>
                <a:spcPts val="0"/>
              </a:spcBef>
              <a:defRPr/>
            </a:pPr>
            <a:endParaRPr lang="en-US" sz="2600" kern="1200" dirty="0" smtClean="0">
              <a:latin typeface="Tahoma" pitchFamily="34" charset="0"/>
              <a:ea typeface="Tahoma" pitchFamily="34" charset="0"/>
              <a:cs typeface="Tahoma" pitchFamily="34" charset="0"/>
            </a:endParaRPr>
          </a:p>
          <a:p>
            <a:pPr eaLnBrk="1" hangingPunct="1">
              <a:spcBef>
                <a:spcPts val="0"/>
              </a:spcBef>
              <a:defRPr/>
            </a:pPr>
            <a:endParaRPr lang="en-US" sz="2600" kern="1200" dirty="0" smtClean="0">
              <a:latin typeface="Tahoma" pitchFamily="34" charset="0"/>
              <a:ea typeface="Tahoma" pitchFamily="34" charset="0"/>
              <a:cs typeface="Tahoma" pitchFamily="34" charset="0"/>
            </a:endParaRPr>
          </a:p>
          <a:p>
            <a:pPr eaLnBrk="1" hangingPunct="1">
              <a:spcBef>
                <a:spcPts val="0"/>
              </a:spcBef>
              <a:defRPr/>
            </a:pPr>
            <a:endParaRPr lang="en-US" sz="2600" kern="1200" dirty="0" smtClean="0">
              <a:latin typeface="Tahoma" pitchFamily="34" charset="0"/>
              <a:ea typeface="Tahoma" pitchFamily="34" charset="0"/>
              <a:cs typeface="Tahoma" pitchFamily="34" charset="0"/>
            </a:endParaRPr>
          </a:p>
          <a:p>
            <a:pPr eaLnBrk="1" hangingPunct="1">
              <a:spcBef>
                <a:spcPts val="0"/>
              </a:spcBef>
              <a:defRPr/>
            </a:pPr>
            <a:endParaRPr lang="en-US" sz="2600" kern="12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bwMode="auto">
          <a:xfrm>
            <a:off x="1524000" y="1752600"/>
            <a:ext cx="7239000" cy="41148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pPr>
            <a:r>
              <a:rPr lang="en-US" sz="2800" dirty="0" smtClean="0">
                <a:latin typeface="Tahoma" pitchFamily="34" charset="0"/>
                <a:cs typeface="Tahoma" pitchFamily="34" charset="0"/>
              </a:rPr>
              <a:t>In 771 BCE, while fighting against a rebellion, the Zhou armies suffered a terrible defeat. As a result, the Zhou Dynasty lost even more power to the noblemen. They managed to hang on to power for another 500 years. The last years of the Zhou Dynasty are known as the Period of Warring States. Then in 256 BCE the Zhou Dynasty was finally overthrown.</a:t>
            </a:r>
          </a:p>
        </p:txBody>
      </p:sp>
      <p:sp>
        <p:nvSpPr>
          <p:cNvPr id="53251" name="Title 2"/>
          <p:cNvSpPr>
            <a:spLocks noGrp="1"/>
          </p:cNvSpPr>
          <p:nvPr>
            <p:ph type="title"/>
          </p:nvPr>
        </p:nvSpPr>
        <p:spPr bwMode="auto">
          <a:xfrm>
            <a:off x="1752600" y="274638"/>
            <a:ext cx="69342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Zhou</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Dynasty</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Overthrown</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eastern-chou-map-large"/>
          <p:cNvPicPr>
            <a:picLocks noChangeAspect="1" noChangeArrowheads="1"/>
          </p:cNvPicPr>
          <p:nvPr/>
        </p:nvPicPr>
        <p:blipFill>
          <a:blip r:embed="rId3" cstate="print">
            <a:lum contrast="24000"/>
          </a:blip>
          <a:srcRect l="2151" t="7829" r="1076" b="2837"/>
          <a:stretch>
            <a:fillRect/>
          </a:stretch>
        </p:blipFill>
        <p:spPr bwMode="auto">
          <a:xfrm>
            <a:off x="2209800" y="1668463"/>
            <a:ext cx="6324600" cy="4427537"/>
          </a:xfrm>
          <a:prstGeom prst="rect">
            <a:avLst/>
          </a:prstGeom>
          <a:noFill/>
          <a:ln w="9525">
            <a:solidFill>
              <a:srgbClr val="663300"/>
            </a:solidFill>
            <a:miter lim="800000"/>
            <a:headEnd/>
            <a:tailEnd/>
          </a:ln>
        </p:spPr>
      </p:pic>
      <p:sp>
        <p:nvSpPr>
          <p:cNvPr id="8196" name="Text Box 4"/>
          <p:cNvSpPr txBox="1">
            <a:spLocks noChangeArrowheads="1"/>
          </p:cNvSpPr>
          <p:nvPr/>
        </p:nvSpPr>
        <p:spPr bwMode="auto">
          <a:xfrm>
            <a:off x="1447800" y="304800"/>
            <a:ext cx="7696200" cy="769938"/>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4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Eastern Zhou:  </a:t>
            </a:r>
            <a:r>
              <a:rPr lang="en-US" sz="32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771-256 BCE</a:t>
            </a:r>
            <a:endParaRPr lang="en-US" sz="2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600200" y="228600"/>
            <a:ext cx="7543800" cy="1077913"/>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32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Ritual Food  Vessel, bronze </a:t>
            </a:r>
            <a:br>
              <a:rPr lang="en-US" sz="32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br>
            <a:r>
              <a:rPr lang="en-US" sz="2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11</a:t>
            </a:r>
            <a:r>
              <a:rPr lang="en-US" sz="2400" b="1" baseline="30000"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th</a:t>
            </a:r>
            <a:r>
              <a:rPr lang="en-US" sz="2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 cent. BCE</a:t>
            </a:r>
            <a:r>
              <a:rPr lang="en-US" sz="32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 (Western Zhou)</a:t>
            </a:r>
          </a:p>
        </p:txBody>
      </p:sp>
      <p:pic>
        <p:nvPicPr>
          <p:cNvPr id="55299" name="Picture 4" descr="Zhou-Ritual Food Vesse;"/>
          <p:cNvPicPr>
            <a:picLocks noChangeAspect="1" noChangeArrowheads="1"/>
          </p:cNvPicPr>
          <p:nvPr/>
        </p:nvPicPr>
        <p:blipFill>
          <a:blip r:embed="rId3" cstate="print">
            <a:lum contrast="18000"/>
          </a:blip>
          <a:srcRect/>
          <a:stretch>
            <a:fillRect/>
          </a:stretch>
        </p:blipFill>
        <p:spPr bwMode="auto">
          <a:xfrm>
            <a:off x="3236913" y="1676400"/>
            <a:ext cx="4230687" cy="48768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752600" y="228600"/>
            <a:ext cx="7010400" cy="1077913"/>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32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Pendant of a Dancer - jade </a:t>
            </a:r>
            <a:br>
              <a:rPr lang="en-US" sz="32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br>
            <a:r>
              <a:rPr lang="en-US" sz="2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3</a:t>
            </a:r>
            <a:r>
              <a:rPr lang="en-US" sz="2400" b="1" baseline="30000"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th</a:t>
            </a:r>
            <a:r>
              <a:rPr lang="en-US" sz="2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 cent. BCE </a:t>
            </a:r>
            <a:r>
              <a:rPr lang="en-US" sz="32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(Eastern Zhou)</a:t>
            </a:r>
          </a:p>
        </p:txBody>
      </p:sp>
      <p:pic>
        <p:nvPicPr>
          <p:cNvPr id="56323" name="Picture 4" descr="Zhou-Pendant-3cBCE"/>
          <p:cNvPicPr>
            <a:picLocks noChangeAspect="1" noChangeArrowheads="1"/>
          </p:cNvPicPr>
          <p:nvPr/>
        </p:nvPicPr>
        <p:blipFill>
          <a:blip r:embed="rId3" cstate="print"/>
          <a:srcRect/>
          <a:stretch>
            <a:fillRect/>
          </a:stretch>
        </p:blipFill>
        <p:spPr bwMode="auto">
          <a:xfrm>
            <a:off x="4191000" y="1600200"/>
            <a:ext cx="2241550" cy="49530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00200" y="381000"/>
            <a:ext cx="7543800" cy="1077913"/>
          </a:xfrm>
          <a:prstGeom prst="rect">
            <a:avLst/>
          </a:prstGeom>
          <a:noFill/>
          <a:ln w="9525">
            <a:noFill/>
            <a:miter lim="800000"/>
            <a:headEnd/>
            <a:tailEnd/>
          </a:ln>
          <a:effectLst>
            <a:outerShdw blurRad="50800" dist="38100" dir="18900000" algn="bl" rotWithShape="0">
              <a:prstClr val="black">
                <a:alpha val="40000"/>
              </a:prstClr>
            </a:outerShdw>
          </a:effectLst>
        </p:spPr>
        <p:txBody>
          <a:bodyPr lIns="36000" tIns="36000" rIns="36000" bIns="36000">
            <a:spAutoFit/>
          </a:bodyPr>
          <a:lstStyle/>
          <a:p>
            <a:pPr algn="ctr">
              <a:spcBef>
                <a:spcPct val="50000"/>
              </a:spcBef>
              <a:defRPr/>
            </a:pPr>
            <a:r>
              <a:rPr lang="en-US" sz="32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Ritual Wine Vessel (</a:t>
            </a:r>
            <a:r>
              <a:rPr lang="en-US" sz="3200" b="1" i="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Lei</a:t>
            </a:r>
            <a:r>
              <a:rPr lang="en-US" sz="32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 bronze, silver, gold, copper – </a:t>
            </a:r>
            <a:r>
              <a:rPr lang="en-US" sz="2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end of 4</a:t>
            </a:r>
            <a:r>
              <a:rPr lang="en-US" sz="2400" b="1" baseline="30000"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th</a:t>
            </a:r>
            <a:r>
              <a:rPr lang="en-US" sz="2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 cent. BCE</a:t>
            </a:r>
            <a:endParaRPr lang="en-US" sz="32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endParaRPr>
          </a:p>
        </p:txBody>
      </p:sp>
      <p:pic>
        <p:nvPicPr>
          <p:cNvPr id="57347" name="Picture 4" descr="Zhou-Ritual Wine Vessel-5cBCE"/>
          <p:cNvPicPr>
            <a:picLocks noChangeAspect="1" noChangeArrowheads="1"/>
          </p:cNvPicPr>
          <p:nvPr/>
        </p:nvPicPr>
        <p:blipFill>
          <a:blip r:embed="rId3" cstate="print">
            <a:lum bright="6000" contrast="18000"/>
          </a:blip>
          <a:srcRect/>
          <a:stretch>
            <a:fillRect/>
          </a:stretch>
        </p:blipFill>
        <p:spPr bwMode="auto">
          <a:xfrm>
            <a:off x="2514600" y="1871663"/>
            <a:ext cx="5638800" cy="4757737"/>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0" descr="Zhou Coin - 1"/>
          <p:cNvPicPr>
            <a:picLocks noChangeAspect="1" noChangeArrowheads="1"/>
          </p:cNvPicPr>
          <p:nvPr/>
        </p:nvPicPr>
        <p:blipFill>
          <a:blip r:embed="rId3" cstate="print">
            <a:clrChange>
              <a:clrFrom>
                <a:srgbClr val="BBC0D3"/>
              </a:clrFrom>
              <a:clrTo>
                <a:srgbClr val="BBC0D3">
                  <a:alpha val="0"/>
                </a:srgbClr>
              </a:clrTo>
            </a:clrChange>
            <a:lum bright="6000" contrast="48000"/>
          </a:blip>
          <a:srcRect/>
          <a:stretch>
            <a:fillRect/>
          </a:stretch>
        </p:blipFill>
        <p:spPr bwMode="auto">
          <a:xfrm>
            <a:off x="2514600" y="1524000"/>
            <a:ext cx="2743200" cy="2743200"/>
          </a:xfrm>
          <a:prstGeom prst="rect">
            <a:avLst/>
          </a:prstGeom>
          <a:noFill/>
          <a:ln w="9525">
            <a:solidFill>
              <a:srgbClr val="663300"/>
            </a:solidFill>
            <a:miter lim="800000"/>
            <a:headEnd/>
            <a:tailEnd/>
          </a:ln>
        </p:spPr>
      </p:pic>
      <p:pic>
        <p:nvPicPr>
          <p:cNvPr id="58371" name="Picture 31" descr="Zhou Coin - 2"/>
          <p:cNvPicPr>
            <a:picLocks noChangeAspect="1" noChangeArrowheads="1"/>
          </p:cNvPicPr>
          <p:nvPr/>
        </p:nvPicPr>
        <p:blipFill>
          <a:blip r:embed="rId4" cstate="print">
            <a:clrChange>
              <a:clrFrom>
                <a:srgbClr val="D4D7FF"/>
              </a:clrFrom>
              <a:clrTo>
                <a:srgbClr val="D4D7FF">
                  <a:alpha val="0"/>
                </a:srgbClr>
              </a:clrTo>
            </a:clrChange>
            <a:lum bright="6000" contrast="18000"/>
          </a:blip>
          <a:srcRect/>
          <a:stretch>
            <a:fillRect/>
          </a:stretch>
        </p:blipFill>
        <p:spPr bwMode="auto">
          <a:xfrm>
            <a:off x="6172200" y="1481138"/>
            <a:ext cx="2017713" cy="2667000"/>
          </a:xfrm>
          <a:prstGeom prst="rect">
            <a:avLst/>
          </a:prstGeom>
          <a:noFill/>
          <a:ln w="9525">
            <a:solidFill>
              <a:srgbClr val="663300"/>
            </a:solidFill>
            <a:miter lim="800000"/>
            <a:headEnd/>
            <a:tailEnd/>
          </a:ln>
        </p:spPr>
      </p:pic>
      <p:pic>
        <p:nvPicPr>
          <p:cNvPr id="58372" name="Picture 32" descr="Zhou Coin - 3"/>
          <p:cNvPicPr>
            <a:picLocks noChangeAspect="1" noChangeArrowheads="1"/>
          </p:cNvPicPr>
          <p:nvPr/>
        </p:nvPicPr>
        <p:blipFill>
          <a:blip r:embed="rId5" cstate="print">
            <a:clrChange>
              <a:clrFrom>
                <a:srgbClr val="799275"/>
              </a:clrFrom>
              <a:clrTo>
                <a:srgbClr val="799275">
                  <a:alpha val="0"/>
                </a:srgbClr>
              </a:clrTo>
            </a:clrChange>
            <a:lum bright="-6000" contrast="24000"/>
          </a:blip>
          <a:srcRect/>
          <a:stretch>
            <a:fillRect/>
          </a:stretch>
        </p:blipFill>
        <p:spPr bwMode="auto">
          <a:xfrm>
            <a:off x="1905000" y="4603750"/>
            <a:ext cx="7010400" cy="1492250"/>
          </a:xfrm>
          <a:prstGeom prst="rect">
            <a:avLst/>
          </a:prstGeom>
          <a:noFill/>
          <a:ln w="9525">
            <a:solidFill>
              <a:srgbClr val="663300"/>
            </a:solidFill>
            <a:miter lim="800000"/>
            <a:headEnd/>
            <a:tailEnd/>
          </a:ln>
        </p:spPr>
      </p:pic>
      <p:sp>
        <p:nvSpPr>
          <p:cNvPr id="16417" name="Text Box 33"/>
          <p:cNvSpPr txBox="1">
            <a:spLocks noChangeArrowheads="1"/>
          </p:cNvSpPr>
          <p:nvPr/>
        </p:nvSpPr>
        <p:spPr bwMode="auto">
          <a:xfrm>
            <a:off x="1905000" y="304800"/>
            <a:ext cx="6934200" cy="769938"/>
          </a:xfrm>
          <a:prstGeom prst="rect">
            <a:avLst/>
          </a:prstGeom>
          <a:noFill/>
          <a:ln w="9525">
            <a:noFill/>
            <a:miter lim="800000"/>
            <a:headEnd/>
            <a:tailEnd/>
          </a:ln>
          <a:effectLst>
            <a:outerShdw dist="35921" dir="2700000" algn="ctr" rotWithShape="0">
              <a:schemeClr val="tx2"/>
            </a:outerShdw>
          </a:effectLst>
        </p:spPr>
        <p:txBody>
          <a:bodyPr>
            <a:spAutoFit/>
          </a:bodyPr>
          <a:lstStyle/>
          <a:p>
            <a:pPr algn="ctr">
              <a:spcBef>
                <a:spcPct val="50000"/>
              </a:spcBef>
              <a:defRPr/>
            </a:pPr>
            <a:r>
              <a:rPr lang="en-US" sz="4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Zhou Coins - bronze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bwMode="auto">
          <a:xfrm>
            <a:off x="1447800" y="1524000"/>
            <a:ext cx="3886200" cy="4419600"/>
          </a:xfrm>
          <a:noFill/>
          <a:ln>
            <a:miter lim="800000"/>
            <a:headEnd/>
            <a:tailEnd/>
          </a:ln>
        </p:spPr>
        <p:txBody>
          <a:bodyPr vert="horz" wrap="square" lIns="91440" tIns="45720" rIns="91440" bIns="45720" numCol="1" anchor="t" anchorCtr="0" compatLnSpc="1">
            <a:prstTxWarp prst="textNoShape">
              <a:avLst/>
            </a:prstTxWarp>
          </a:bodyPr>
          <a:lstStyle/>
          <a:p>
            <a:pPr marL="174625" indent="-174625" eaLnBrk="1" hangingPunct="1"/>
            <a:r>
              <a:rPr lang="en-US" sz="2000" dirty="0" smtClean="0">
                <a:latin typeface="Tahoma" pitchFamily="34" charset="0"/>
                <a:cs typeface="Tahoma" pitchFamily="34" charset="0"/>
              </a:rPr>
              <a:t>Out of these early villages, larger political units gradually emerged.</a:t>
            </a:r>
          </a:p>
          <a:p>
            <a:pPr marL="174625" indent="-174625" eaLnBrk="1" hangingPunct="1"/>
            <a:r>
              <a:rPr lang="en-US" sz="2000" dirty="0" smtClean="0">
                <a:latin typeface="Tahoma" pitchFamily="34" charset="0"/>
                <a:cs typeface="Tahoma" pitchFamily="34" charset="0"/>
              </a:rPr>
              <a:t>Ancient Chinese historical texts tell of three early dynasties: the Xia, the Shang, and the Zhou.</a:t>
            </a:r>
          </a:p>
          <a:p>
            <a:pPr marL="174625" indent="-174625" eaLnBrk="1" hangingPunct="1"/>
            <a:r>
              <a:rPr lang="en-US" sz="2000" dirty="0" smtClean="0">
                <a:latin typeface="Tahoma" pitchFamily="34" charset="0"/>
                <a:cs typeface="Tahoma" pitchFamily="34" charset="0"/>
              </a:rPr>
              <a:t>State formation may have begun under the Xia, 2205-1766 BCE </a:t>
            </a:r>
          </a:p>
          <a:p>
            <a:pPr marL="174625" indent="-174625" eaLnBrk="1" hangingPunct="1"/>
            <a:r>
              <a:rPr lang="en-US" sz="2000" dirty="0" smtClean="0">
                <a:latin typeface="Tahoma" pitchFamily="34" charset="0"/>
                <a:cs typeface="Tahoma" pitchFamily="34" charset="0"/>
              </a:rPr>
              <a:t>All were based primarily around the Huang He (Yellow River) valley in north China.</a:t>
            </a:r>
          </a:p>
          <a:p>
            <a:pPr eaLnBrk="1" hangingPunct="1"/>
            <a:endParaRPr lang="en-US" sz="2000" dirty="0" smtClean="0">
              <a:latin typeface="Tahoma" pitchFamily="34" charset="0"/>
              <a:cs typeface="Tahoma" pitchFamily="34" charset="0"/>
            </a:endParaRPr>
          </a:p>
        </p:txBody>
      </p:sp>
      <p:pic>
        <p:nvPicPr>
          <p:cNvPr id="2" name="Picture 10" descr="WRLH055-H"/>
          <p:cNvPicPr>
            <a:picLocks noGrp="1" noChangeAspect="1" noChangeArrowheads="1"/>
          </p:cNvPicPr>
          <p:nvPr>
            <p:ph type="clipArt" sz="half" idx="2"/>
          </p:nvPr>
        </p:nvPicPr>
        <p:blipFill>
          <a:blip r:embed="rId3" cstate="print"/>
          <a:srcRect/>
          <a:stretch>
            <a:fillRect/>
          </a:stretch>
        </p:blipFill>
        <p:spPr bwMode="auto">
          <a:xfrm>
            <a:off x="5380038" y="1600200"/>
            <a:ext cx="3763962" cy="4525963"/>
          </a:xfrm>
          <a:noFill/>
          <a:ln>
            <a:miter lim="800000"/>
            <a:headEnd/>
            <a:tailEnd/>
          </a:ln>
        </p:spPr>
      </p:pic>
      <p:sp>
        <p:nvSpPr>
          <p:cNvPr id="6" name="Rectangle 4"/>
          <p:cNvSpPr>
            <a:spLocks noGrp="1" noChangeArrowheads="1"/>
          </p:cNvSpPr>
          <p:nvPr>
            <p:ph type="title"/>
          </p:nvPr>
        </p:nvSpPr>
        <p:spPr>
          <a:xfrm>
            <a:off x="1371600" y="0"/>
            <a:ext cx="7772400" cy="838200"/>
          </a:xfrm>
          <a:effectLst>
            <a:outerShdw blurRad="50800" dist="38100" dir="18900000" algn="bl" rotWithShape="0">
              <a:prstClr val="black">
                <a:alpha val="40000"/>
              </a:prstClr>
            </a:outerShdw>
          </a:effectLst>
        </p:spPr>
        <p:txBody>
          <a:bodyPr/>
          <a:lstStyle/>
          <a:p>
            <a:pPr eaLnBrk="1" hangingPunct="1">
              <a:defRPr/>
            </a:pPr>
            <a:r>
              <a:rPr lang="en-US" sz="4200" b="1" dirty="0" smtClean="0">
                <a:solidFill>
                  <a:srgbClr val="C00000"/>
                </a:solidFill>
                <a:effectLst>
                  <a:outerShdw blurRad="38100" dist="38100" dir="2700000" algn="tl">
                    <a:srgbClr val="000000"/>
                  </a:outerShdw>
                </a:effectLst>
                <a:latin typeface="Tahoma" pitchFamily="34" charset="0"/>
                <a:ea typeface="Tahoma" pitchFamily="34" charset="0"/>
                <a:cs typeface="Tahoma" pitchFamily="34" charset="0"/>
              </a:rPr>
              <a:t>The Earliest Settlements -2</a:t>
            </a:r>
            <a:endParaRPr lang="en-US" sz="42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bwMode="auto">
          <a:xfrm>
            <a:off x="1676400" y="1524000"/>
            <a:ext cx="3886200" cy="37338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110000"/>
              </a:lnSpc>
              <a:buNone/>
            </a:pPr>
            <a:r>
              <a:rPr lang="en-US" sz="2800" dirty="0" smtClean="0">
                <a:latin typeface="Tahoma" pitchFamily="34" charset="0"/>
                <a:ea typeface="Tahoma" pitchFamily="34" charset="0"/>
                <a:cs typeface="Tahoma" pitchFamily="34" charset="0"/>
              </a:rPr>
              <a:t>By 221 BCE a man by the name of Qin had overthrown all remaining members of the Zhou Dynasty, and all other opposition, allowing him to place himself as the ruler of China. </a:t>
            </a:r>
            <a:br>
              <a:rPr lang="en-US" sz="2800" dirty="0" smtClean="0">
                <a:latin typeface="Tahoma" pitchFamily="34" charset="0"/>
                <a:ea typeface="Tahoma" pitchFamily="34" charset="0"/>
                <a:cs typeface="Tahoma" pitchFamily="34" charset="0"/>
              </a:rPr>
            </a:br>
            <a:endParaRPr lang="en-US" sz="2800" dirty="0" smtClean="0">
              <a:latin typeface="Tahoma" pitchFamily="34" charset="0"/>
              <a:ea typeface="Tahoma" pitchFamily="34" charset="0"/>
              <a:cs typeface="Tahoma" pitchFamily="34" charset="0"/>
            </a:endParaRPr>
          </a:p>
        </p:txBody>
      </p:sp>
      <p:sp>
        <p:nvSpPr>
          <p:cNvPr id="59395" name="Title 2"/>
          <p:cNvSpPr>
            <a:spLocks noGrp="1"/>
          </p:cNvSpPr>
          <p:nvPr>
            <p:ph type="title"/>
          </p:nvPr>
        </p:nvSpPr>
        <p:spPr bwMode="auto">
          <a:xfrm>
            <a:off x="1524000" y="274638"/>
            <a:ext cx="71628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Qin</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Dynasty</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59396" name="Picture 4" descr="http://www.chinawikipedia.com/qinemperor.jpg"/>
          <p:cNvPicPr>
            <a:picLocks noChangeAspect="1" noChangeArrowheads="1"/>
          </p:cNvPicPr>
          <p:nvPr/>
        </p:nvPicPr>
        <p:blipFill>
          <a:blip r:embed="rId3" cstate="print"/>
          <a:srcRect t="1817"/>
          <a:stretch>
            <a:fillRect/>
          </a:stretch>
        </p:blipFill>
        <p:spPr bwMode="auto">
          <a:xfrm>
            <a:off x="5715000" y="1905000"/>
            <a:ext cx="2576513"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600200"/>
            <a:ext cx="3505200" cy="4572000"/>
          </a:xfrm>
        </p:spPr>
        <p:txBody>
          <a:bodyPr>
            <a:noAutofit/>
          </a:bodyPr>
          <a:lstStyle/>
          <a:p>
            <a:pPr marL="0" indent="0" eaLnBrk="1" fontAlgn="auto" hangingPunct="1">
              <a:spcBef>
                <a:spcPts val="0"/>
              </a:spcBef>
              <a:spcAft>
                <a:spcPts val="0"/>
              </a:spcAft>
              <a:buNone/>
              <a:defRPr/>
            </a:pPr>
            <a:r>
              <a:rPr lang="en-US" sz="2400" dirty="0" smtClean="0">
                <a:latin typeface="Tahoma" pitchFamily="34" charset="0"/>
                <a:ea typeface="Tahoma" pitchFamily="34" charset="0"/>
                <a:cs typeface="Tahoma" pitchFamily="34" charset="0"/>
              </a:rPr>
              <a:t>The Qin Dynasty would only last about 11 years. Yet during these short years, this dynasty would make changes that would effect the history of China for thousands of years. So influential was Qin, that the name of the nation, China, is a derivative of his name.</a:t>
            </a:r>
            <a:endParaRPr lang="en-US" sz="2400" dirty="0">
              <a:latin typeface="Tahoma" pitchFamily="34" charset="0"/>
              <a:ea typeface="Tahoma" pitchFamily="34" charset="0"/>
              <a:cs typeface="Tahoma" pitchFamily="34" charset="0"/>
            </a:endParaRPr>
          </a:p>
        </p:txBody>
      </p:sp>
      <p:sp>
        <p:nvSpPr>
          <p:cNvPr id="60419" name="Title 2"/>
          <p:cNvSpPr>
            <a:spLocks noGrp="1"/>
          </p:cNvSpPr>
          <p:nvPr>
            <p:ph type="title"/>
          </p:nvPr>
        </p:nvSpPr>
        <p:spPr bwMode="auto">
          <a:xfrm>
            <a:off x="1524000" y="274638"/>
            <a:ext cx="71628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“China”: Derivative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Qin</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p:txBody>
      </p:sp>
      <p:pic>
        <p:nvPicPr>
          <p:cNvPr id="60420" name="Picture 2" descr="http://www.chinatownconnection.com/images/qindynastymap.gif"/>
          <p:cNvPicPr>
            <a:picLocks noChangeAspect="1" noChangeArrowheads="1"/>
          </p:cNvPicPr>
          <p:nvPr/>
        </p:nvPicPr>
        <p:blipFill>
          <a:blip r:embed="rId3" cstate="print">
            <a:lum bright="20000" contrast="10000"/>
          </a:blip>
          <a:srcRect/>
          <a:stretch>
            <a:fillRect/>
          </a:stretch>
        </p:blipFill>
        <p:spPr bwMode="auto">
          <a:xfrm>
            <a:off x="5053529" y="3429000"/>
            <a:ext cx="4090471"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bwMode="auto">
          <a:xfrm>
            <a:off x="1600200" y="1524000"/>
            <a:ext cx="38100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400" dirty="0" smtClean="0">
                <a:latin typeface="Tahoma" pitchFamily="34" charset="0"/>
                <a:ea typeface="Tahoma" pitchFamily="34" charset="0"/>
                <a:cs typeface="Tahoma" pitchFamily="34" charset="0"/>
              </a:rPr>
              <a:t>In order to show his importance and power, Qin added a new name to his own. He began calling himself Qin </a:t>
            </a:r>
            <a:r>
              <a:rPr lang="en-US" sz="2400" dirty="0" err="1" smtClean="0">
                <a:latin typeface="Tahoma" pitchFamily="34" charset="0"/>
                <a:ea typeface="Tahoma" pitchFamily="34" charset="0"/>
                <a:cs typeface="Tahoma" pitchFamily="34" charset="0"/>
              </a:rPr>
              <a:t>Shihuangdi</a:t>
            </a:r>
            <a:r>
              <a:rPr lang="en-US" sz="2400" dirty="0" smtClean="0">
                <a:latin typeface="Tahoma" pitchFamily="34" charset="0"/>
                <a:ea typeface="Tahoma" pitchFamily="34" charset="0"/>
                <a:cs typeface="Tahoma" pitchFamily="34" charset="0"/>
              </a:rPr>
              <a:t>, which means Qin, the first emperor of China</a:t>
            </a:r>
            <a:r>
              <a:rPr lang="en-US" sz="2400" dirty="0" smtClean="0">
                <a:latin typeface="Tahoma" pitchFamily="34" charset="0"/>
                <a:ea typeface="Tahoma" pitchFamily="34" charset="0"/>
                <a:cs typeface="Tahoma" pitchFamily="34" charset="0"/>
              </a:rPr>
              <a:t>. </a:t>
            </a:r>
            <a:r>
              <a:rPr lang="en-US" sz="2400" dirty="0" smtClean="0"/>
              <a:t>Qin </a:t>
            </a:r>
            <a:r>
              <a:rPr lang="en-US" sz="2400" dirty="0" smtClean="0"/>
              <a:t>again </a:t>
            </a:r>
            <a:r>
              <a:rPr lang="en-US" sz="2400" dirty="0" smtClean="0"/>
              <a:t>reorganized the affairs of China. Instead of a system of nobleman, Qin wanted everything to be under his direct authority and control</a:t>
            </a:r>
            <a:endParaRPr lang="en-US" sz="2400" dirty="0" smtClean="0">
              <a:latin typeface="Tahoma" pitchFamily="34" charset="0"/>
              <a:ea typeface="Tahoma" pitchFamily="34" charset="0"/>
              <a:cs typeface="Tahoma" pitchFamily="34" charset="0"/>
            </a:endParaRPr>
          </a:p>
        </p:txBody>
      </p:sp>
      <p:sp>
        <p:nvSpPr>
          <p:cNvPr id="61443" name="Title 2"/>
          <p:cNvSpPr>
            <a:spLocks noGrp="1"/>
          </p:cNvSpPr>
          <p:nvPr>
            <p:ph type="title"/>
          </p:nvPr>
        </p:nvSpPr>
        <p:spPr bwMode="auto">
          <a:xfrm>
            <a:off x="1524000" y="0"/>
            <a:ext cx="7010400" cy="639762"/>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sz="40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Qin</a:t>
            </a:r>
            <a:r>
              <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40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Shihuangd</a:t>
            </a:r>
            <a:r>
              <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 The </a:t>
            </a:r>
            <a:r>
              <a:rPr lang="it-IT" sz="40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Centralization</a:t>
            </a:r>
            <a:r>
              <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40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Authority</a:t>
            </a:r>
            <a:r>
              <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5" name="Picture 2" descr="http://www.blubie.de/grab.jpg"/>
          <p:cNvPicPr>
            <a:picLocks noChangeAspect="1" noChangeArrowheads="1"/>
          </p:cNvPicPr>
          <p:nvPr/>
        </p:nvPicPr>
        <p:blipFill>
          <a:blip r:embed="rId3" cstate="print"/>
          <a:srcRect/>
          <a:stretch>
            <a:fillRect/>
          </a:stretch>
        </p:blipFill>
        <p:spPr bwMode="auto">
          <a:xfrm>
            <a:off x="5638800" y="1676400"/>
            <a:ext cx="3246307"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bwMode="auto">
          <a:xfrm>
            <a:off x="1600200" y="1524000"/>
            <a:ext cx="35814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600" dirty="0" smtClean="0">
                <a:latin typeface="Tahoma" pitchFamily="34" charset="0"/>
                <a:ea typeface="Tahoma" pitchFamily="34" charset="0"/>
                <a:cs typeface="Tahoma" pitchFamily="34" charset="0"/>
              </a:rPr>
              <a:t>He established a strict set of written laws that were recognized throughout China, and setup military control in each region of China so that local </a:t>
            </a:r>
            <a:r>
              <a:rPr lang="en-US" sz="2600" dirty="0" smtClean="0">
                <a:latin typeface="Tahoma" pitchFamily="34" charset="0"/>
                <a:ea typeface="Tahoma" pitchFamily="34" charset="0"/>
                <a:cs typeface="Tahoma" pitchFamily="34" charset="0"/>
              </a:rPr>
              <a:t>noblemen </a:t>
            </a:r>
            <a:r>
              <a:rPr lang="en-US" sz="2600" dirty="0" smtClean="0">
                <a:latin typeface="Tahoma" pitchFamily="34" charset="0"/>
                <a:ea typeface="Tahoma" pitchFamily="34" charset="0"/>
                <a:cs typeface="Tahoma" pitchFamily="34" charset="0"/>
              </a:rPr>
              <a:t>could not rebel against the emperor.</a:t>
            </a:r>
          </a:p>
        </p:txBody>
      </p:sp>
      <p:sp>
        <p:nvSpPr>
          <p:cNvPr id="63491" name="Title 2"/>
          <p:cNvSpPr>
            <a:spLocks noGrp="1"/>
          </p:cNvSpPr>
          <p:nvPr>
            <p:ph type="title"/>
          </p:nvPr>
        </p:nvSpPr>
        <p:spPr bwMode="auto">
          <a:xfrm>
            <a:off x="457200" y="274638"/>
            <a:ext cx="8229600" cy="868362"/>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Written</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Laws</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63492" name="Picture 2" descr="12-character-brick in small seal charact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753543">
            <a:off x="4875586" y="1058938"/>
            <a:ext cx="3876059" cy="4035280"/>
          </a:xfrm>
          <a:prstGeom prst="rect">
            <a:avLst/>
          </a:prstGeom>
          <a:noFill/>
          <a:ln w="9525">
            <a:noFill/>
            <a:miter lim="800000"/>
            <a:headEnd/>
            <a:tailEnd/>
          </a:ln>
        </p:spPr>
      </p:pic>
      <p:sp>
        <p:nvSpPr>
          <p:cNvPr id="63493" name="TextBox 4"/>
          <p:cNvSpPr txBox="1">
            <a:spLocks noChangeArrowheads="1"/>
          </p:cNvSpPr>
          <p:nvPr/>
        </p:nvSpPr>
        <p:spPr bwMode="auto">
          <a:xfrm>
            <a:off x="5105400" y="5181600"/>
            <a:ext cx="3733800" cy="1200150"/>
          </a:xfrm>
          <a:prstGeom prst="rect">
            <a:avLst/>
          </a:prstGeom>
          <a:noFill/>
          <a:ln w="9525">
            <a:noFill/>
            <a:miter lim="800000"/>
            <a:headEnd/>
            <a:tailEnd/>
          </a:ln>
        </p:spPr>
        <p:txBody>
          <a:bodyPr wrap="square">
            <a:spAutoFit/>
          </a:bodyPr>
          <a:lstStyle/>
          <a:p>
            <a:r>
              <a:rPr lang="en-US" i="1" dirty="0">
                <a:latin typeface="Tahoma" pitchFamily="34" charset="0"/>
                <a:ea typeface="Tahoma" pitchFamily="34" charset="0"/>
                <a:cs typeface="Tahoma" pitchFamily="34" charset="0"/>
              </a:rPr>
              <a:t>All people are subject to me, </a:t>
            </a:r>
            <a:br>
              <a:rPr lang="en-US" i="1" dirty="0">
                <a:latin typeface="Tahoma" pitchFamily="34" charset="0"/>
                <a:ea typeface="Tahoma" pitchFamily="34" charset="0"/>
                <a:cs typeface="Tahoma" pitchFamily="34" charset="0"/>
              </a:rPr>
            </a:br>
            <a:r>
              <a:rPr lang="en-US" i="1" dirty="0">
                <a:latin typeface="Tahoma" pitchFamily="34" charset="0"/>
                <a:ea typeface="Tahoma" pitchFamily="34" charset="0"/>
                <a:cs typeface="Tahoma" pitchFamily="34" charset="0"/>
              </a:rPr>
              <a:t>Every field harvest, and</a:t>
            </a:r>
            <a:br>
              <a:rPr lang="en-US" i="1" dirty="0">
                <a:latin typeface="Tahoma" pitchFamily="34" charset="0"/>
                <a:ea typeface="Tahoma" pitchFamily="34" charset="0"/>
                <a:cs typeface="Tahoma" pitchFamily="34" charset="0"/>
              </a:rPr>
            </a:br>
            <a:r>
              <a:rPr lang="en-US" i="1" dirty="0">
                <a:latin typeface="Tahoma" pitchFamily="34" charset="0"/>
                <a:ea typeface="Tahoma" pitchFamily="34" charset="0"/>
                <a:cs typeface="Tahoma" pitchFamily="34" charset="0"/>
              </a:rPr>
              <a:t>Everyone can have enough food. </a:t>
            </a:r>
            <a:br>
              <a:rPr lang="en-US" i="1" dirty="0">
                <a:latin typeface="Tahoma" pitchFamily="34" charset="0"/>
                <a:ea typeface="Tahoma" pitchFamily="34" charset="0"/>
                <a:cs typeface="Tahoma" pitchFamily="34" charset="0"/>
              </a:rPr>
            </a:br>
            <a:endParaRPr lang="en-US" i="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bwMode="auto">
          <a:xfrm>
            <a:off x="1600200" y="1524000"/>
            <a:ext cx="36576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400" dirty="0" smtClean="0">
                <a:latin typeface="Tahoma" pitchFamily="34" charset="0"/>
                <a:ea typeface="Tahoma" pitchFamily="34" charset="0"/>
                <a:cs typeface="Tahoma" pitchFamily="34" charset="0"/>
              </a:rPr>
              <a:t>To make China the most glorious nation on Earth,  Qin needed labor. He used the peasants, forcing them to work under slave conditions, so that he could build roads, bridges, canals, buildings, and his most famous building project of all, the Great Wall of China.</a:t>
            </a:r>
            <a:r>
              <a:rPr lang="en-US" sz="2400" b="1" dirty="0" smtClean="0">
                <a:latin typeface="Tahoma" pitchFamily="34" charset="0"/>
                <a:ea typeface="Tahoma" pitchFamily="34" charset="0"/>
                <a:cs typeface="Tahoma" pitchFamily="34" charset="0"/>
              </a:rPr>
              <a:t/>
            </a:r>
            <a:br>
              <a:rPr lang="en-US" sz="2400" b="1" dirty="0" smtClean="0">
                <a:latin typeface="Tahoma" pitchFamily="34" charset="0"/>
                <a:ea typeface="Tahoma" pitchFamily="34" charset="0"/>
                <a:cs typeface="Tahoma" pitchFamily="34" charset="0"/>
              </a:rPr>
            </a:br>
            <a:r>
              <a:rPr lang="en-US" sz="2400" b="1" dirty="0" smtClean="0">
                <a:latin typeface="Tahoma" pitchFamily="34" charset="0"/>
                <a:ea typeface="Tahoma" pitchFamily="34" charset="0"/>
                <a:cs typeface="Tahoma" pitchFamily="34" charset="0"/>
              </a:rPr>
              <a:t/>
            </a:r>
            <a:br>
              <a:rPr lang="en-US" sz="2400" b="1" dirty="0" smtClean="0">
                <a:latin typeface="Tahoma" pitchFamily="34" charset="0"/>
                <a:ea typeface="Tahoma" pitchFamily="34" charset="0"/>
                <a:cs typeface="Tahoma" pitchFamily="34" charset="0"/>
              </a:rPr>
            </a:br>
            <a:r>
              <a:rPr lang="en-US" sz="2400" b="1" dirty="0" smtClean="0">
                <a:latin typeface="Tahoma" pitchFamily="34" charset="0"/>
                <a:ea typeface="Tahoma" pitchFamily="34" charset="0"/>
                <a:cs typeface="Tahoma" pitchFamily="34" charset="0"/>
              </a:rPr>
              <a:t/>
            </a:r>
            <a:br>
              <a:rPr lang="en-US" sz="2400" b="1" dirty="0" smtClean="0">
                <a:latin typeface="Tahoma" pitchFamily="34" charset="0"/>
                <a:ea typeface="Tahoma" pitchFamily="34" charset="0"/>
                <a:cs typeface="Tahoma" pitchFamily="34" charset="0"/>
              </a:rPr>
            </a:br>
            <a:r>
              <a:rPr lang="en-US" sz="2400" b="1" dirty="0" smtClean="0">
                <a:latin typeface="Tahoma" pitchFamily="34" charset="0"/>
                <a:ea typeface="Tahoma" pitchFamily="34" charset="0"/>
                <a:cs typeface="Tahoma" pitchFamily="34" charset="0"/>
              </a:rPr>
              <a:t/>
            </a:r>
            <a:br>
              <a:rPr lang="en-US" sz="2400" b="1" dirty="0" smtClean="0">
                <a:latin typeface="Tahoma" pitchFamily="34" charset="0"/>
                <a:ea typeface="Tahoma" pitchFamily="34" charset="0"/>
                <a:cs typeface="Tahoma" pitchFamily="34" charset="0"/>
              </a:rPr>
            </a:br>
            <a:r>
              <a:rPr lang="en-US" sz="2400" b="1" dirty="0" smtClean="0">
                <a:latin typeface="Tahoma" pitchFamily="34" charset="0"/>
                <a:ea typeface="Tahoma" pitchFamily="34" charset="0"/>
                <a:cs typeface="Tahoma" pitchFamily="34" charset="0"/>
              </a:rPr>
              <a:t/>
            </a:r>
            <a:br>
              <a:rPr lang="en-US" sz="2400" b="1" dirty="0" smtClean="0">
                <a:latin typeface="Tahoma" pitchFamily="34" charset="0"/>
                <a:ea typeface="Tahoma" pitchFamily="34" charset="0"/>
                <a:cs typeface="Tahoma" pitchFamily="34" charset="0"/>
              </a:rPr>
            </a:br>
            <a:r>
              <a:rPr lang="en-US" sz="2400" b="1" dirty="0" smtClean="0">
                <a:latin typeface="Tahoma" pitchFamily="34" charset="0"/>
                <a:ea typeface="Tahoma" pitchFamily="34" charset="0"/>
                <a:cs typeface="Tahoma" pitchFamily="34" charset="0"/>
              </a:rPr>
              <a:t/>
            </a:r>
            <a:br>
              <a:rPr lang="en-US" sz="2400" b="1"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       </a:t>
            </a:r>
            <a:br>
              <a:rPr lang="en-US" sz="2400" dirty="0" smtClean="0">
                <a:latin typeface="Tahoma" pitchFamily="34" charset="0"/>
                <a:ea typeface="Tahoma" pitchFamily="34" charset="0"/>
                <a:cs typeface="Tahoma" pitchFamily="34" charset="0"/>
              </a:rPr>
            </a:br>
            <a:endParaRPr lang="en-US" sz="2400" dirty="0" smtClean="0">
              <a:latin typeface="Tahoma" pitchFamily="34" charset="0"/>
              <a:ea typeface="Tahoma" pitchFamily="34" charset="0"/>
              <a:cs typeface="Tahoma" pitchFamily="34" charset="0"/>
            </a:endParaRPr>
          </a:p>
          <a:p>
            <a:pPr eaLnBrk="1" hangingPunct="1"/>
            <a:endParaRPr lang="en-US" sz="2400" dirty="0" smtClean="0">
              <a:latin typeface="Tahoma" pitchFamily="34" charset="0"/>
              <a:ea typeface="Tahoma" pitchFamily="34" charset="0"/>
              <a:cs typeface="Tahoma" pitchFamily="34" charset="0"/>
            </a:endParaRPr>
          </a:p>
        </p:txBody>
      </p:sp>
      <p:sp>
        <p:nvSpPr>
          <p:cNvPr id="64515" name="Title 2"/>
          <p:cNvSpPr>
            <a:spLocks noGrp="1"/>
          </p:cNvSpPr>
          <p:nvPr>
            <p:ph type="title"/>
          </p:nvPr>
        </p:nvSpPr>
        <p:spPr bwMode="auto">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Qin</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Building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Projects</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64516" name="Picture 4" descr="http://www.chinatour.com/attraction/attraction.photos/great_wall_in_snow.jpg"/>
          <p:cNvPicPr>
            <a:picLocks noChangeAspect="1" noChangeArrowheads="1"/>
          </p:cNvPicPr>
          <p:nvPr/>
        </p:nvPicPr>
        <p:blipFill>
          <a:blip r:embed="rId3" cstate="print"/>
          <a:srcRect/>
          <a:stretch>
            <a:fillRect/>
          </a:stretch>
        </p:blipFill>
        <p:spPr bwMode="auto">
          <a:xfrm>
            <a:off x="5334000" y="1600200"/>
            <a:ext cx="355282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371600"/>
            <a:ext cx="3200400" cy="5029200"/>
          </a:xfrm>
        </p:spPr>
        <p:txBody>
          <a:bodyPr>
            <a:noAutofit/>
          </a:bodyPr>
          <a:lstStyle/>
          <a:p>
            <a:pPr marL="0" indent="0" eaLnBrk="1" fontAlgn="auto" hangingPunct="1">
              <a:spcAft>
                <a:spcPts val="0"/>
              </a:spcAft>
              <a:buNone/>
              <a:defRPr/>
            </a:pPr>
            <a:r>
              <a:rPr lang="en-US" sz="2200" dirty="0" smtClean="0">
                <a:latin typeface="Tahoma" pitchFamily="34" charset="0"/>
                <a:ea typeface="Tahoma" pitchFamily="34" charset="0"/>
                <a:cs typeface="Tahoma" pitchFamily="34" charset="0"/>
              </a:rPr>
              <a:t>Early emperors had built walls in the northern territories to protect their nation against attack from outside forces. These walls were spread across the landscape, and not connected. Qin ordered his people to connect the existing walls together, and to expand them, eventually covering a distance of over 4000 miles. </a:t>
            </a:r>
          </a:p>
          <a:p>
            <a:pPr marL="274320" indent="-274320" eaLnBrk="1" fontAlgn="auto" hangingPunct="1">
              <a:spcAft>
                <a:spcPts val="0"/>
              </a:spcAft>
              <a:buFont typeface="Wingdings 2"/>
              <a:buChar char=""/>
              <a:defRPr/>
            </a:pPr>
            <a:endParaRPr lang="en-US" sz="2200" dirty="0">
              <a:latin typeface="Tahoma" pitchFamily="34" charset="0"/>
              <a:ea typeface="Tahoma" pitchFamily="34" charset="0"/>
              <a:cs typeface="Tahoma" pitchFamily="34" charset="0"/>
            </a:endParaRPr>
          </a:p>
        </p:txBody>
      </p:sp>
      <p:sp>
        <p:nvSpPr>
          <p:cNvPr id="65539" name="Title 2"/>
          <p:cNvSpPr>
            <a:spLocks noGrp="1"/>
          </p:cNvSpPr>
          <p:nvPr>
            <p:ph type="title"/>
          </p:nvPr>
        </p:nvSpPr>
        <p:spPr bwMode="auto">
          <a:xfrm>
            <a:off x="1143000" y="274638"/>
            <a:ext cx="7543800" cy="868362"/>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Great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Wall</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China</a:t>
            </a:r>
          </a:p>
        </p:txBody>
      </p:sp>
      <p:pic>
        <p:nvPicPr>
          <p:cNvPr id="65540" name="Picture 2" descr="Map of The Great Wall of Chin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81600" y="990600"/>
            <a:ext cx="3381375" cy="2867025"/>
          </a:xfrm>
          <a:prstGeom prst="rect">
            <a:avLst/>
          </a:prstGeom>
          <a:noFill/>
          <a:ln w="9525">
            <a:noFill/>
            <a:miter lim="800000"/>
            <a:headEnd/>
            <a:tailEnd/>
          </a:ln>
        </p:spPr>
      </p:pic>
      <p:pic>
        <p:nvPicPr>
          <p:cNvPr id="65541" name="Picture 4" descr="http://www.drben.net/files/China/Source_Materials/China_Maps/great-wall-china/Great_Wall_China-Schematic_Map2T.jpg"/>
          <p:cNvPicPr>
            <a:picLocks noChangeAspect="1" noChangeArrowheads="1"/>
          </p:cNvPicPr>
          <p:nvPr/>
        </p:nvPicPr>
        <p:blipFill>
          <a:blip r:embed="rId4" cstate="print">
            <a:lum bright="10000" contrast="-10000"/>
          </a:blip>
          <a:srcRect/>
          <a:stretch>
            <a:fillRect/>
          </a:stretch>
        </p:blipFill>
        <p:spPr bwMode="auto">
          <a:xfrm>
            <a:off x="4800600" y="4038600"/>
            <a:ext cx="4086225" cy="2068513"/>
          </a:xfrm>
          <a:prstGeom prst="rect">
            <a:avLst/>
          </a:prstGeom>
          <a:noFill/>
          <a:ln w="9525">
            <a:noFill/>
            <a:miter lim="800000"/>
            <a:headEnd/>
            <a:tailEnd/>
          </a:ln>
        </p:spPr>
      </p:pic>
      <p:sp>
        <p:nvSpPr>
          <p:cNvPr id="65542" name="TextBox 6"/>
          <p:cNvSpPr txBox="1">
            <a:spLocks noChangeArrowheads="1"/>
          </p:cNvSpPr>
          <p:nvPr/>
        </p:nvSpPr>
        <p:spPr bwMode="auto">
          <a:xfrm>
            <a:off x="6096000" y="2359025"/>
            <a:ext cx="1905000" cy="307975"/>
          </a:xfrm>
          <a:prstGeom prst="rect">
            <a:avLst/>
          </a:prstGeom>
          <a:noFill/>
          <a:ln w="9525">
            <a:noFill/>
            <a:miter lim="800000"/>
            <a:headEnd/>
            <a:tailEnd/>
          </a:ln>
        </p:spPr>
        <p:txBody>
          <a:bodyPr>
            <a:spAutoFit/>
          </a:bodyPr>
          <a:lstStyle/>
          <a:p>
            <a:r>
              <a:rPr lang="en-US" sz="1400" b="1"/>
              <a:t>THE GREAT WALL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bwMode="auto">
          <a:xfrm>
            <a:off x="1600200" y="1219200"/>
            <a:ext cx="38100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600" dirty="0" smtClean="0">
                <a:latin typeface="Tahoma" pitchFamily="34" charset="0"/>
                <a:ea typeface="Tahoma" pitchFamily="34" charset="0"/>
                <a:cs typeface="Tahoma" pitchFamily="34" charset="0"/>
              </a:rPr>
              <a:t>Over 300,000 peasants were forced to help build the Great Wall of China. Many of them died during the construction. After working for several years, the Great Wall of China was completed, and still stands today as one of the great building projects in human history.</a:t>
            </a:r>
          </a:p>
        </p:txBody>
      </p:sp>
      <p:sp>
        <p:nvSpPr>
          <p:cNvPr id="66563" name="Title 2"/>
          <p:cNvSpPr>
            <a:spLocks noGrp="1"/>
          </p:cNvSpPr>
          <p:nvPr>
            <p:ph type="title"/>
          </p:nvPr>
        </p:nvSpPr>
        <p:spPr bwMode="auto">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Peasant</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Labor</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66564" name="Picture 2" descr="http://home.comcast.net/~DiazStudents/AsiaPhil40.jpg"/>
          <p:cNvPicPr>
            <a:picLocks noChangeAspect="1" noChangeArrowheads="1"/>
          </p:cNvPicPr>
          <p:nvPr/>
        </p:nvPicPr>
        <p:blipFill>
          <a:blip r:embed="rId3" cstate="print"/>
          <a:srcRect/>
          <a:stretch>
            <a:fillRect/>
          </a:stretch>
        </p:blipFill>
        <p:spPr bwMode="auto">
          <a:xfrm>
            <a:off x="5410200" y="1676400"/>
            <a:ext cx="338137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bwMode="auto">
          <a:xfrm>
            <a:off x="1676400" y="1295400"/>
            <a:ext cx="37338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600" dirty="0" smtClean="0">
                <a:latin typeface="Tahoma" pitchFamily="34" charset="0"/>
                <a:ea typeface="Tahoma" pitchFamily="34" charset="0"/>
                <a:cs typeface="Tahoma" pitchFamily="34" charset="0"/>
              </a:rPr>
              <a:t>In the year 207 B.C. a new dynasty began to rule China. This dynasty was led by a peasant whose name was Liu Bang. Liu Bang had grown tired of the brutal leadership of the Qin Dynasty. Many other people also were tired of the Qin</a:t>
            </a:r>
          </a:p>
        </p:txBody>
      </p:sp>
      <p:sp>
        <p:nvSpPr>
          <p:cNvPr id="67587" name="Title 2"/>
          <p:cNvSpPr>
            <a:spLocks noGrp="1"/>
          </p:cNvSpPr>
          <p:nvPr>
            <p:ph type="title"/>
          </p:nvPr>
        </p:nvSpPr>
        <p:spPr bwMode="auto">
          <a:xfrm>
            <a:off x="457200" y="274638"/>
            <a:ext cx="8229600" cy="868362"/>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Han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Dynasty</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67588" name="Picture 2" descr="https://project1.caryacademy.org/ChineseHistory/2004/HistoryCharles/people/qinshihuang.jpg"/>
          <p:cNvPicPr>
            <a:picLocks noChangeAspect="1" noChangeArrowheads="1"/>
          </p:cNvPicPr>
          <p:nvPr/>
        </p:nvPicPr>
        <p:blipFill>
          <a:blip r:embed="rId3" cstate="print"/>
          <a:srcRect t="2667" r="2110"/>
          <a:stretch>
            <a:fillRect/>
          </a:stretch>
        </p:blipFill>
        <p:spPr bwMode="auto">
          <a:xfrm>
            <a:off x="5410200" y="1752600"/>
            <a:ext cx="3124200" cy="3932238"/>
          </a:xfrm>
          <a:prstGeom prst="rect">
            <a:avLst/>
          </a:prstGeom>
          <a:noFill/>
          <a:ln w="9525">
            <a:noFill/>
            <a:miter lim="800000"/>
            <a:headEnd/>
            <a:tailEnd/>
          </a:ln>
        </p:spPr>
      </p:pic>
      <p:sp>
        <p:nvSpPr>
          <p:cNvPr id="67589" name="TextBox 4"/>
          <p:cNvSpPr txBox="1">
            <a:spLocks noChangeArrowheads="1"/>
          </p:cNvSpPr>
          <p:nvPr/>
        </p:nvSpPr>
        <p:spPr bwMode="auto">
          <a:xfrm>
            <a:off x="5334000" y="5715000"/>
            <a:ext cx="3124200" cy="369888"/>
          </a:xfrm>
          <a:prstGeom prst="rect">
            <a:avLst/>
          </a:prstGeom>
          <a:noFill/>
          <a:ln w="9525">
            <a:noFill/>
            <a:miter lim="800000"/>
            <a:headEnd/>
            <a:tailEnd/>
          </a:ln>
        </p:spPr>
        <p:txBody>
          <a:bodyPr>
            <a:spAutoFit/>
          </a:bodyPr>
          <a:lstStyle/>
          <a:p>
            <a:r>
              <a:rPr lang="en-US" i="1" dirty="0"/>
              <a:t>Peace thru war and plunder.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bwMode="auto">
          <a:xfrm>
            <a:off x="1600200" y="1600200"/>
            <a:ext cx="3886200" cy="4572000"/>
          </a:xfrm>
          <a:noFill/>
          <a:ln>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buNone/>
            </a:pPr>
            <a:r>
              <a:rPr lang="en-US" sz="2800" dirty="0" smtClean="0">
                <a:latin typeface="Tahoma" pitchFamily="34" charset="0"/>
                <a:ea typeface="Tahoma" pitchFamily="34" charset="0"/>
                <a:cs typeface="Tahoma" pitchFamily="34" charset="0"/>
              </a:rPr>
              <a:t>Liu Bang proclaimed that the Qin had lost the </a:t>
            </a:r>
            <a:r>
              <a:rPr lang="en-US" sz="2800" dirty="0" smtClean="0">
                <a:latin typeface="Tahoma" pitchFamily="34" charset="0"/>
                <a:ea typeface="Tahoma" pitchFamily="34" charset="0"/>
                <a:cs typeface="Tahoma" pitchFamily="34" charset="0"/>
              </a:rPr>
              <a:t>Mandate </a:t>
            </a:r>
            <a:r>
              <a:rPr lang="en-US" sz="2800" dirty="0" smtClean="0">
                <a:latin typeface="Tahoma" pitchFamily="34" charset="0"/>
                <a:ea typeface="Tahoma" pitchFamily="34" charset="0"/>
                <a:cs typeface="Tahoma" pitchFamily="34" charset="0"/>
              </a:rPr>
              <a:t>of </a:t>
            </a:r>
            <a:r>
              <a:rPr lang="en-US" sz="2800" dirty="0" smtClean="0">
                <a:latin typeface="Tahoma" pitchFamily="34" charset="0"/>
                <a:ea typeface="Tahoma" pitchFamily="34" charset="0"/>
                <a:cs typeface="Tahoma" pitchFamily="34" charset="0"/>
              </a:rPr>
              <a:t>Heaven</a:t>
            </a:r>
            <a:r>
              <a:rPr lang="en-US" sz="2800" dirty="0" smtClean="0">
                <a:latin typeface="Tahoma" pitchFamily="34" charset="0"/>
                <a:ea typeface="Tahoma" pitchFamily="34" charset="0"/>
                <a:cs typeface="Tahoma" pitchFamily="34" charset="0"/>
              </a:rPr>
              <a:t>, or the right to rule the nation. He was able to overthrow them, and establish himself as the new emperor of China, and the first emperor of the Han Dynasty. </a:t>
            </a:r>
            <a:br>
              <a:rPr lang="en-US" sz="2800" dirty="0" smtClean="0">
                <a:latin typeface="Tahoma" pitchFamily="34" charset="0"/>
                <a:ea typeface="Tahoma" pitchFamily="34" charset="0"/>
                <a:cs typeface="Tahoma" pitchFamily="34" charset="0"/>
              </a:rPr>
            </a:br>
            <a:endParaRPr lang="en-US" sz="2800" dirty="0" smtClean="0">
              <a:latin typeface="Tahoma" pitchFamily="34" charset="0"/>
              <a:ea typeface="Tahoma" pitchFamily="34" charset="0"/>
              <a:cs typeface="Tahoma" pitchFamily="34" charset="0"/>
            </a:endParaRPr>
          </a:p>
        </p:txBody>
      </p:sp>
      <p:sp>
        <p:nvSpPr>
          <p:cNvPr id="68611" name="Title 2"/>
          <p:cNvSpPr>
            <a:spLocks noGrp="1"/>
          </p:cNvSpPr>
          <p:nvPr>
            <p:ph type="title"/>
          </p:nvPr>
        </p:nvSpPr>
        <p:spPr bwMode="auto">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Mandate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Heaven</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68612" name="Picture 2" descr="http://3.bp.blogspot.com/_0piJw8Jwskc/RZXucm5t_wI/AAAAAAAAAEM/yd2-E4V0oIo/s320/Longmen+(2).JPG"/>
          <p:cNvPicPr>
            <a:picLocks noChangeAspect="1" noChangeArrowheads="1"/>
          </p:cNvPicPr>
          <p:nvPr/>
        </p:nvPicPr>
        <p:blipFill>
          <a:blip r:embed="rId3" cstate="print"/>
          <a:srcRect/>
          <a:stretch>
            <a:fillRect/>
          </a:stretch>
        </p:blipFill>
        <p:spPr bwMode="auto">
          <a:xfrm>
            <a:off x="5486400" y="1600200"/>
            <a:ext cx="34147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Oval 4"/>
          <p:cNvSpPr>
            <a:spLocks noChangeArrowheads="1"/>
          </p:cNvSpPr>
          <p:nvPr/>
        </p:nvSpPr>
        <p:spPr bwMode="auto">
          <a:xfrm>
            <a:off x="3962400" y="2057400"/>
            <a:ext cx="2819400" cy="2743200"/>
          </a:xfrm>
          <a:prstGeom prst="ellipse">
            <a:avLst/>
          </a:prstGeom>
          <a:solidFill>
            <a:srgbClr val="D80000"/>
          </a:solidFill>
          <a:ln w="9525">
            <a:noFill/>
            <a:round/>
            <a:headEnd/>
            <a:tailEn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wrap="none" anchor="ctr"/>
          <a:lstStyle/>
          <a:p>
            <a:pPr algn="ctr">
              <a:defRPr/>
            </a:pPr>
            <a:r>
              <a:rPr lang="en-US" sz="4000" b="1" dirty="0">
                <a:solidFill>
                  <a:schemeClr val="bg1"/>
                </a:solidFill>
                <a:latin typeface="Tahoma" pitchFamily="34" charset="0"/>
                <a:ea typeface="Tahoma" pitchFamily="34" charset="0"/>
                <a:cs typeface="Tahoma" pitchFamily="34" charset="0"/>
              </a:rPr>
              <a:t>The</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Dynastic</a:t>
            </a:r>
            <a:br>
              <a:rPr lang="en-US" sz="4000" b="1" dirty="0">
                <a:solidFill>
                  <a:schemeClr val="bg1"/>
                </a:solidFill>
                <a:latin typeface="Tahoma" pitchFamily="34" charset="0"/>
                <a:ea typeface="Tahoma" pitchFamily="34" charset="0"/>
                <a:cs typeface="Tahoma" pitchFamily="34" charset="0"/>
              </a:rPr>
            </a:br>
            <a:r>
              <a:rPr lang="en-US" sz="4000" b="1" dirty="0">
                <a:solidFill>
                  <a:schemeClr val="bg1"/>
                </a:solidFill>
                <a:latin typeface="Tahoma" pitchFamily="34" charset="0"/>
                <a:ea typeface="Tahoma" pitchFamily="34" charset="0"/>
                <a:cs typeface="Tahoma" pitchFamily="34" charset="0"/>
              </a:rPr>
              <a:t>Cycle</a:t>
            </a:r>
          </a:p>
        </p:txBody>
      </p:sp>
      <p:sp>
        <p:nvSpPr>
          <p:cNvPr id="44037" name="Rectangle 5"/>
          <p:cNvSpPr>
            <a:spLocks noChangeArrowheads="1"/>
          </p:cNvSpPr>
          <p:nvPr/>
        </p:nvSpPr>
        <p:spPr bwMode="auto">
          <a:xfrm>
            <a:off x="3581400" y="457200"/>
            <a:ext cx="1828800" cy="990600"/>
          </a:xfrm>
          <a:prstGeom prst="rect">
            <a:avLst/>
          </a:prstGeom>
          <a:solidFill>
            <a:srgbClr val="FFC000"/>
          </a:solidFill>
          <a:ln w="9525">
            <a:solidFill>
              <a:srgbClr val="D80000"/>
            </a:solidFill>
            <a:miter lim="800000"/>
            <a:headEnd/>
            <a:tailEnd/>
          </a:ln>
          <a:effectLst>
            <a:outerShdw dist="38100" dir="5400000" sy="50000" algn="ctr" rotWithShape="0">
              <a:srgbClr val="000000">
                <a:alpha val="32000"/>
              </a:srgbClr>
            </a:outerShdw>
          </a:effectLst>
          <a:scene3d>
            <a:camera prst="orthographicFront"/>
            <a:lightRig rig="threePt" dir="t">
              <a:rot lat="0" lon="0" rev="8700000"/>
            </a:lightRig>
          </a:scene3d>
          <a:sp3d>
            <a:bevelT w="190500" h="44450"/>
          </a:sp3d>
        </p:spPr>
        <p:txBody>
          <a:bodyPr wrap="none" anchor="ctr"/>
          <a:lstStyle/>
          <a:p>
            <a:pPr algn="ctr">
              <a:defRPr/>
            </a:pPr>
            <a:r>
              <a:rPr lang="en-US" sz="1400" b="1" dirty="0">
                <a:solidFill>
                  <a:schemeClr val="bg1"/>
                </a:solidFill>
                <a:latin typeface="Tahoma" pitchFamily="34" charset="0"/>
                <a:ea typeface="Tahoma" pitchFamily="34" charset="0"/>
                <a:cs typeface="Tahoma" pitchFamily="34" charset="0"/>
              </a:rPr>
              <a:t>A new </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dynasty </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comes to power.</a:t>
            </a:r>
          </a:p>
        </p:txBody>
      </p:sp>
      <p:sp>
        <p:nvSpPr>
          <p:cNvPr id="44038" name="Rectangle 6"/>
          <p:cNvSpPr>
            <a:spLocks noChangeArrowheads="1"/>
          </p:cNvSpPr>
          <p:nvPr/>
        </p:nvSpPr>
        <p:spPr bwMode="auto">
          <a:xfrm>
            <a:off x="7010400" y="1676400"/>
            <a:ext cx="1905000" cy="990600"/>
          </a:xfrm>
          <a:prstGeom prst="rect">
            <a:avLst/>
          </a:prstGeom>
          <a:solidFill>
            <a:srgbClr val="00B050"/>
          </a:solidFill>
          <a:ln w="9525">
            <a:solidFill>
              <a:srgbClr val="D80000"/>
            </a:solidFill>
            <a:miter lim="800000"/>
            <a:headEnd/>
            <a:tailEnd/>
          </a:ln>
          <a:effectLst>
            <a:outerShdw dist="38100" dir="5400000" sy="50000" algn="ctr" rotWithShape="0">
              <a:srgbClr val="000000">
                <a:alpha val="32000"/>
              </a:srgbClr>
            </a:outerShdw>
          </a:effectLst>
          <a:scene3d>
            <a:camera prst="orthographicFront"/>
            <a:lightRig rig="threePt" dir="t">
              <a:rot lat="0" lon="0" rev="8700000"/>
            </a:lightRig>
          </a:scene3d>
          <a:sp3d>
            <a:bevelT w="190500" h="44450"/>
          </a:sp3d>
        </p:spPr>
        <p:txBody>
          <a:bodyPr wrap="none" anchor="ctr"/>
          <a:lstStyle/>
          <a:p>
            <a:pPr algn="ctr">
              <a:defRPr/>
            </a:pPr>
            <a:r>
              <a:rPr lang="en-US" sz="1400" b="1" dirty="0">
                <a:solidFill>
                  <a:schemeClr val="bg1"/>
                </a:solidFill>
                <a:latin typeface="Tahoma" pitchFamily="34" charset="0"/>
                <a:ea typeface="Tahoma" pitchFamily="34" charset="0"/>
                <a:cs typeface="Tahoma" pitchFamily="34" charset="0"/>
              </a:rPr>
              <a:t>Lives of common </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people improved;</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taxes reduced;</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farming encouraged.</a:t>
            </a:r>
          </a:p>
        </p:txBody>
      </p:sp>
      <p:sp>
        <p:nvSpPr>
          <p:cNvPr id="44039" name="Rectangle 7"/>
          <p:cNvSpPr>
            <a:spLocks noChangeArrowheads="1"/>
          </p:cNvSpPr>
          <p:nvPr/>
        </p:nvSpPr>
        <p:spPr bwMode="auto">
          <a:xfrm>
            <a:off x="7010400" y="2971800"/>
            <a:ext cx="1905000" cy="990600"/>
          </a:xfrm>
          <a:prstGeom prst="rect">
            <a:avLst/>
          </a:prstGeom>
          <a:solidFill>
            <a:srgbClr val="00B0F0"/>
          </a:solidFill>
          <a:ln w="9525">
            <a:solidFill>
              <a:srgbClr val="D80000"/>
            </a:solidFill>
            <a:miter lim="800000"/>
            <a:headEnd/>
            <a:tailEnd/>
          </a:ln>
          <a:effectLst>
            <a:outerShdw dist="38100" dir="5400000" sy="50000" algn="ctr" rotWithShape="0">
              <a:srgbClr val="000000">
                <a:alpha val="32000"/>
              </a:srgbClr>
            </a:outerShdw>
          </a:effectLst>
          <a:scene3d>
            <a:camera prst="orthographicFront"/>
            <a:lightRig rig="threePt" dir="t">
              <a:rot lat="0" lon="0" rev="8700000"/>
            </a:lightRig>
          </a:scene3d>
          <a:sp3d>
            <a:bevelT w="190500" h="44450"/>
          </a:sp3d>
        </p:spPr>
        <p:txBody>
          <a:bodyPr wrap="none" anchor="ctr"/>
          <a:lstStyle/>
          <a:p>
            <a:pPr algn="ctr">
              <a:defRPr/>
            </a:pPr>
            <a:r>
              <a:rPr lang="en-US" sz="1400" b="1" dirty="0">
                <a:solidFill>
                  <a:schemeClr val="bg1"/>
                </a:solidFill>
                <a:latin typeface="Tahoma" pitchFamily="34" charset="0"/>
                <a:ea typeface="Tahoma" pitchFamily="34" charset="0"/>
                <a:cs typeface="Tahoma" pitchFamily="34" charset="0"/>
              </a:rPr>
              <a:t>Problems begin</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(extensive wars,</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invasions, etc.)</a:t>
            </a:r>
          </a:p>
        </p:txBody>
      </p:sp>
      <p:sp>
        <p:nvSpPr>
          <p:cNvPr id="44040" name="Rectangle 8"/>
          <p:cNvSpPr>
            <a:spLocks noChangeArrowheads="1"/>
          </p:cNvSpPr>
          <p:nvPr/>
        </p:nvSpPr>
        <p:spPr bwMode="auto">
          <a:xfrm>
            <a:off x="7010400" y="4343400"/>
            <a:ext cx="1905000" cy="990600"/>
          </a:xfrm>
          <a:prstGeom prst="rect">
            <a:avLst/>
          </a:prstGeom>
          <a:solidFill>
            <a:schemeClr val="accent6">
              <a:lumMod val="60000"/>
              <a:lumOff val="40000"/>
            </a:schemeClr>
          </a:solidFill>
          <a:ln w="9525">
            <a:solidFill>
              <a:srgbClr val="D80000"/>
            </a:solidFill>
            <a:miter lim="800000"/>
            <a:headEnd/>
            <a:tailEnd/>
          </a:ln>
          <a:effectLst>
            <a:outerShdw dist="38100" dir="5400000" sy="50000" algn="ctr" rotWithShape="0">
              <a:srgbClr val="000000">
                <a:alpha val="32000"/>
              </a:srgbClr>
            </a:outerShdw>
          </a:effectLst>
          <a:scene3d>
            <a:camera prst="orthographicFront"/>
            <a:lightRig rig="threePt" dir="t">
              <a:rot lat="0" lon="0" rev="8700000"/>
            </a:lightRig>
          </a:scene3d>
          <a:sp3d>
            <a:bevelT w="190500" h="44450"/>
          </a:sp3d>
        </p:spPr>
        <p:txBody>
          <a:bodyPr wrap="none" anchor="ctr"/>
          <a:lstStyle/>
          <a:p>
            <a:pPr algn="ctr">
              <a:defRPr/>
            </a:pPr>
            <a:r>
              <a:rPr lang="en-US" sz="1400" b="1" dirty="0">
                <a:solidFill>
                  <a:schemeClr val="bg1"/>
                </a:solidFill>
                <a:latin typeface="Tahoma" pitchFamily="34" charset="0"/>
                <a:ea typeface="Tahoma" pitchFamily="34" charset="0"/>
                <a:cs typeface="Tahoma" pitchFamily="34" charset="0"/>
              </a:rPr>
              <a:t>Taxes increase;</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men forced to</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work for army.</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Farming neglected.</a:t>
            </a:r>
          </a:p>
        </p:txBody>
      </p:sp>
      <p:sp>
        <p:nvSpPr>
          <p:cNvPr id="44041" name="Rectangle 9"/>
          <p:cNvSpPr>
            <a:spLocks noChangeArrowheads="1"/>
          </p:cNvSpPr>
          <p:nvPr/>
        </p:nvSpPr>
        <p:spPr bwMode="auto">
          <a:xfrm>
            <a:off x="5638800" y="5562600"/>
            <a:ext cx="1828800" cy="990600"/>
          </a:xfrm>
          <a:prstGeom prst="rect">
            <a:avLst/>
          </a:prstGeom>
          <a:solidFill>
            <a:schemeClr val="accent2">
              <a:lumMod val="75000"/>
            </a:schemeClr>
          </a:solidFill>
          <a:ln w="9525">
            <a:solidFill>
              <a:srgbClr val="D80000"/>
            </a:solidFill>
            <a:miter lim="800000"/>
            <a:headEnd/>
            <a:tailEnd/>
          </a:ln>
          <a:effectLst>
            <a:outerShdw dist="38100" dir="5400000" sy="50000" algn="ctr" rotWithShape="0">
              <a:srgbClr val="000000">
                <a:alpha val="32000"/>
              </a:srgbClr>
            </a:outerShdw>
          </a:effectLst>
          <a:scene3d>
            <a:camera prst="orthographicFront"/>
            <a:lightRig rig="threePt" dir="t">
              <a:rot lat="0" lon="0" rev="8700000"/>
            </a:lightRig>
          </a:scene3d>
          <a:sp3d>
            <a:bevelT w="190500" h="44450"/>
          </a:sp3d>
        </p:spPr>
        <p:txBody>
          <a:bodyPr wrap="none" anchor="ctr"/>
          <a:lstStyle/>
          <a:p>
            <a:pPr algn="ctr">
              <a:defRPr/>
            </a:pPr>
            <a:r>
              <a:rPr lang="en-US" sz="1400" b="1" dirty="0">
                <a:solidFill>
                  <a:schemeClr val="bg1"/>
                </a:solidFill>
                <a:latin typeface="Tahoma" pitchFamily="34" charset="0"/>
                <a:ea typeface="Tahoma" pitchFamily="34" charset="0"/>
                <a:cs typeface="Tahoma" pitchFamily="34" charset="0"/>
              </a:rPr>
              <a:t>Govt. increases</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spending; </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corruption.</a:t>
            </a:r>
          </a:p>
        </p:txBody>
      </p:sp>
      <p:sp>
        <p:nvSpPr>
          <p:cNvPr id="44042" name="Rectangle 10"/>
          <p:cNvSpPr>
            <a:spLocks noChangeArrowheads="1"/>
          </p:cNvSpPr>
          <p:nvPr/>
        </p:nvSpPr>
        <p:spPr bwMode="auto">
          <a:xfrm>
            <a:off x="3581400" y="5562600"/>
            <a:ext cx="1828800" cy="990600"/>
          </a:xfrm>
          <a:prstGeom prst="rect">
            <a:avLst/>
          </a:prstGeom>
          <a:solidFill>
            <a:srgbClr val="7030A0"/>
          </a:solidFill>
          <a:ln w="9525">
            <a:solidFill>
              <a:srgbClr val="D80000"/>
            </a:solidFill>
            <a:miter lim="800000"/>
            <a:headEnd/>
            <a:tailEnd/>
          </a:ln>
          <a:effectLst>
            <a:outerShdw dist="38100" dir="5400000" sy="50000" algn="ctr" rotWithShape="0">
              <a:srgbClr val="000000">
                <a:alpha val="32000"/>
              </a:srgbClr>
            </a:outerShdw>
          </a:effectLst>
          <a:scene3d>
            <a:camera prst="orthographicFront"/>
            <a:lightRig rig="threePt" dir="t">
              <a:rot lat="0" lon="0" rev="8700000"/>
            </a:lightRig>
          </a:scene3d>
          <a:sp3d>
            <a:bevelT w="190500" h="44450"/>
          </a:sp3d>
        </p:spPr>
        <p:txBody>
          <a:bodyPr wrap="none" anchor="ctr"/>
          <a:lstStyle/>
          <a:p>
            <a:pPr algn="ctr">
              <a:defRPr/>
            </a:pPr>
            <a:r>
              <a:rPr lang="en-US" sz="1400" b="1" dirty="0">
                <a:solidFill>
                  <a:schemeClr val="bg1"/>
                </a:solidFill>
                <a:latin typeface="Tahoma" pitchFamily="34" charset="0"/>
                <a:ea typeface="Tahoma" pitchFamily="34" charset="0"/>
                <a:cs typeface="Tahoma" pitchFamily="34" charset="0"/>
              </a:rPr>
              <a:t>Droughts,</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floods,</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famines occur.</a:t>
            </a:r>
          </a:p>
        </p:txBody>
      </p:sp>
      <p:sp>
        <p:nvSpPr>
          <p:cNvPr id="44043" name="Rectangle 11"/>
          <p:cNvSpPr>
            <a:spLocks noChangeArrowheads="1"/>
          </p:cNvSpPr>
          <p:nvPr/>
        </p:nvSpPr>
        <p:spPr bwMode="auto">
          <a:xfrm>
            <a:off x="1752600" y="4343400"/>
            <a:ext cx="1981200" cy="990600"/>
          </a:xfrm>
          <a:prstGeom prst="rect">
            <a:avLst/>
          </a:prstGeom>
          <a:solidFill>
            <a:srgbClr val="B60000"/>
          </a:solidFill>
          <a:ln w="9525">
            <a:solidFill>
              <a:srgbClr val="D80000"/>
            </a:solidFill>
            <a:miter lim="800000"/>
            <a:headEnd/>
            <a:tailEnd/>
          </a:ln>
          <a:effectLst>
            <a:outerShdw dist="38100" dir="5400000" sy="50000" algn="ctr" rotWithShape="0">
              <a:srgbClr val="000000">
                <a:alpha val="32000"/>
              </a:srgbClr>
            </a:outerShdw>
          </a:effectLst>
          <a:scene3d>
            <a:camera prst="orthographicFront"/>
            <a:lightRig rig="threePt" dir="t">
              <a:rot lat="0" lon="0" rev="8700000"/>
            </a:lightRig>
          </a:scene3d>
          <a:sp3d>
            <a:bevelT w="190500" h="44450"/>
          </a:sp3d>
        </p:spPr>
        <p:txBody>
          <a:bodyPr wrap="none" anchor="ctr"/>
          <a:lstStyle/>
          <a:p>
            <a:pPr algn="ctr">
              <a:defRPr/>
            </a:pPr>
            <a:r>
              <a:rPr lang="en-US" sz="1400" b="1" dirty="0">
                <a:solidFill>
                  <a:schemeClr val="bg1"/>
                </a:solidFill>
                <a:latin typeface="Tahoma" pitchFamily="34" charset="0"/>
                <a:ea typeface="Tahoma" pitchFamily="34" charset="0"/>
                <a:cs typeface="Tahoma" pitchFamily="34" charset="0"/>
              </a:rPr>
              <a:t>Poor lose</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respect for govt.</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They join rebels</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&amp; attack landlords.</a:t>
            </a:r>
          </a:p>
        </p:txBody>
      </p:sp>
      <p:sp>
        <p:nvSpPr>
          <p:cNvPr id="44044" name="Rectangle 12"/>
          <p:cNvSpPr>
            <a:spLocks noChangeArrowheads="1"/>
          </p:cNvSpPr>
          <p:nvPr/>
        </p:nvSpPr>
        <p:spPr bwMode="auto">
          <a:xfrm>
            <a:off x="1752600" y="2971800"/>
            <a:ext cx="1981200" cy="990600"/>
          </a:xfrm>
          <a:prstGeom prst="rect">
            <a:avLst/>
          </a:prstGeom>
          <a:solidFill>
            <a:srgbClr val="FF0000"/>
          </a:solidFill>
          <a:ln w="9525">
            <a:solidFill>
              <a:srgbClr val="D80000"/>
            </a:solidFill>
            <a:miter lim="800000"/>
            <a:headEnd/>
            <a:tailEnd/>
          </a:ln>
          <a:effectLst>
            <a:outerShdw dist="38100" dir="5400000" sy="50000" algn="ctr" rotWithShape="0">
              <a:srgbClr val="000000">
                <a:alpha val="32000"/>
              </a:srgbClr>
            </a:outerShdw>
          </a:effectLst>
          <a:scene3d>
            <a:camera prst="orthographicFront"/>
            <a:lightRig rig="threePt" dir="t">
              <a:rot lat="0" lon="0" rev="8700000"/>
            </a:lightRig>
          </a:scene3d>
          <a:sp3d>
            <a:bevelT w="190500" h="44450"/>
          </a:sp3d>
        </p:spPr>
        <p:txBody>
          <a:bodyPr wrap="none" anchor="ctr"/>
          <a:lstStyle/>
          <a:p>
            <a:pPr algn="ctr">
              <a:defRPr/>
            </a:pPr>
            <a:r>
              <a:rPr lang="en-US" sz="1400" b="1" dirty="0">
                <a:solidFill>
                  <a:schemeClr val="bg1"/>
                </a:solidFill>
                <a:latin typeface="Tahoma" pitchFamily="34" charset="0"/>
                <a:ea typeface="Tahoma" pitchFamily="34" charset="0"/>
                <a:cs typeface="Tahoma" pitchFamily="34" charset="0"/>
              </a:rPr>
              <a:t>Rebel bands find</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strong leader who</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unites them.</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Attack the emperor.</a:t>
            </a:r>
          </a:p>
        </p:txBody>
      </p:sp>
      <p:sp>
        <p:nvSpPr>
          <p:cNvPr id="44045" name="Rectangle 13"/>
          <p:cNvSpPr>
            <a:spLocks noChangeArrowheads="1"/>
          </p:cNvSpPr>
          <p:nvPr/>
        </p:nvSpPr>
        <p:spPr bwMode="auto">
          <a:xfrm>
            <a:off x="1752600" y="1676400"/>
            <a:ext cx="1981200" cy="990600"/>
          </a:xfrm>
          <a:prstGeom prst="rect">
            <a:avLst/>
          </a:prstGeom>
          <a:solidFill>
            <a:srgbClr val="C00000"/>
          </a:solidFill>
          <a:ln w="9525">
            <a:solidFill>
              <a:srgbClr val="D80000"/>
            </a:solidFill>
            <a:miter lim="800000"/>
            <a:headEnd/>
            <a:tailEnd/>
          </a:ln>
          <a:effectLst>
            <a:outerShdw dist="38100" dir="5400000" sy="50000" algn="ctr" rotWithShape="0">
              <a:srgbClr val="000000">
                <a:alpha val="32000"/>
              </a:srgbClr>
            </a:outerShdw>
          </a:effectLst>
          <a:scene3d>
            <a:camera prst="orthographicFront"/>
            <a:lightRig rig="threePt" dir="t">
              <a:rot lat="0" lon="0" rev="8700000"/>
            </a:lightRig>
          </a:scene3d>
          <a:sp3d>
            <a:bevelT w="190500" h="44450"/>
          </a:sp3d>
        </p:spPr>
        <p:txBody>
          <a:bodyPr wrap="none" anchor="ctr"/>
          <a:lstStyle/>
          <a:p>
            <a:pPr algn="ctr">
              <a:defRPr/>
            </a:pPr>
            <a:r>
              <a:rPr lang="en-US" sz="1400" b="1" dirty="0">
                <a:solidFill>
                  <a:schemeClr val="bg1"/>
                </a:solidFill>
                <a:latin typeface="Tahoma" pitchFamily="34" charset="0"/>
                <a:ea typeface="Tahoma" pitchFamily="34" charset="0"/>
                <a:cs typeface="Tahoma" pitchFamily="34" charset="0"/>
              </a:rPr>
              <a:t>Emperor is</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defeated !!</a:t>
            </a:r>
          </a:p>
        </p:txBody>
      </p:sp>
      <p:sp>
        <p:nvSpPr>
          <p:cNvPr id="44046" name="Rectangle 14"/>
          <p:cNvSpPr>
            <a:spLocks noChangeArrowheads="1"/>
          </p:cNvSpPr>
          <p:nvPr/>
        </p:nvSpPr>
        <p:spPr bwMode="auto">
          <a:xfrm>
            <a:off x="5638800" y="457200"/>
            <a:ext cx="1828800" cy="990600"/>
          </a:xfrm>
          <a:prstGeom prst="rect">
            <a:avLst/>
          </a:prstGeom>
          <a:solidFill>
            <a:srgbClr val="92D050"/>
          </a:solidFill>
          <a:ln w="9525">
            <a:solidFill>
              <a:srgbClr val="D80000"/>
            </a:solidFill>
            <a:miter lim="800000"/>
            <a:headEnd/>
            <a:tailEnd/>
          </a:ln>
          <a:effectLst>
            <a:outerShdw dist="38100" dir="5400000" sy="50000" algn="ctr" rotWithShape="0">
              <a:srgbClr val="000000">
                <a:alpha val="32000"/>
              </a:srgbClr>
            </a:outerShdw>
          </a:effectLst>
          <a:scene3d>
            <a:camera prst="orthographicFront"/>
            <a:lightRig rig="threePt" dir="t">
              <a:rot lat="0" lon="0" rev="8700000"/>
            </a:lightRig>
          </a:scene3d>
          <a:sp3d>
            <a:bevelT w="190500" h="44450"/>
          </a:sp3d>
        </p:spPr>
        <p:txBody>
          <a:bodyPr wrap="none" anchor="ctr"/>
          <a:lstStyle/>
          <a:p>
            <a:pPr algn="ctr">
              <a:defRPr/>
            </a:pPr>
            <a:r>
              <a:rPr lang="en-US" sz="1400" b="1" dirty="0">
                <a:solidFill>
                  <a:schemeClr val="bg1"/>
                </a:solidFill>
                <a:latin typeface="Tahoma" pitchFamily="34" charset="0"/>
                <a:ea typeface="Tahoma" pitchFamily="34" charset="0"/>
                <a:cs typeface="Tahoma" pitchFamily="34" charset="0"/>
              </a:rPr>
              <a:t>The emperor</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reforms the govt.</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&amp; makes it more</a:t>
            </a:r>
            <a:br>
              <a:rPr lang="en-US" sz="1400" b="1" dirty="0">
                <a:solidFill>
                  <a:schemeClr val="bg1"/>
                </a:solidFill>
                <a:latin typeface="Tahoma" pitchFamily="34" charset="0"/>
                <a:ea typeface="Tahoma" pitchFamily="34" charset="0"/>
                <a:cs typeface="Tahoma" pitchFamily="34" charset="0"/>
              </a:rPr>
            </a:br>
            <a:r>
              <a:rPr lang="en-US" sz="1400" b="1" dirty="0">
                <a:solidFill>
                  <a:schemeClr val="bg1"/>
                </a:solidFill>
                <a:latin typeface="Tahoma" pitchFamily="34" charset="0"/>
                <a:ea typeface="Tahoma" pitchFamily="34" charset="0"/>
                <a:cs typeface="Tahoma" pitchFamily="34" charset="0"/>
              </a:rPr>
              <a:t>efficient.</a:t>
            </a:r>
          </a:p>
        </p:txBody>
      </p:sp>
      <p:sp>
        <p:nvSpPr>
          <p:cNvPr id="44047" name="Line 15"/>
          <p:cNvSpPr>
            <a:spLocks noChangeShapeType="1"/>
          </p:cNvSpPr>
          <p:nvPr/>
        </p:nvSpPr>
        <p:spPr bwMode="auto">
          <a:xfrm>
            <a:off x="5410200" y="884238"/>
            <a:ext cx="228600" cy="0"/>
          </a:xfrm>
          <a:prstGeom prst="line">
            <a:avLst/>
          </a:prstGeom>
          <a:noFill/>
          <a:ln w="28575">
            <a:solidFill>
              <a:srgbClr val="B60000"/>
            </a:solidFill>
            <a:round/>
            <a:headEnd/>
            <a:tailEnd type="triangle" w="med" len="me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a:lstStyle/>
          <a:p>
            <a:pPr>
              <a:defRPr/>
            </a:pPr>
            <a:endParaRPr lang="it-IT">
              <a:solidFill>
                <a:schemeClr val="bg1"/>
              </a:solidFill>
              <a:latin typeface="Tahoma" pitchFamily="34" charset="0"/>
              <a:ea typeface="Tahoma" pitchFamily="34" charset="0"/>
              <a:cs typeface="Tahoma" pitchFamily="34" charset="0"/>
            </a:endParaRPr>
          </a:p>
        </p:txBody>
      </p:sp>
      <p:sp>
        <p:nvSpPr>
          <p:cNvPr id="44048" name="Line 16"/>
          <p:cNvSpPr>
            <a:spLocks noChangeShapeType="1"/>
          </p:cNvSpPr>
          <p:nvPr/>
        </p:nvSpPr>
        <p:spPr bwMode="auto">
          <a:xfrm>
            <a:off x="7467600" y="990600"/>
            <a:ext cx="457200" cy="685800"/>
          </a:xfrm>
          <a:prstGeom prst="line">
            <a:avLst/>
          </a:prstGeom>
          <a:noFill/>
          <a:ln w="28575">
            <a:solidFill>
              <a:srgbClr val="B60000"/>
            </a:solidFill>
            <a:round/>
            <a:headEnd/>
            <a:tailEnd type="triangle" w="med" len="me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a:lstStyle/>
          <a:p>
            <a:pPr>
              <a:defRPr/>
            </a:pPr>
            <a:endParaRPr lang="it-IT">
              <a:solidFill>
                <a:schemeClr val="bg1"/>
              </a:solidFill>
              <a:latin typeface="Tahoma" pitchFamily="34" charset="0"/>
              <a:ea typeface="Tahoma" pitchFamily="34" charset="0"/>
              <a:cs typeface="Tahoma" pitchFamily="34" charset="0"/>
            </a:endParaRPr>
          </a:p>
        </p:txBody>
      </p:sp>
      <p:sp>
        <p:nvSpPr>
          <p:cNvPr id="44049" name="Line 17"/>
          <p:cNvSpPr>
            <a:spLocks noChangeShapeType="1"/>
          </p:cNvSpPr>
          <p:nvPr/>
        </p:nvSpPr>
        <p:spPr bwMode="auto">
          <a:xfrm>
            <a:off x="7894638" y="2667000"/>
            <a:ext cx="0" cy="304800"/>
          </a:xfrm>
          <a:prstGeom prst="line">
            <a:avLst/>
          </a:prstGeom>
          <a:noFill/>
          <a:ln w="28575">
            <a:solidFill>
              <a:srgbClr val="B60000"/>
            </a:solidFill>
            <a:round/>
            <a:headEnd/>
            <a:tailEnd type="triangle" w="med" len="me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a:lstStyle/>
          <a:p>
            <a:pPr>
              <a:defRPr/>
            </a:pPr>
            <a:endParaRPr lang="it-IT">
              <a:solidFill>
                <a:schemeClr val="bg1"/>
              </a:solidFill>
              <a:latin typeface="Tahoma" pitchFamily="34" charset="0"/>
              <a:ea typeface="Tahoma" pitchFamily="34" charset="0"/>
              <a:cs typeface="Tahoma" pitchFamily="34" charset="0"/>
            </a:endParaRPr>
          </a:p>
        </p:txBody>
      </p:sp>
      <p:sp>
        <p:nvSpPr>
          <p:cNvPr id="44050" name="Line 18"/>
          <p:cNvSpPr>
            <a:spLocks noChangeShapeType="1"/>
          </p:cNvSpPr>
          <p:nvPr/>
        </p:nvSpPr>
        <p:spPr bwMode="auto">
          <a:xfrm>
            <a:off x="7894638" y="3962400"/>
            <a:ext cx="0" cy="381000"/>
          </a:xfrm>
          <a:prstGeom prst="line">
            <a:avLst/>
          </a:prstGeom>
          <a:noFill/>
          <a:ln w="28575">
            <a:solidFill>
              <a:srgbClr val="B60000"/>
            </a:solidFill>
            <a:round/>
            <a:headEnd/>
            <a:tailEnd type="triangle" w="med" len="me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a:lstStyle/>
          <a:p>
            <a:pPr>
              <a:defRPr/>
            </a:pPr>
            <a:endParaRPr lang="it-IT">
              <a:solidFill>
                <a:schemeClr val="bg1"/>
              </a:solidFill>
              <a:latin typeface="Tahoma" pitchFamily="34" charset="0"/>
              <a:ea typeface="Tahoma" pitchFamily="34" charset="0"/>
              <a:cs typeface="Tahoma" pitchFamily="34" charset="0"/>
            </a:endParaRPr>
          </a:p>
        </p:txBody>
      </p:sp>
      <p:sp>
        <p:nvSpPr>
          <p:cNvPr id="44051" name="Line 19"/>
          <p:cNvSpPr>
            <a:spLocks noChangeShapeType="1"/>
          </p:cNvSpPr>
          <p:nvPr/>
        </p:nvSpPr>
        <p:spPr bwMode="auto">
          <a:xfrm flipH="1">
            <a:off x="7467600" y="5334000"/>
            <a:ext cx="457200" cy="609600"/>
          </a:xfrm>
          <a:prstGeom prst="line">
            <a:avLst/>
          </a:prstGeom>
          <a:noFill/>
          <a:ln w="28575">
            <a:solidFill>
              <a:srgbClr val="B60000"/>
            </a:solidFill>
            <a:round/>
            <a:headEnd/>
            <a:tailEnd type="triangle" w="med" len="me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a:lstStyle/>
          <a:p>
            <a:pPr>
              <a:defRPr/>
            </a:pPr>
            <a:endParaRPr lang="it-IT">
              <a:solidFill>
                <a:schemeClr val="bg1"/>
              </a:solidFill>
              <a:latin typeface="Tahoma" pitchFamily="34" charset="0"/>
              <a:ea typeface="Tahoma" pitchFamily="34" charset="0"/>
              <a:cs typeface="Tahoma" pitchFamily="34" charset="0"/>
            </a:endParaRPr>
          </a:p>
        </p:txBody>
      </p:sp>
      <p:sp>
        <p:nvSpPr>
          <p:cNvPr id="44052" name="Line 20"/>
          <p:cNvSpPr>
            <a:spLocks noChangeShapeType="1"/>
          </p:cNvSpPr>
          <p:nvPr/>
        </p:nvSpPr>
        <p:spPr bwMode="auto">
          <a:xfrm flipH="1">
            <a:off x="5410200" y="5913438"/>
            <a:ext cx="228600" cy="0"/>
          </a:xfrm>
          <a:prstGeom prst="line">
            <a:avLst/>
          </a:prstGeom>
          <a:noFill/>
          <a:ln w="28575">
            <a:solidFill>
              <a:srgbClr val="B60000"/>
            </a:solidFill>
            <a:round/>
            <a:headEnd/>
            <a:tailEnd type="triangle" w="med" len="me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a:lstStyle/>
          <a:p>
            <a:pPr>
              <a:defRPr/>
            </a:pPr>
            <a:endParaRPr lang="it-IT">
              <a:solidFill>
                <a:schemeClr val="bg1"/>
              </a:solidFill>
              <a:latin typeface="Tahoma" pitchFamily="34" charset="0"/>
              <a:ea typeface="Tahoma" pitchFamily="34" charset="0"/>
              <a:cs typeface="Tahoma" pitchFamily="34" charset="0"/>
            </a:endParaRPr>
          </a:p>
        </p:txBody>
      </p:sp>
      <p:sp>
        <p:nvSpPr>
          <p:cNvPr id="44053" name="Line 21"/>
          <p:cNvSpPr>
            <a:spLocks noChangeShapeType="1"/>
          </p:cNvSpPr>
          <p:nvPr/>
        </p:nvSpPr>
        <p:spPr bwMode="auto">
          <a:xfrm flipH="1" flipV="1">
            <a:off x="2895600" y="5334000"/>
            <a:ext cx="685800" cy="609600"/>
          </a:xfrm>
          <a:prstGeom prst="line">
            <a:avLst/>
          </a:prstGeom>
          <a:noFill/>
          <a:ln w="28575">
            <a:solidFill>
              <a:srgbClr val="B60000"/>
            </a:solidFill>
            <a:round/>
            <a:headEnd/>
            <a:tailEnd type="triangle" w="med" len="me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a:lstStyle/>
          <a:p>
            <a:pPr>
              <a:defRPr/>
            </a:pPr>
            <a:endParaRPr lang="it-IT">
              <a:solidFill>
                <a:schemeClr val="bg1"/>
              </a:solidFill>
              <a:latin typeface="Tahoma" pitchFamily="34" charset="0"/>
              <a:ea typeface="Tahoma" pitchFamily="34" charset="0"/>
              <a:cs typeface="Tahoma" pitchFamily="34" charset="0"/>
            </a:endParaRPr>
          </a:p>
        </p:txBody>
      </p:sp>
      <p:sp>
        <p:nvSpPr>
          <p:cNvPr id="44054" name="Line 22"/>
          <p:cNvSpPr>
            <a:spLocks noChangeShapeType="1"/>
          </p:cNvSpPr>
          <p:nvPr/>
        </p:nvSpPr>
        <p:spPr bwMode="auto">
          <a:xfrm flipV="1">
            <a:off x="2713038" y="3962400"/>
            <a:ext cx="0" cy="381000"/>
          </a:xfrm>
          <a:prstGeom prst="line">
            <a:avLst/>
          </a:prstGeom>
          <a:noFill/>
          <a:ln w="28575">
            <a:solidFill>
              <a:srgbClr val="B60000"/>
            </a:solidFill>
            <a:round/>
            <a:headEnd/>
            <a:tailEnd type="triangle" w="med" len="me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a:lstStyle/>
          <a:p>
            <a:pPr>
              <a:defRPr/>
            </a:pPr>
            <a:endParaRPr lang="it-IT">
              <a:solidFill>
                <a:schemeClr val="bg1"/>
              </a:solidFill>
              <a:latin typeface="Tahoma" pitchFamily="34" charset="0"/>
              <a:ea typeface="Tahoma" pitchFamily="34" charset="0"/>
              <a:cs typeface="Tahoma" pitchFamily="34" charset="0"/>
            </a:endParaRPr>
          </a:p>
        </p:txBody>
      </p:sp>
      <p:sp>
        <p:nvSpPr>
          <p:cNvPr id="44055" name="Line 23"/>
          <p:cNvSpPr>
            <a:spLocks noChangeShapeType="1"/>
          </p:cNvSpPr>
          <p:nvPr/>
        </p:nvSpPr>
        <p:spPr bwMode="auto">
          <a:xfrm flipV="1">
            <a:off x="2713038" y="2667000"/>
            <a:ext cx="0" cy="304800"/>
          </a:xfrm>
          <a:prstGeom prst="line">
            <a:avLst/>
          </a:prstGeom>
          <a:noFill/>
          <a:ln w="28575">
            <a:solidFill>
              <a:srgbClr val="B60000"/>
            </a:solidFill>
            <a:round/>
            <a:headEnd/>
            <a:tailEnd type="triangle" w="med" len="me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a:lstStyle/>
          <a:p>
            <a:pPr>
              <a:defRPr/>
            </a:pPr>
            <a:endParaRPr lang="it-IT">
              <a:solidFill>
                <a:schemeClr val="bg1"/>
              </a:solidFill>
              <a:latin typeface="Tahoma" pitchFamily="34" charset="0"/>
              <a:ea typeface="Tahoma" pitchFamily="34" charset="0"/>
              <a:cs typeface="Tahoma" pitchFamily="34" charset="0"/>
            </a:endParaRPr>
          </a:p>
        </p:txBody>
      </p:sp>
      <p:sp>
        <p:nvSpPr>
          <p:cNvPr id="44056" name="Line 24"/>
          <p:cNvSpPr>
            <a:spLocks noChangeShapeType="1"/>
          </p:cNvSpPr>
          <p:nvPr/>
        </p:nvSpPr>
        <p:spPr bwMode="auto">
          <a:xfrm flipV="1">
            <a:off x="2895600" y="990600"/>
            <a:ext cx="685800" cy="685800"/>
          </a:xfrm>
          <a:prstGeom prst="line">
            <a:avLst/>
          </a:prstGeom>
          <a:noFill/>
          <a:ln w="28575">
            <a:solidFill>
              <a:srgbClr val="B60000"/>
            </a:solidFill>
            <a:round/>
            <a:headEnd/>
            <a:tailEnd type="triangle" w="med" len="me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a:lstStyle/>
          <a:p>
            <a:pPr>
              <a:defRPr/>
            </a:pPr>
            <a:endParaRPr lang="it-IT">
              <a:solidFill>
                <a:schemeClr val="bg1"/>
              </a:solidFill>
              <a:latin typeface="Tahoma" pitchFamily="34" charset="0"/>
              <a:ea typeface="Tahoma" pitchFamily="34" charset="0"/>
              <a:cs typeface="Tahoma" pitchFamily="34" charset="0"/>
            </a:endParaRPr>
          </a:p>
        </p:txBody>
      </p:sp>
      <p:sp>
        <p:nvSpPr>
          <p:cNvPr id="44057" name="Text Box 25"/>
          <p:cNvSpPr txBox="1">
            <a:spLocks noChangeArrowheads="1"/>
          </p:cNvSpPr>
          <p:nvPr/>
        </p:nvSpPr>
        <p:spPr bwMode="auto">
          <a:xfrm>
            <a:off x="1752600" y="471488"/>
            <a:ext cx="1905000" cy="400110"/>
          </a:xfrm>
          <a:prstGeom prst="rect">
            <a:avLst/>
          </a:prstGeom>
          <a:noFill/>
          <a:ln w="9525">
            <a:noFill/>
            <a:miter lim="800000"/>
            <a:headEnd/>
            <a:tailEnd/>
          </a:ln>
          <a:effectLst>
            <a:outerShdw dist="38100" dir="5400000" algn="ctr" rotWithShape="0">
              <a:srgbClr val="000000">
                <a:alpha val="32000"/>
              </a:srgbClr>
            </a:outerShdw>
          </a:effectLst>
          <a:scene3d>
            <a:camera prst="orthographicFront"/>
            <a:lightRig rig="threePt" dir="t">
              <a:rot lat="0" lon="0" rev="8700000"/>
            </a:lightRig>
          </a:scene3d>
          <a:sp3d>
            <a:bevelT w="190500" h="44450"/>
          </a:sp3d>
        </p:spPr>
        <p:txBody>
          <a:bodyPr>
            <a:spAutoFit/>
          </a:bodyPr>
          <a:lstStyle/>
          <a:p>
            <a:pPr>
              <a:spcBef>
                <a:spcPct val="50000"/>
              </a:spcBef>
              <a:defRPr/>
            </a:pPr>
            <a:r>
              <a:rPr lang="en-US" sz="2000" b="1" dirty="0">
                <a:solidFill>
                  <a:srgbClr val="C00000"/>
                </a:solidFill>
                <a:latin typeface="Tahoma" pitchFamily="34" charset="0"/>
                <a:ea typeface="Tahoma" pitchFamily="34" charset="0"/>
                <a:cs typeface="Tahoma" pitchFamily="34" charset="0"/>
              </a:rPr>
              <a:t>Start here</a:t>
            </a:r>
            <a:r>
              <a:rPr lang="en-US" sz="2000" b="1" dirty="0">
                <a:solidFill>
                  <a:srgbClr val="C00000"/>
                </a:solidFill>
                <a:latin typeface="Tahoma" pitchFamily="34" charset="0"/>
                <a:ea typeface="Tahoma" pitchFamily="34" charset="0"/>
                <a:cs typeface="Tahoma" pitchFamily="34" charset="0"/>
                <a:sym typeface="Wingdings" pitchFamily="2" charset="2"/>
              </a:rPr>
              <a:t></a:t>
            </a:r>
            <a:endParaRPr lang="en-US" sz="2000" b="1" dirty="0">
              <a:solidFill>
                <a:srgbClr val="C0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4038"/>
                                        </p:tgtEl>
                                        <p:attrNameLst>
                                          <p:attrName>style.visibility</p:attrName>
                                        </p:attrNameLst>
                                      </p:cBhvr>
                                      <p:to>
                                        <p:strVal val="visible"/>
                                      </p:to>
                                    </p:set>
                                    <p:animEffect transition="in" filter="dissolve">
                                      <p:cBhvr>
                                        <p:cTn id="21" dur="500"/>
                                        <p:tgtEl>
                                          <p:spTgt spid="44038"/>
                                        </p:tgtEl>
                                      </p:cBhvr>
                                    </p:animEffect>
                                  </p:childTnLst>
                                </p:cTn>
                              </p:par>
                              <p:par>
                                <p:cTn id="22" presetID="9" presetClass="entr" presetSubtype="0" fill="hold" nodeType="withEffect">
                                  <p:stCondLst>
                                    <p:cond delay="0"/>
                                  </p:stCondLst>
                                  <p:childTnLst>
                                    <p:set>
                                      <p:cBhvr>
                                        <p:cTn id="23" dur="1" fill="hold">
                                          <p:stCondLst>
                                            <p:cond delay="0"/>
                                          </p:stCondLst>
                                        </p:cTn>
                                        <p:tgtEl>
                                          <p:spTgt spid="44049"/>
                                        </p:tgtEl>
                                        <p:attrNameLst>
                                          <p:attrName>style.visibility</p:attrName>
                                        </p:attrNameLst>
                                      </p:cBhvr>
                                      <p:to>
                                        <p:strVal val="visible"/>
                                      </p:to>
                                    </p:set>
                                    <p:animEffect transition="in" filter="dissolve">
                                      <p:cBhvr>
                                        <p:cTn id="24" dur="500"/>
                                        <p:tgtEl>
                                          <p:spTgt spid="4404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44039"/>
                                        </p:tgtEl>
                                        <p:attrNameLst>
                                          <p:attrName>style.visibility</p:attrName>
                                        </p:attrNameLst>
                                      </p:cBhvr>
                                      <p:to>
                                        <p:strVal val="visible"/>
                                      </p:to>
                                    </p:set>
                                    <p:animEffect transition="in" filter="wipe(up)">
                                      <p:cBhvr>
                                        <p:cTn id="29" dur="500"/>
                                        <p:tgtEl>
                                          <p:spTgt spid="44039"/>
                                        </p:tgtEl>
                                      </p:cBhvr>
                                    </p:animEffect>
                                  </p:childTnLst>
                                </p:cTn>
                              </p:par>
                              <p:par>
                                <p:cTn id="30" presetID="22" presetClass="entr" presetSubtype="1" fill="hold" nodeType="withEffect">
                                  <p:stCondLst>
                                    <p:cond delay="0"/>
                                  </p:stCondLst>
                                  <p:childTnLst>
                                    <p:set>
                                      <p:cBhvr>
                                        <p:cTn id="31" dur="1" fill="hold">
                                          <p:stCondLst>
                                            <p:cond delay="0"/>
                                          </p:stCondLst>
                                        </p:cTn>
                                        <p:tgtEl>
                                          <p:spTgt spid="44050"/>
                                        </p:tgtEl>
                                        <p:attrNameLst>
                                          <p:attrName>style.visibility</p:attrName>
                                        </p:attrNameLst>
                                      </p:cBhvr>
                                      <p:to>
                                        <p:strVal val="visible"/>
                                      </p:to>
                                    </p:set>
                                    <p:animEffect transition="in" filter="wipe(up)">
                                      <p:cBhvr>
                                        <p:cTn id="32" dur="500"/>
                                        <p:tgtEl>
                                          <p:spTgt spid="4405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0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0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44041"/>
                                        </p:tgtEl>
                                        <p:attrNameLst>
                                          <p:attrName>style.visibility</p:attrName>
                                        </p:attrNameLst>
                                      </p:cBhvr>
                                      <p:to>
                                        <p:strVal val="visible"/>
                                      </p:to>
                                    </p:set>
                                    <p:animEffect transition="in" filter="dissolve">
                                      <p:cBhvr>
                                        <p:cTn id="43" dur="500"/>
                                        <p:tgtEl>
                                          <p:spTgt spid="44041"/>
                                        </p:tgtEl>
                                      </p:cBhvr>
                                    </p:animEffect>
                                  </p:childTnLst>
                                </p:cTn>
                              </p:par>
                              <p:par>
                                <p:cTn id="44" presetID="9" presetClass="entr" presetSubtype="0" fill="hold" nodeType="withEffect">
                                  <p:stCondLst>
                                    <p:cond delay="0"/>
                                  </p:stCondLst>
                                  <p:childTnLst>
                                    <p:set>
                                      <p:cBhvr>
                                        <p:cTn id="45" dur="1" fill="hold">
                                          <p:stCondLst>
                                            <p:cond delay="0"/>
                                          </p:stCondLst>
                                        </p:cTn>
                                        <p:tgtEl>
                                          <p:spTgt spid="44052"/>
                                        </p:tgtEl>
                                        <p:attrNameLst>
                                          <p:attrName>style.visibility</p:attrName>
                                        </p:attrNameLst>
                                      </p:cBhvr>
                                      <p:to>
                                        <p:strVal val="visible"/>
                                      </p:to>
                                    </p:set>
                                    <p:animEffect transition="in" filter="dissolve">
                                      <p:cBhvr>
                                        <p:cTn id="46" dur="500"/>
                                        <p:tgtEl>
                                          <p:spTgt spid="4405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0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0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4043"/>
                                        </p:tgtEl>
                                        <p:attrNameLst>
                                          <p:attrName>style.visibility</p:attrName>
                                        </p:attrNameLst>
                                      </p:cBhvr>
                                      <p:to>
                                        <p:strVal val="visible"/>
                                      </p:to>
                                    </p:set>
                                    <p:animEffect transition="in" filter="wipe(down)">
                                      <p:cBhvr>
                                        <p:cTn id="57" dur="500"/>
                                        <p:tgtEl>
                                          <p:spTgt spid="44043"/>
                                        </p:tgtEl>
                                      </p:cBhvr>
                                    </p:animEffect>
                                  </p:childTnLst>
                                </p:cTn>
                              </p:par>
                              <p:par>
                                <p:cTn id="58" presetID="22" presetClass="entr" presetSubtype="4" fill="hold" nodeType="withEffect">
                                  <p:stCondLst>
                                    <p:cond delay="0"/>
                                  </p:stCondLst>
                                  <p:childTnLst>
                                    <p:set>
                                      <p:cBhvr>
                                        <p:cTn id="59" dur="1" fill="hold">
                                          <p:stCondLst>
                                            <p:cond delay="0"/>
                                          </p:stCondLst>
                                        </p:cTn>
                                        <p:tgtEl>
                                          <p:spTgt spid="44054"/>
                                        </p:tgtEl>
                                        <p:attrNameLst>
                                          <p:attrName>style.visibility</p:attrName>
                                        </p:attrNameLst>
                                      </p:cBhvr>
                                      <p:to>
                                        <p:strVal val="visible"/>
                                      </p:to>
                                    </p:set>
                                    <p:animEffect transition="in" filter="wipe(down)">
                                      <p:cBhvr>
                                        <p:cTn id="60" dur="500"/>
                                        <p:tgtEl>
                                          <p:spTgt spid="4405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44044"/>
                                        </p:tgtEl>
                                        <p:attrNameLst>
                                          <p:attrName>style.visibility</p:attrName>
                                        </p:attrNameLst>
                                      </p:cBhvr>
                                      <p:to>
                                        <p:strVal val="visible"/>
                                      </p:to>
                                    </p:set>
                                    <p:animEffect transition="in" filter="dissolve">
                                      <p:cBhvr>
                                        <p:cTn id="65" dur="500"/>
                                        <p:tgtEl>
                                          <p:spTgt spid="44044"/>
                                        </p:tgtEl>
                                      </p:cBhvr>
                                    </p:animEffect>
                                  </p:childTnLst>
                                </p:cTn>
                              </p:par>
                              <p:par>
                                <p:cTn id="66" presetID="9" presetClass="entr" presetSubtype="0" fill="hold" nodeType="withEffect">
                                  <p:stCondLst>
                                    <p:cond delay="0"/>
                                  </p:stCondLst>
                                  <p:childTnLst>
                                    <p:set>
                                      <p:cBhvr>
                                        <p:cTn id="67" dur="1" fill="hold">
                                          <p:stCondLst>
                                            <p:cond delay="0"/>
                                          </p:stCondLst>
                                        </p:cTn>
                                        <p:tgtEl>
                                          <p:spTgt spid="44055"/>
                                        </p:tgtEl>
                                        <p:attrNameLst>
                                          <p:attrName>style.visibility</p:attrName>
                                        </p:attrNameLst>
                                      </p:cBhvr>
                                      <p:to>
                                        <p:strVal val="visible"/>
                                      </p:to>
                                    </p:set>
                                    <p:animEffect transition="in" filter="dissolve">
                                      <p:cBhvr>
                                        <p:cTn id="68" dur="500"/>
                                        <p:tgtEl>
                                          <p:spTgt spid="44055"/>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32" fill="hold" nodeType="clickEffect">
                                  <p:stCondLst>
                                    <p:cond delay="0"/>
                                  </p:stCondLst>
                                  <p:childTnLst>
                                    <p:set>
                                      <p:cBhvr>
                                        <p:cTn id="72" dur="1" fill="hold">
                                          <p:stCondLst>
                                            <p:cond delay="0"/>
                                          </p:stCondLst>
                                        </p:cTn>
                                        <p:tgtEl>
                                          <p:spTgt spid="44045"/>
                                        </p:tgtEl>
                                        <p:attrNameLst>
                                          <p:attrName>style.visibility</p:attrName>
                                        </p:attrNameLst>
                                      </p:cBhvr>
                                      <p:to>
                                        <p:strVal val="visible"/>
                                      </p:to>
                                    </p:set>
                                    <p:animEffect transition="in" filter="diamond(out)">
                                      <p:cBhvr>
                                        <p:cTn id="73" dur="1000"/>
                                        <p:tgtEl>
                                          <p:spTgt spid="44045"/>
                                        </p:tgtEl>
                                      </p:cBhvr>
                                    </p:animEffect>
                                  </p:childTnLst>
                                </p:cTn>
                              </p:par>
                              <p:par>
                                <p:cTn id="74" presetID="8" presetClass="entr" presetSubtype="32" fill="hold" nodeType="withEffect">
                                  <p:stCondLst>
                                    <p:cond delay="0"/>
                                  </p:stCondLst>
                                  <p:childTnLst>
                                    <p:set>
                                      <p:cBhvr>
                                        <p:cTn id="75" dur="1" fill="hold">
                                          <p:stCondLst>
                                            <p:cond delay="0"/>
                                          </p:stCondLst>
                                        </p:cTn>
                                        <p:tgtEl>
                                          <p:spTgt spid="44056"/>
                                        </p:tgtEl>
                                        <p:attrNameLst>
                                          <p:attrName>style.visibility</p:attrName>
                                        </p:attrNameLst>
                                      </p:cBhvr>
                                      <p:to>
                                        <p:strVal val="visible"/>
                                      </p:to>
                                    </p:set>
                                    <p:animEffect transition="in" filter="diamond(out)">
                                      <p:cBhvr>
                                        <p:cTn id="76" dur="1000"/>
                                        <p:tgtEl>
                                          <p:spTgt spid="44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0" y="228600"/>
            <a:ext cx="7620000" cy="868363"/>
          </a:xfrm>
          <a:effectLst>
            <a:outerShdw blurRad="50800" dist="38100" dir="18900000" algn="bl" rotWithShape="0">
              <a:prstClr val="black">
                <a:alpha val="40000"/>
              </a:prstClr>
            </a:outerShdw>
          </a:effectLst>
        </p:spPr>
        <p:txBody>
          <a:bodyPr/>
          <a:lstStyle/>
          <a:p>
            <a:pPr eaLnBrk="1" hangingPunct="1">
              <a:defRPr/>
            </a:pPr>
            <a:r>
              <a:rPr lang="en-US" sz="4000" b="1" dirty="0" smtClean="0">
                <a:solidFill>
                  <a:srgbClr val="C00000"/>
                </a:solidFill>
                <a:effectLst>
                  <a:outerShdw blurRad="38100" dist="38100" dir="2700000" algn="tl">
                    <a:srgbClr val="000000"/>
                  </a:outerShdw>
                </a:effectLst>
                <a:latin typeface="Tahoma" pitchFamily="34" charset="0"/>
                <a:ea typeface="Tahoma" pitchFamily="34" charset="0"/>
                <a:cs typeface="Tahoma" pitchFamily="34" charset="0"/>
              </a:rPr>
              <a:t>The Yellow River (Huang He)</a:t>
            </a:r>
            <a:endParaRPr lang="en-US" sz="4000" dirty="0" smtClean="0"/>
          </a:p>
        </p:txBody>
      </p:sp>
      <p:sp>
        <p:nvSpPr>
          <p:cNvPr id="59395" name="Rectangle 3"/>
          <p:cNvSpPr>
            <a:spLocks noGrp="1" noChangeArrowheads="1"/>
          </p:cNvSpPr>
          <p:nvPr>
            <p:ph type="body" sz="half" idx="1"/>
          </p:nvPr>
        </p:nvSpPr>
        <p:spPr bwMode="auto">
          <a:xfrm>
            <a:off x="1676400" y="1600200"/>
            <a:ext cx="3429000" cy="3810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en-US" sz="2400" smtClean="0"/>
              <a:t>The Huang He River takes its name from the vast quantities of </a:t>
            </a:r>
            <a:r>
              <a:rPr lang="en-US" sz="2400" i="1" smtClean="0"/>
              <a:t>loess</a:t>
            </a:r>
            <a:r>
              <a:rPr lang="en-US" sz="2400" smtClean="0"/>
              <a:t> which gathers along its route from the high mountains of Tibet to its mouth as it empties into the Yellow Sea.</a:t>
            </a:r>
          </a:p>
        </p:txBody>
      </p:sp>
      <p:pic>
        <p:nvPicPr>
          <p:cNvPr id="9220" name="Picture 8" descr="bruce14"/>
          <p:cNvPicPr>
            <a:picLocks noGrp="1" noChangeAspect="1" noChangeArrowheads="1"/>
          </p:cNvPicPr>
          <p:nvPr>
            <p:ph type="clipArt" sz="half" idx="2"/>
          </p:nvPr>
        </p:nvPicPr>
        <p:blipFill>
          <a:blip r:embed="rId3" cstate="print"/>
          <a:srcRect/>
          <a:stretch>
            <a:fillRect/>
          </a:stretch>
        </p:blipFill>
        <p:spPr bwMode="auto">
          <a:xfrm>
            <a:off x="5219700" y="1676400"/>
            <a:ext cx="3695700" cy="2667000"/>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bwMode="auto">
          <a:xfrm>
            <a:off x="1600200" y="1600200"/>
            <a:ext cx="35814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400" dirty="0" smtClean="0">
                <a:latin typeface="Tahoma" pitchFamily="34" charset="0"/>
                <a:ea typeface="Tahoma" pitchFamily="34" charset="0"/>
                <a:cs typeface="Tahoma" pitchFamily="34" charset="0"/>
              </a:rPr>
              <a:t>The Han Dynasty would rule China for the next 400 years. During this time period they would be one of the wealthiest and most powerful nations on Earth. Their achievements would only be surpassed by the Roman Empire. </a:t>
            </a:r>
          </a:p>
          <a:p>
            <a:pPr eaLnBrk="1" hangingPunct="1"/>
            <a:endParaRPr lang="en-US" sz="2400" dirty="0" smtClean="0">
              <a:latin typeface="Tahoma" pitchFamily="34" charset="0"/>
              <a:ea typeface="Tahoma" pitchFamily="34" charset="0"/>
              <a:cs typeface="Tahoma" pitchFamily="34" charset="0"/>
            </a:endParaRPr>
          </a:p>
        </p:txBody>
      </p:sp>
      <p:sp>
        <p:nvSpPr>
          <p:cNvPr id="70659" name="Title 2"/>
          <p:cNvSpPr>
            <a:spLocks noGrp="1"/>
          </p:cNvSpPr>
          <p:nvPr>
            <p:ph type="title"/>
          </p:nvPr>
        </p:nvSpPr>
        <p:spPr bwMode="auto">
          <a:xfrm>
            <a:off x="1600200" y="228600"/>
            <a:ext cx="75438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Four</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Hundred</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Year</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Rule</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70660" name="Picture 6" descr="http://upload.wikimedia.org/wikipedia/commons/5/5c/Gentlemen_in_conversation,_Eastern_Han_Dynasty.jpg"/>
          <p:cNvPicPr>
            <a:picLocks noChangeAspect="1" noChangeArrowheads="1"/>
          </p:cNvPicPr>
          <p:nvPr/>
        </p:nvPicPr>
        <p:blipFill>
          <a:blip r:embed="rId3" cstate="print"/>
          <a:srcRect/>
          <a:stretch>
            <a:fillRect/>
          </a:stretch>
        </p:blipFill>
        <p:spPr bwMode="auto">
          <a:xfrm>
            <a:off x="5181600" y="1828800"/>
            <a:ext cx="3962400" cy="24051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bwMode="auto">
          <a:xfrm>
            <a:off x="1676400" y="1524000"/>
            <a:ext cx="3496734" cy="48768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400" dirty="0" smtClean="0">
                <a:latin typeface="Tahoma" pitchFamily="34" charset="0"/>
                <a:ea typeface="Tahoma" pitchFamily="34" charset="0"/>
                <a:cs typeface="Tahoma" pitchFamily="34" charset="0"/>
              </a:rPr>
              <a:t>Because of its location amidst high mountains and surrounded on many sides by water, China was isolated from much of the rest of the world. As their civilization flourished and their wealth increased, they were largely unaware of what advancements were taking place in the nations around them.</a:t>
            </a:r>
          </a:p>
        </p:txBody>
      </p:sp>
      <p:sp>
        <p:nvSpPr>
          <p:cNvPr id="71683" name="Title 2"/>
          <p:cNvSpPr>
            <a:spLocks noGrp="1"/>
          </p:cNvSpPr>
          <p:nvPr>
            <p:ph type="title"/>
          </p:nvPr>
        </p:nvSpPr>
        <p:spPr bwMode="auto">
          <a:xfrm>
            <a:off x="1447800" y="274638"/>
            <a:ext cx="72390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Isolated</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from</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Rest</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the World</a:t>
            </a:r>
          </a:p>
        </p:txBody>
      </p:sp>
      <p:pic>
        <p:nvPicPr>
          <p:cNvPr id="71684" name="Picture 2" descr="http://www.whatsonxiamen.com/infobank_images/maphan.gif"/>
          <p:cNvPicPr>
            <a:picLocks noChangeAspect="1" noChangeArrowheads="1"/>
          </p:cNvPicPr>
          <p:nvPr/>
        </p:nvPicPr>
        <p:blipFill>
          <a:blip r:embed="rId3" cstate="print">
            <a:lum bright="20000" contrast="20000"/>
          </a:blip>
          <a:srcRect/>
          <a:stretch>
            <a:fillRect/>
          </a:stretch>
        </p:blipFill>
        <p:spPr bwMode="auto">
          <a:xfrm>
            <a:off x="5181600" y="1905000"/>
            <a:ext cx="3819525"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bwMode="auto">
          <a:xfrm>
            <a:off x="1676400" y="1524000"/>
            <a:ext cx="4114800" cy="4419600"/>
          </a:xfrm>
          <a:noFill/>
          <a:ln>
            <a:miter lim="800000"/>
            <a:headEnd/>
            <a:tailEnd/>
          </a:ln>
          <a:effectLst/>
        </p:spPr>
        <p:txBody>
          <a:bodyPr vert="horz" wrap="square" lIns="91440" tIns="45720" rIns="91440" bIns="45720" numCol="1" anchor="t" anchorCtr="0" compatLnSpc="1">
            <a:prstTxWarp prst="textNoShape">
              <a:avLst/>
            </a:prstTxWarp>
          </a:bodyPr>
          <a:lstStyle/>
          <a:p>
            <a:pPr marL="0" indent="0" eaLnBrk="1" hangingPunct="1">
              <a:lnSpc>
                <a:spcPct val="110000"/>
              </a:lnSpc>
              <a:buNone/>
            </a:pPr>
            <a:r>
              <a:rPr lang="en-US" sz="2400" dirty="0" smtClean="0">
                <a:latin typeface="Tahoma" pitchFamily="34" charset="0"/>
                <a:ea typeface="Tahoma" pitchFamily="34" charset="0"/>
                <a:cs typeface="Tahoma" pitchFamily="34" charset="0"/>
              </a:rPr>
              <a:t>In 139 BCE, a Han emperor by the name of </a:t>
            </a:r>
            <a:r>
              <a:rPr lang="en-US" sz="2400" dirty="0" err="1" smtClean="0">
                <a:latin typeface="Tahoma" pitchFamily="34" charset="0"/>
                <a:ea typeface="Tahoma" pitchFamily="34" charset="0"/>
                <a:cs typeface="Tahoma" pitchFamily="34" charset="0"/>
              </a:rPr>
              <a:t>Wudi</a:t>
            </a:r>
            <a:r>
              <a:rPr lang="en-US" sz="2400" dirty="0" smtClean="0">
                <a:latin typeface="Tahoma" pitchFamily="34" charset="0"/>
                <a:ea typeface="Tahoma" pitchFamily="34" charset="0"/>
                <a:cs typeface="Tahoma" pitchFamily="34" charset="0"/>
              </a:rPr>
              <a:t> sent out one of his generals, Zhang </a:t>
            </a:r>
            <a:r>
              <a:rPr lang="en-US" sz="2400" dirty="0" err="1" smtClean="0">
                <a:latin typeface="Tahoma" pitchFamily="34" charset="0"/>
                <a:ea typeface="Tahoma" pitchFamily="34" charset="0"/>
                <a:cs typeface="Tahoma" pitchFamily="34" charset="0"/>
              </a:rPr>
              <a:t>Qian</a:t>
            </a:r>
            <a:r>
              <a:rPr lang="en-US" sz="2400" dirty="0" smtClean="0">
                <a:latin typeface="Tahoma" pitchFamily="34" charset="0"/>
                <a:ea typeface="Tahoma" pitchFamily="34" charset="0"/>
                <a:cs typeface="Tahoma" pitchFamily="34" charset="0"/>
              </a:rPr>
              <a:t>, to explore other nations. This general and his army marched throughout distant regions visiting other civilizations and nomadic tribes.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endParaRPr lang="en-US" sz="2400" dirty="0" smtClean="0">
              <a:latin typeface="Tahoma" pitchFamily="34" charset="0"/>
              <a:ea typeface="Tahoma" pitchFamily="34" charset="0"/>
              <a:cs typeface="Tahoma" pitchFamily="34" charset="0"/>
            </a:endParaRPr>
          </a:p>
        </p:txBody>
      </p:sp>
      <p:sp>
        <p:nvSpPr>
          <p:cNvPr id="72707" name="Title 2"/>
          <p:cNvSpPr>
            <a:spLocks noGrp="1"/>
          </p:cNvSpPr>
          <p:nvPr>
            <p:ph type="title"/>
          </p:nvPr>
        </p:nvSpPr>
        <p:spPr bwMode="auto">
          <a:xfrm>
            <a:off x="1676400" y="274638"/>
            <a:ext cx="70104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Chinese</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Exploration</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72708" name="Picture 2" descr="peint1.jpg image by mariaaugusta77"/>
          <p:cNvPicPr>
            <a:picLocks noChangeAspect="1" noChangeArrowheads="1"/>
          </p:cNvPicPr>
          <p:nvPr/>
        </p:nvPicPr>
        <p:blipFill>
          <a:blip r:embed="rId3" cstate="print"/>
          <a:srcRect l="1912" t="2779"/>
          <a:stretch>
            <a:fillRect/>
          </a:stretch>
        </p:blipFill>
        <p:spPr bwMode="auto">
          <a:xfrm>
            <a:off x="5791200" y="1676400"/>
            <a:ext cx="3148013" cy="429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bwMode="auto">
          <a:xfrm>
            <a:off x="1676400" y="1752600"/>
            <a:ext cx="7239000" cy="45720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800" dirty="0" smtClean="0">
                <a:latin typeface="Tahoma" pitchFamily="34" charset="0"/>
                <a:ea typeface="Tahoma" pitchFamily="34" charset="0"/>
                <a:cs typeface="Tahoma" pitchFamily="34" charset="0"/>
              </a:rPr>
              <a:t>The armies of Zhang </a:t>
            </a:r>
            <a:r>
              <a:rPr lang="en-US" sz="2800" dirty="0" err="1" smtClean="0">
                <a:latin typeface="Tahoma" pitchFamily="34" charset="0"/>
                <a:ea typeface="Tahoma" pitchFamily="34" charset="0"/>
                <a:cs typeface="Tahoma" pitchFamily="34" charset="0"/>
              </a:rPr>
              <a:t>Qian</a:t>
            </a:r>
            <a:r>
              <a:rPr lang="en-US" sz="2800" dirty="0" smtClean="0">
                <a:latin typeface="Tahoma" pitchFamily="34" charset="0"/>
                <a:ea typeface="Tahoma" pitchFamily="34" charset="0"/>
                <a:cs typeface="Tahoma" pitchFamily="34" charset="0"/>
              </a:rPr>
              <a:t> were viewed as a threat by many of these nomadic tribes, as a result, these tribes attacked and destroyed many of Zhang </a:t>
            </a:r>
            <a:r>
              <a:rPr lang="en-US" sz="2800" dirty="0" err="1" smtClean="0">
                <a:latin typeface="Tahoma" pitchFamily="34" charset="0"/>
                <a:ea typeface="Tahoma" pitchFamily="34" charset="0"/>
                <a:cs typeface="Tahoma" pitchFamily="34" charset="0"/>
              </a:rPr>
              <a:t>Qian's</a:t>
            </a:r>
            <a:r>
              <a:rPr lang="en-US" sz="2800" dirty="0" smtClean="0">
                <a:latin typeface="Tahoma" pitchFamily="34" charset="0"/>
                <a:ea typeface="Tahoma" pitchFamily="34" charset="0"/>
                <a:cs typeface="Tahoma" pitchFamily="34" charset="0"/>
              </a:rPr>
              <a:t> men. Zhang </a:t>
            </a:r>
            <a:r>
              <a:rPr lang="en-US" sz="2800" dirty="0" err="1" smtClean="0">
                <a:latin typeface="Tahoma" pitchFamily="34" charset="0"/>
                <a:ea typeface="Tahoma" pitchFamily="34" charset="0"/>
                <a:cs typeface="Tahoma" pitchFamily="34" charset="0"/>
              </a:rPr>
              <a:t>Qian</a:t>
            </a:r>
            <a:r>
              <a:rPr lang="en-US" sz="2800" dirty="0" smtClean="0">
                <a:latin typeface="Tahoma" pitchFamily="34" charset="0"/>
                <a:ea typeface="Tahoma" pitchFamily="34" charset="0"/>
                <a:cs typeface="Tahoma" pitchFamily="34" charset="0"/>
              </a:rPr>
              <a:t> himself was captured and kept in bondage for a period of 10 years. After 13 years, Zhang </a:t>
            </a:r>
            <a:r>
              <a:rPr lang="en-US" sz="2800" dirty="0" err="1" smtClean="0">
                <a:latin typeface="Tahoma" pitchFamily="34" charset="0"/>
                <a:ea typeface="Tahoma" pitchFamily="34" charset="0"/>
                <a:cs typeface="Tahoma" pitchFamily="34" charset="0"/>
              </a:rPr>
              <a:t>Qian</a:t>
            </a:r>
            <a:r>
              <a:rPr lang="en-US" sz="2800" dirty="0" smtClean="0">
                <a:latin typeface="Tahoma" pitchFamily="34" charset="0"/>
                <a:ea typeface="Tahoma" pitchFamily="34" charset="0"/>
                <a:cs typeface="Tahoma" pitchFamily="34" charset="0"/>
              </a:rPr>
              <a:t> was finally able to return to the emperor and report. </a:t>
            </a:r>
          </a:p>
        </p:txBody>
      </p:sp>
      <p:sp>
        <p:nvSpPr>
          <p:cNvPr id="73731" name="Title 2"/>
          <p:cNvSpPr>
            <a:spLocks noGrp="1"/>
          </p:cNvSpPr>
          <p:nvPr>
            <p:ph type="title"/>
          </p:nvPr>
        </p:nvSpPr>
        <p:spPr bwMode="auto">
          <a:xfrm>
            <a:off x="1600200" y="228600"/>
            <a:ext cx="72390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Attacked</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by</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Nomadic</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Tribes</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600200"/>
            <a:ext cx="3657600" cy="5029200"/>
          </a:xfrm>
        </p:spPr>
        <p:txBody>
          <a:bodyPr>
            <a:noAutofit/>
          </a:bodyPr>
          <a:lstStyle/>
          <a:p>
            <a:pPr marL="0" indent="0" eaLnBrk="1" fontAlgn="auto" hangingPunct="1">
              <a:spcAft>
                <a:spcPts val="0"/>
              </a:spcAft>
              <a:buNone/>
              <a:defRPr/>
            </a:pPr>
            <a:r>
              <a:rPr lang="en-US" sz="2400" dirty="0" smtClean="0">
                <a:latin typeface="Tahoma" pitchFamily="34" charset="0"/>
                <a:ea typeface="Tahoma" pitchFamily="34" charset="0"/>
                <a:cs typeface="Tahoma" pitchFamily="34" charset="0"/>
              </a:rPr>
              <a:t>He told </a:t>
            </a:r>
            <a:r>
              <a:rPr lang="en-US" sz="2400" dirty="0" err="1" smtClean="0">
                <a:latin typeface="Tahoma" pitchFamily="34" charset="0"/>
                <a:ea typeface="Tahoma" pitchFamily="34" charset="0"/>
                <a:cs typeface="Tahoma" pitchFamily="34" charset="0"/>
              </a:rPr>
              <a:t>Wudi</a:t>
            </a:r>
            <a:r>
              <a:rPr lang="en-US" sz="2400" dirty="0" smtClean="0">
                <a:latin typeface="Tahoma" pitchFamily="34" charset="0"/>
                <a:ea typeface="Tahoma" pitchFamily="34" charset="0"/>
                <a:cs typeface="Tahoma" pitchFamily="34" charset="0"/>
              </a:rPr>
              <a:t> about stories he had heard from the nomadic tribes of a great civilization to the West that equaled the glory of China. This was the first time </a:t>
            </a:r>
            <a:r>
              <a:rPr lang="en-US" sz="2400" dirty="0" err="1" smtClean="0">
                <a:latin typeface="Tahoma" pitchFamily="34" charset="0"/>
                <a:ea typeface="Tahoma" pitchFamily="34" charset="0"/>
                <a:cs typeface="Tahoma" pitchFamily="34" charset="0"/>
              </a:rPr>
              <a:t>Wudi</a:t>
            </a:r>
            <a:r>
              <a:rPr lang="en-US" sz="2400" dirty="0" smtClean="0">
                <a:latin typeface="Tahoma" pitchFamily="34" charset="0"/>
                <a:ea typeface="Tahoma" pitchFamily="34" charset="0"/>
                <a:cs typeface="Tahoma" pitchFamily="34" charset="0"/>
              </a:rPr>
              <a:t> had heard anything of any other civilizations. </a:t>
            </a:r>
            <a:r>
              <a:rPr lang="en-US" sz="2400" dirty="0" err="1" smtClean="0">
                <a:latin typeface="Tahoma" pitchFamily="34" charset="0"/>
                <a:ea typeface="Tahoma" pitchFamily="34" charset="0"/>
                <a:cs typeface="Tahoma" pitchFamily="34" charset="0"/>
              </a:rPr>
              <a:t>Wudi</a:t>
            </a:r>
            <a:r>
              <a:rPr lang="en-US" sz="2400" dirty="0" smtClean="0">
                <a:latin typeface="Tahoma" pitchFamily="34" charset="0"/>
                <a:ea typeface="Tahoma" pitchFamily="34" charset="0"/>
                <a:cs typeface="Tahoma" pitchFamily="34" charset="0"/>
              </a:rPr>
              <a:t> was a smart and wise ruler, who saw the potential for trade between the two cultures. </a:t>
            </a:r>
            <a:endParaRPr lang="en-US" sz="2400" dirty="0">
              <a:latin typeface="Tahoma" pitchFamily="34" charset="0"/>
              <a:ea typeface="Tahoma" pitchFamily="34" charset="0"/>
              <a:cs typeface="Tahoma" pitchFamily="34" charset="0"/>
            </a:endParaRPr>
          </a:p>
        </p:txBody>
      </p:sp>
      <p:sp>
        <p:nvSpPr>
          <p:cNvPr id="74755" name="Title 2"/>
          <p:cNvSpPr>
            <a:spLocks noGrp="1"/>
          </p:cNvSpPr>
          <p:nvPr>
            <p:ph type="title"/>
          </p:nvPr>
        </p:nvSpPr>
        <p:spPr bwMode="auto">
          <a:xfrm>
            <a:off x="1676400" y="274638"/>
            <a:ext cx="70104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sz="40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Wudi</a:t>
            </a:r>
            <a:r>
              <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40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Aspires</a:t>
            </a:r>
            <a:r>
              <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40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to</a:t>
            </a:r>
            <a:r>
              <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40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Trade</a:t>
            </a:r>
            <a:r>
              <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sz="4000"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with</a:t>
            </a:r>
            <a:r>
              <a:rPr lang="it-IT" sz="40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West</a:t>
            </a:r>
          </a:p>
        </p:txBody>
      </p:sp>
      <p:pic>
        <p:nvPicPr>
          <p:cNvPr id="74756" name="Picture 2" descr="http://upload.wikimedia.org/wikipedia/commons/4/45/Liang_Wudi_3.jpg"/>
          <p:cNvPicPr>
            <a:picLocks noChangeAspect="1" noChangeArrowheads="1"/>
          </p:cNvPicPr>
          <p:nvPr/>
        </p:nvPicPr>
        <p:blipFill>
          <a:blip r:embed="rId3" cstate="print"/>
          <a:srcRect/>
          <a:stretch>
            <a:fillRect/>
          </a:stretch>
        </p:blipFill>
        <p:spPr bwMode="auto">
          <a:xfrm>
            <a:off x="5486400" y="1752600"/>
            <a:ext cx="339768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p:cNvSpPr>
            <a:spLocks noGrp="1"/>
          </p:cNvSpPr>
          <p:nvPr>
            <p:ph idx="1"/>
          </p:nvPr>
        </p:nvSpPr>
        <p:spPr bwMode="auto">
          <a:xfrm>
            <a:off x="1676400" y="1524000"/>
            <a:ext cx="3276600" cy="50292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400" dirty="0" smtClean="0">
                <a:latin typeface="Tahoma" pitchFamily="34" charset="0"/>
                <a:ea typeface="Tahoma" pitchFamily="34" charset="0"/>
                <a:cs typeface="Tahoma" pitchFamily="34" charset="0"/>
              </a:rPr>
              <a:t>In order to make trade possible , Emperor </a:t>
            </a:r>
            <a:r>
              <a:rPr lang="en-US" sz="2400" dirty="0" err="1" smtClean="0">
                <a:latin typeface="Tahoma" pitchFamily="34" charset="0"/>
                <a:ea typeface="Tahoma" pitchFamily="34" charset="0"/>
                <a:cs typeface="Tahoma" pitchFamily="34" charset="0"/>
              </a:rPr>
              <a:t>Wudi</a:t>
            </a:r>
            <a:r>
              <a:rPr lang="en-US" sz="2400" dirty="0" smtClean="0">
                <a:latin typeface="Tahoma" pitchFamily="34" charset="0"/>
                <a:ea typeface="Tahoma" pitchFamily="34" charset="0"/>
                <a:cs typeface="Tahoma" pitchFamily="34" charset="0"/>
              </a:rPr>
              <a:t> began to develop what has been called in modern times, the silk road. Following this </a:t>
            </a:r>
            <a:r>
              <a:rPr lang="en-US" sz="2400" dirty="0" smtClean="0">
                <a:latin typeface="Tahoma" pitchFamily="34" charset="0"/>
                <a:ea typeface="Tahoma" pitchFamily="34" charset="0"/>
                <a:cs typeface="Tahoma" pitchFamily="34" charset="0"/>
              </a:rPr>
              <a:t>route </a:t>
            </a:r>
            <a:r>
              <a:rPr lang="en-US" sz="2400" dirty="0" smtClean="0">
                <a:latin typeface="Tahoma" pitchFamily="34" charset="0"/>
                <a:ea typeface="Tahoma" pitchFamily="34" charset="0"/>
                <a:cs typeface="Tahoma" pitchFamily="34" charset="0"/>
              </a:rPr>
              <a:t>merchant traders took silk from China to the West, and brought glass, linen, and gold back to China.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endParaRPr lang="en-US" sz="2400" dirty="0" smtClean="0">
              <a:latin typeface="Tahoma" pitchFamily="34" charset="0"/>
              <a:ea typeface="Tahoma" pitchFamily="34" charset="0"/>
              <a:cs typeface="Tahoma" pitchFamily="34" charset="0"/>
            </a:endParaRPr>
          </a:p>
        </p:txBody>
      </p:sp>
      <p:sp>
        <p:nvSpPr>
          <p:cNvPr id="75779" name="Title 2"/>
          <p:cNvSpPr>
            <a:spLocks noGrp="1"/>
          </p:cNvSpPr>
          <p:nvPr>
            <p:ph type="title"/>
          </p:nvPr>
        </p:nvSpPr>
        <p:spPr bwMode="auto">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Silk</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Road</a:t>
            </a:r>
          </a:p>
        </p:txBody>
      </p:sp>
      <p:pic>
        <p:nvPicPr>
          <p:cNvPr id="75780" name="Picture 2" descr="The Silk Road"/>
          <p:cNvPicPr>
            <a:picLocks noChangeAspect="1" noChangeArrowheads="1"/>
          </p:cNvPicPr>
          <p:nvPr/>
        </p:nvPicPr>
        <p:blipFill>
          <a:blip r:embed="rId3" cstate="print"/>
          <a:srcRect/>
          <a:stretch>
            <a:fillRect/>
          </a:stretch>
        </p:blipFill>
        <p:spPr bwMode="auto">
          <a:xfrm>
            <a:off x="4950142" y="1828800"/>
            <a:ext cx="4193858"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524000"/>
            <a:ext cx="3886200" cy="4572000"/>
          </a:xfrm>
        </p:spPr>
        <p:txBody>
          <a:bodyPr>
            <a:normAutofit/>
          </a:bodyPr>
          <a:lstStyle/>
          <a:p>
            <a:pPr marL="0" indent="0" eaLnBrk="1" fontAlgn="auto" hangingPunct="1">
              <a:spcBef>
                <a:spcPts val="0"/>
              </a:spcBef>
              <a:spcAft>
                <a:spcPts val="0"/>
              </a:spcAft>
              <a:buNone/>
              <a:defRPr/>
            </a:pPr>
            <a:r>
              <a:rPr lang="en-US" sz="2400" dirty="0" smtClean="0">
                <a:latin typeface="Tahoma" pitchFamily="34" charset="0"/>
                <a:ea typeface="Tahoma" pitchFamily="34" charset="0"/>
                <a:cs typeface="Tahoma" pitchFamily="34" charset="0"/>
              </a:rPr>
              <a:t>The silk road consisted of trails, roads, bridges, and pathways that stretched across nearly 5000 miles of land and water. The silk road is not one long road, but rather many smaller roads and pathways that were connected, and worn by the use of thousands of travelers over a period of hundreds of years.</a:t>
            </a:r>
            <a:endParaRPr lang="en-US" sz="2400" dirty="0">
              <a:latin typeface="Tahoma" pitchFamily="34" charset="0"/>
              <a:ea typeface="Tahoma" pitchFamily="34" charset="0"/>
              <a:cs typeface="Tahoma" pitchFamily="34" charset="0"/>
            </a:endParaRPr>
          </a:p>
        </p:txBody>
      </p:sp>
      <p:sp>
        <p:nvSpPr>
          <p:cNvPr id="76803" name="Title 2"/>
          <p:cNvSpPr>
            <a:spLocks noGrp="1"/>
          </p:cNvSpPr>
          <p:nvPr>
            <p:ph type="title"/>
          </p:nvPr>
        </p:nvSpPr>
        <p:spPr bwMode="auto">
          <a:xfrm>
            <a:off x="1143000" y="274638"/>
            <a:ext cx="7543800" cy="11430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Trails</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Roads</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Bridges</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76804" name="Picture 4" descr="http://aoe3.heavengames.com/gameinfo/dyn/silk_road.jpg"/>
          <p:cNvPicPr>
            <a:picLocks noChangeAspect="1" noChangeArrowheads="1"/>
          </p:cNvPicPr>
          <p:nvPr/>
        </p:nvPicPr>
        <p:blipFill>
          <a:blip r:embed="rId3" cstate="print"/>
          <a:srcRect/>
          <a:stretch>
            <a:fillRect/>
          </a:stretch>
        </p:blipFill>
        <p:spPr bwMode="auto">
          <a:xfrm>
            <a:off x="5334000" y="16764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p:cNvSpPr>
            <a:spLocks noGrp="1"/>
          </p:cNvSpPr>
          <p:nvPr>
            <p:ph idx="1"/>
          </p:nvPr>
        </p:nvSpPr>
        <p:spPr bwMode="auto">
          <a:xfrm>
            <a:off x="1676400" y="4953000"/>
            <a:ext cx="7239000" cy="12954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None/>
            </a:pPr>
            <a:r>
              <a:rPr lang="en-US" sz="2400" dirty="0" smtClean="0">
                <a:latin typeface="Tahoma" pitchFamily="34" charset="0"/>
                <a:ea typeface="Tahoma" pitchFamily="34" charset="0"/>
                <a:cs typeface="Tahoma" pitchFamily="34" charset="0"/>
              </a:rPr>
              <a:t>The silk road would become instrumental in the development and expansion of trade, and the accumulation of wealth in both China and Rome, as well as in Egypt and other nations. </a:t>
            </a:r>
            <a:br>
              <a:rPr lang="en-US" sz="2400" dirty="0" smtClean="0">
                <a:latin typeface="Tahoma" pitchFamily="34" charset="0"/>
                <a:ea typeface="Tahoma" pitchFamily="34" charset="0"/>
                <a:cs typeface="Tahoma" pitchFamily="34" charset="0"/>
              </a:rPr>
            </a:br>
            <a:r>
              <a:rPr lang="en-US" sz="2400" dirty="0" smtClean="0">
                <a:latin typeface="Tahoma" pitchFamily="34" charset="0"/>
                <a:ea typeface="Tahoma" pitchFamily="34" charset="0"/>
                <a:cs typeface="Tahoma" pitchFamily="34" charset="0"/>
              </a:rPr>
              <a:t/>
            </a:r>
            <a:br>
              <a:rPr lang="en-US" sz="2400" dirty="0" smtClean="0">
                <a:latin typeface="Tahoma" pitchFamily="34" charset="0"/>
                <a:ea typeface="Tahoma" pitchFamily="34" charset="0"/>
                <a:cs typeface="Tahoma" pitchFamily="34" charset="0"/>
              </a:rPr>
            </a:br>
            <a:endParaRPr lang="en-US" sz="2400" dirty="0" smtClean="0">
              <a:latin typeface="Tahoma" pitchFamily="34" charset="0"/>
              <a:ea typeface="Tahoma" pitchFamily="34" charset="0"/>
              <a:cs typeface="Tahoma" pitchFamily="34" charset="0"/>
            </a:endParaRPr>
          </a:p>
        </p:txBody>
      </p:sp>
      <p:sp>
        <p:nvSpPr>
          <p:cNvPr id="77827" name="Title 2"/>
          <p:cNvSpPr>
            <a:spLocks noGrp="1"/>
          </p:cNvSpPr>
          <p:nvPr>
            <p:ph type="title"/>
          </p:nvPr>
        </p:nvSpPr>
        <p:spPr bwMode="auto">
          <a:xfrm>
            <a:off x="533400" y="0"/>
            <a:ext cx="8229600" cy="990600"/>
          </a:xfrm>
          <a:noFill/>
          <a:ln>
            <a:miter lim="800000"/>
            <a:headEnd/>
            <a:tailEnd/>
          </a:ln>
          <a:effectLst>
            <a:outerShdw blurRad="50800" dist="38100" dir="18900000" algn="bl" rotWithShape="0">
              <a:prstClr val="black">
                <a:alpha val="40000"/>
              </a:prstClr>
            </a:outerShdw>
          </a:effectLst>
        </p:spPr>
        <p:txBody>
          <a:bodyPr vert="horz" wrap="square" lIns="91440" tIns="45720" rIns="91440" bIns="45720" numCol="1" anchor="ctr" anchorCtr="0" compatLnSpc="1">
            <a:prstTxWarp prst="textNoShape">
              <a:avLst/>
            </a:prstTxWarp>
          </a:bodyPr>
          <a:lstStyle/>
          <a:p>
            <a:pPr eaLnBrk="1" hangingPunct="1"/>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Expansion</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it-IT" b="1" dirty="0" err="1"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Trade</a:t>
            </a:r>
            <a:endParaRPr lang="it-IT"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77828" name="Picture 2" descr="http://www.lawrence.edu/dept/student_dean/multicultural_affairs/Images%20&amp;%20Docs/silkroad.jpg"/>
          <p:cNvPicPr>
            <a:picLocks noChangeAspect="1" noChangeArrowheads="1"/>
          </p:cNvPicPr>
          <p:nvPr/>
        </p:nvPicPr>
        <p:blipFill>
          <a:blip r:embed="rId3" cstate="print"/>
          <a:srcRect/>
          <a:stretch>
            <a:fillRect/>
          </a:stretch>
        </p:blipFill>
        <p:spPr bwMode="auto">
          <a:xfrm>
            <a:off x="1219200" y="1219200"/>
            <a:ext cx="762000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1"/>
          </p:nvPr>
        </p:nvSpPr>
        <p:spPr bwMode="auto">
          <a:xfrm>
            <a:off x="457200" y="1524000"/>
            <a:ext cx="4495800" cy="457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During the rule of the Han emperors, China enjoyed a 400 year period of peace and prosperity. During this time, the Han emperors established a strong central government that was designed to help the people, and protect them.</a:t>
            </a:r>
          </a:p>
          <a:p>
            <a:pPr eaLnBrk="1" hangingPunct="1"/>
            <a:endParaRPr lang="en-US" smtClean="0"/>
          </a:p>
        </p:txBody>
      </p:sp>
      <p:sp>
        <p:nvSpPr>
          <p:cNvPr id="78851"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smtClean="0"/>
              <a:t>Pax Sinica </a:t>
            </a:r>
          </a:p>
        </p:txBody>
      </p:sp>
      <p:pic>
        <p:nvPicPr>
          <p:cNvPr id="78852" name="Picture 4" descr="http://history.cultural-china.com/chinaWH/upload/upfiles/2010-02/26/zhuo_wenjun__chinese_female_poet_of_the_western_han_dynasty87d4297cd35ffc694a74.jpg"/>
          <p:cNvPicPr>
            <a:picLocks noChangeAspect="1" noChangeArrowheads="1"/>
          </p:cNvPicPr>
          <p:nvPr/>
        </p:nvPicPr>
        <p:blipFill>
          <a:blip r:embed="rId3" cstate="print"/>
          <a:srcRect r="31915"/>
          <a:stretch>
            <a:fillRect/>
          </a:stretch>
        </p:blipFill>
        <p:spPr bwMode="auto">
          <a:xfrm>
            <a:off x="4953000" y="1676400"/>
            <a:ext cx="3810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p:cNvSpPr>
            <a:spLocks noGrp="1"/>
          </p:cNvSpPr>
          <p:nvPr>
            <p:ph idx="1"/>
          </p:nvPr>
        </p:nvSpPr>
        <p:spPr bwMode="auto">
          <a:xfrm>
            <a:off x="457200" y="1524000"/>
            <a:ext cx="4343400" cy="457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One such innovation was the storage of food. During times of plenty, Han emperors would have great amounts of food put up into storage. Then during difficult times, they would sell these food stores, helping to stabilize food prices. </a:t>
            </a:r>
            <a:br>
              <a:rPr lang="en-US" smtClean="0"/>
            </a:br>
            <a:endParaRPr lang="en-US" smtClean="0"/>
          </a:p>
        </p:txBody>
      </p:sp>
      <p:sp>
        <p:nvSpPr>
          <p:cNvPr id="79875"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smtClean="0"/>
              <a:t>Food Reserves</a:t>
            </a:r>
          </a:p>
        </p:txBody>
      </p:sp>
      <p:pic>
        <p:nvPicPr>
          <p:cNvPr id="79876" name="Picture 8" descr="http://ecx.images-amazon.com/images/I/51whWGVO0cL._BO2,204,203,200_PIsitb-sticker-arrow-click,TopRight,35,-76_AA300_SH20_OU01_.jpg"/>
          <p:cNvPicPr>
            <a:picLocks noChangeAspect="1" noChangeArrowheads="1"/>
          </p:cNvPicPr>
          <p:nvPr/>
        </p:nvPicPr>
        <p:blipFill>
          <a:blip r:embed="rId3" cstate="print"/>
          <a:srcRect l="27499" t="41014" r="35048" b="19232"/>
          <a:stretch>
            <a:fillRect/>
          </a:stretch>
        </p:blipFill>
        <p:spPr bwMode="auto">
          <a:xfrm>
            <a:off x="4886325" y="1676400"/>
            <a:ext cx="334327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sz="half" idx="1"/>
          </p:nvPr>
        </p:nvSpPr>
        <p:spPr bwMode="auto">
          <a:xfrm>
            <a:off x="1676400" y="1295400"/>
            <a:ext cx="3657600" cy="5562600"/>
          </a:xfrm>
          <a:noFill/>
          <a:ln>
            <a:miter lim="800000"/>
            <a:headEnd/>
            <a:tailEnd/>
          </a:ln>
        </p:spPr>
        <p:txBody>
          <a:bodyPr vert="horz" wrap="square" lIns="91440" tIns="45720" rIns="91440" bIns="45720" numCol="1" anchor="t" anchorCtr="0" compatLnSpc="1">
            <a:prstTxWarp prst="textNoShape">
              <a:avLst/>
            </a:prstTxWarp>
          </a:bodyPr>
          <a:lstStyle/>
          <a:p>
            <a:pPr marL="261938" indent="-261938" eaLnBrk="1" hangingPunct="1"/>
            <a:r>
              <a:rPr lang="en-US" sz="2400" dirty="0" smtClean="0">
                <a:latin typeface="Tahoma" pitchFamily="34" charset="0"/>
                <a:cs typeface="Tahoma" pitchFamily="34" charset="0"/>
              </a:rPr>
              <a:t>Sometimes there was unpredictable flooding.</a:t>
            </a:r>
          </a:p>
          <a:p>
            <a:pPr marL="261938" indent="-261938" eaLnBrk="1" hangingPunct="1"/>
            <a:r>
              <a:rPr lang="en-US" sz="2400" dirty="0" smtClean="0">
                <a:latin typeface="Tahoma" pitchFamily="34" charset="0"/>
                <a:cs typeface="Tahoma" pitchFamily="34" charset="0"/>
              </a:rPr>
              <a:t>Frequent rainfall made vast irrigation systems unneeded.</a:t>
            </a:r>
          </a:p>
          <a:p>
            <a:pPr marL="261938" indent="-261938" eaLnBrk="1" hangingPunct="1"/>
            <a:r>
              <a:rPr lang="en-US" sz="2400" dirty="0" smtClean="0">
                <a:latin typeface="Tahoma" pitchFamily="34" charset="0"/>
                <a:cs typeface="Tahoma" pitchFamily="34" charset="0"/>
              </a:rPr>
              <a:t>Early people did dredge the river bed to reduce the frequency of flooding.</a:t>
            </a:r>
          </a:p>
          <a:p>
            <a:pPr marL="261938" indent="-261938" eaLnBrk="1" hangingPunct="1"/>
            <a:r>
              <a:rPr lang="en-US" sz="2400" dirty="0" smtClean="0">
                <a:latin typeface="Tahoma" pitchFamily="34" charset="0"/>
                <a:cs typeface="Tahoma" pitchFamily="34" charset="0"/>
              </a:rPr>
              <a:t>Such projects helped initiate early governments.</a:t>
            </a:r>
          </a:p>
        </p:txBody>
      </p:sp>
      <p:pic>
        <p:nvPicPr>
          <p:cNvPr id="10243" name="Picture 7" descr="shang"/>
          <p:cNvPicPr>
            <a:picLocks noGrp="1" noChangeAspect="1" noChangeArrowheads="1"/>
          </p:cNvPicPr>
          <p:nvPr>
            <p:ph type="clipArt" sz="half" idx="2"/>
          </p:nvPr>
        </p:nvPicPr>
        <p:blipFill>
          <a:blip r:embed="rId3" cstate="print"/>
          <a:srcRect/>
          <a:stretch>
            <a:fillRect/>
          </a:stretch>
        </p:blipFill>
        <p:spPr bwMode="auto">
          <a:xfrm>
            <a:off x="5334000" y="2057400"/>
            <a:ext cx="3810000" cy="2782888"/>
          </a:xfrm>
          <a:noFill/>
          <a:ln>
            <a:miter lim="800000"/>
            <a:headEnd/>
            <a:tailEnd/>
          </a:ln>
        </p:spPr>
      </p:pic>
      <p:sp>
        <p:nvSpPr>
          <p:cNvPr id="6" name="Rectangle 2"/>
          <p:cNvSpPr>
            <a:spLocks noGrp="1" noChangeArrowheads="1"/>
          </p:cNvSpPr>
          <p:nvPr>
            <p:ph type="title"/>
          </p:nvPr>
        </p:nvSpPr>
        <p:spPr>
          <a:xfrm>
            <a:off x="1524000" y="228600"/>
            <a:ext cx="7620000" cy="868363"/>
          </a:xfrm>
          <a:effectLst>
            <a:outerShdw blurRad="50800" dist="38100" dir="18900000" algn="bl" rotWithShape="0">
              <a:prstClr val="black">
                <a:alpha val="40000"/>
              </a:prstClr>
            </a:outerShdw>
          </a:effectLst>
        </p:spPr>
        <p:txBody>
          <a:bodyPr/>
          <a:lstStyle/>
          <a:p>
            <a:pPr eaLnBrk="1" hangingPunct="1">
              <a:defRPr/>
            </a:pPr>
            <a:r>
              <a:rPr lang="en-US" sz="4000" b="1" dirty="0" smtClean="0">
                <a:solidFill>
                  <a:srgbClr val="C00000"/>
                </a:solidFill>
                <a:effectLst>
                  <a:outerShdw blurRad="38100" dist="38100" dir="2700000" algn="tl">
                    <a:srgbClr val="000000"/>
                  </a:outerShdw>
                </a:effectLst>
                <a:latin typeface="Tahoma" pitchFamily="34" charset="0"/>
                <a:ea typeface="Tahoma" pitchFamily="34" charset="0"/>
                <a:cs typeface="Tahoma" pitchFamily="34" charset="0"/>
              </a:rPr>
              <a:t>The Yellow River (Huang He)</a:t>
            </a: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3810000" cy="4953000"/>
          </a:xfrm>
        </p:spPr>
        <p:txBody>
          <a:bodyPr>
            <a:normAutofit fontScale="85000" lnSpcReduction="20000"/>
          </a:bodyPr>
          <a:lstStyle/>
          <a:p>
            <a:pPr marL="274320" indent="-274320" eaLnBrk="1" fontAlgn="auto" hangingPunct="1">
              <a:spcAft>
                <a:spcPts val="0"/>
              </a:spcAft>
              <a:buFont typeface="Wingdings 2"/>
              <a:buChar char=""/>
              <a:defRPr/>
            </a:pPr>
            <a:r>
              <a:rPr lang="en-US" dirty="0" smtClean="0"/>
              <a:t> The Han also abolished the practice of giving powerful government positions to members of the royal family. Emperor </a:t>
            </a:r>
            <a:r>
              <a:rPr lang="en-US" dirty="0" err="1" smtClean="0"/>
              <a:t>Wudi</a:t>
            </a:r>
            <a:r>
              <a:rPr lang="en-US" dirty="0" smtClean="0"/>
              <a:t> instituted a series of written exams. Anyone could take the tests. Those who received the highest scores were given posts in the government. </a:t>
            </a:r>
          </a:p>
          <a:p>
            <a:pPr marL="274320" indent="-274320" eaLnBrk="1" fontAlgn="auto" hangingPunct="1">
              <a:spcAft>
                <a:spcPts val="0"/>
              </a:spcAft>
              <a:buFont typeface="Wingdings 2"/>
              <a:buChar char=""/>
              <a:defRPr/>
            </a:pPr>
            <a:endParaRPr lang="en-US" dirty="0"/>
          </a:p>
        </p:txBody>
      </p:sp>
      <p:sp>
        <p:nvSpPr>
          <p:cNvPr id="80899"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smtClean="0"/>
              <a:t>Merit-Based Appointments</a:t>
            </a:r>
          </a:p>
        </p:txBody>
      </p:sp>
      <p:pic>
        <p:nvPicPr>
          <p:cNvPr id="80900" name="Picture 2" descr="click to zoom"/>
          <p:cNvPicPr>
            <a:picLocks noChangeAspect="1" noChangeArrowheads="1"/>
          </p:cNvPicPr>
          <p:nvPr/>
        </p:nvPicPr>
        <p:blipFill>
          <a:blip r:embed="rId3" cstate="print"/>
          <a:srcRect l="23529" t="17361" r="47060" b="59933"/>
          <a:stretch>
            <a:fillRect/>
          </a:stretch>
        </p:blipFill>
        <p:spPr bwMode="auto">
          <a:xfrm>
            <a:off x="4267200" y="1600200"/>
            <a:ext cx="430371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1"/>
          <p:cNvSpPr>
            <a:spLocks noGrp="1"/>
          </p:cNvSpPr>
          <p:nvPr>
            <p:ph idx="1"/>
          </p:nvPr>
        </p:nvSpPr>
        <p:spPr bwMode="auto">
          <a:xfrm>
            <a:off x="457200" y="1524000"/>
            <a:ext cx="4191000" cy="457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By C.E. 220 the Han Dynasty had fallen into a weakened state. Warriors from competing areas began fighting one another, throwing China into a period of civil war that would last for many years. </a:t>
            </a:r>
            <a:br>
              <a:rPr lang="en-US" smtClean="0"/>
            </a:br>
            <a:r>
              <a:rPr lang="en-US" smtClean="0"/>
              <a:t/>
            </a:r>
            <a:br>
              <a:rPr lang="en-US" smtClean="0"/>
            </a:br>
            <a:endParaRPr lang="en-US" smtClean="0"/>
          </a:p>
          <a:p>
            <a:pPr eaLnBrk="1" hangingPunct="1"/>
            <a:endParaRPr lang="en-US" b="1" smtClean="0"/>
          </a:p>
        </p:txBody>
      </p:sp>
      <p:sp>
        <p:nvSpPr>
          <p:cNvPr id="81923"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smtClean="0"/>
              <a:t>The End of the Han Dynasty </a:t>
            </a:r>
          </a:p>
        </p:txBody>
      </p:sp>
      <p:pic>
        <p:nvPicPr>
          <p:cNvPr id="81924" name="Picture 4" descr="http://bp3.blogger.com/_qrBaPEEyGnk/SA31eAA4_1I/AAAAAAAAAuw/9i4X0EvFXhw/s400/DW6+-+Guan+Yu.jpg"/>
          <p:cNvPicPr>
            <a:picLocks noChangeAspect="1" noChangeArrowheads="1"/>
          </p:cNvPicPr>
          <p:nvPr/>
        </p:nvPicPr>
        <p:blipFill>
          <a:blip r:embed="rId3" cstate="print"/>
          <a:srcRect/>
          <a:stretch>
            <a:fillRect/>
          </a:stretch>
        </p:blipFill>
        <p:spPr bwMode="auto">
          <a:xfrm>
            <a:off x="4800600" y="1600200"/>
            <a:ext cx="35433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1"/>
          <p:cNvSpPr>
            <a:spLocks noGrp="1"/>
          </p:cNvSpPr>
          <p:nvPr>
            <p:ph idx="1"/>
          </p:nvPr>
        </p:nvSpPr>
        <p:spPr bwMode="auto">
          <a:xfrm>
            <a:off x="457200" y="1524000"/>
            <a:ext cx="3810000" cy="457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Even though the Han Dynasty had ended, many of the contributions made by this dynasty would become interwoven into Chinese culture, and would endure through the ages to modern times.</a:t>
            </a:r>
          </a:p>
        </p:txBody>
      </p:sp>
      <p:sp>
        <p:nvSpPr>
          <p:cNvPr id="82947" name="Tit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it-IT" smtClean="0"/>
              <a:t>Enduring Contributions</a:t>
            </a:r>
          </a:p>
        </p:txBody>
      </p:sp>
      <p:pic>
        <p:nvPicPr>
          <p:cNvPr id="82948" name="Picture 4" descr="http://www.chinancient.com/wp-content/uploads/2010/04/four-treasures-01.jpg"/>
          <p:cNvPicPr>
            <a:picLocks noChangeAspect="1" noChangeArrowheads="1"/>
          </p:cNvPicPr>
          <p:nvPr/>
        </p:nvPicPr>
        <p:blipFill>
          <a:blip r:embed="rId3" cstate="print"/>
          <a:srcRect/>
          <a:stretch>
            <a:fillRect/>
          </a:stretch>
        </p:blipFill>
        <p:spPr bwMode="auto">
          <a:xfrm>
            <a:off x="4267200" y="1676400"/>
            <a:ext cx="428625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1" y="76200"/>
          <a:ext cx="8839199" cy="6781800"/>
        </p:xfrm>
        <a:graphic>
          <a:graphicData uri="http://schemas.openxmlformats.org/drawingml/2006/table">
            <a:tbl>
              <a:tblPr firstRow="1" bandRow="1">
                <a:tableStyleId>{5C22544A-7EE6-4342-B048-85BDC9FD1C3A}</a:tableStyleId>
              </a:tblPr>
              <a:tblGrid>
                <a:gridCol w="2057400"/>
                <a:gridCol w="1295400"/>
                <a:gridCol w="5486399"/>
              </a:tblGrid>
              <a:tr h="552278">
                <a:tc gridSpan="3">
                  <a:txBody>
                    <a:bodyPr/>
                    <a:lstStyle/>
                    <a:p>
                      <a:pPr algn="ctr"/>
                      <a:r>
                        <a:rPr lang="en-US" sz="2400" dirty="0" smtClean="0">
                          <a:solidFill>
                            <a:srgbClr val="669900"/>
                          </a:solidFill>
                        </a:rPr>
                        <a:t>Chinese Dynasties</a:t>
                      </a:r>
                      <a:r>
                        <a:rPr lang="en-US" sz="2400" baseline="0" dirty="0" smtClean="0">
                          <a:solidFill>
                            <a:srgbClr val="669900"/>
                          </a:solidFill>
                        </a:rPr>
                        <a:t> and Their Achievements</a:t>
                      </a:r>
                      <a:endParaRPr lang="en-US" sz="2400" dirty="0">
                        <a:solidFill>
                          <a:srgbClr val="669900"/>
                        </a:solidFill>
                      </a:endParaRPr>
                    </a:p>
                  </a:txBody>
                  <a:tcPr>
                    <a:solidFill>
                      <a:schemeClr val="tx1">
                        <a:lumMod val="95000"/>
                      </a:schemeClr>
                    </a:solidFill>
                  </a:tcPr>
                </a:tc>
                <a:tc hMerge="1">
                  <a:txBody>
                    <a:bodyPr/>
                    <a:lstStyle/>
                    <a:p>
                      <a:pPr algn="ctr"/>
                      <a:endParaRPr lang="en-US" dirty="0"/>
                    </a:p>
                  </a:txBody>
                  <a:tcPr/>
                </a:tc>
                <a:tc hMerge="1">
                  <a:txBody>
                    <a:bodyPr/>
                    <a:lstStyle/>
                    <a:p>
                      <a:pPr algn="ctr"/>
                      <a:endParaRPr lang="en-US" dirty="0"/>
                    </a:p>
                  </a:txBody>
                  <a:tcPr/>
                </a:tc>
              </a:tr>
              <a:tr h="660707">
                <a:tc>
                  <a:txBody>
                    <a:bodyPr/>
                    <a:lstStyle/>
                    <a:p>
                      <a:pPr algn="ctr"/>
                      <a:r>
                        <a:rPr lang="en-US" b="1" dirty="0" smtClean="0">
                          <a:solidFill>
                            <a:schemeClr val="tx1"/>
                          </a:solidFill>
                        </a:rPr>
                        <a:t>Dynasties</a:t>
                      </a:r>
                      <a:endParaRPr lang="en-US" b="1" dirty="0">
                        <a:solidFill>
                          <a:schemeClr val="tx1"/>
                        </a:solidFill>
                      </a:endParaRPr>
                    </a:p>
                  </a:txBody>
                  <a:tcPr anchor="ctr">
                    <a:solidFill>
                      <a:srgbClr val="A5B992"/>
                    </a:solidFill>
                  </a:tcPr>
                </a:tc>
                <a:tc>
                  <a:txBody>
                    <a:bodyPr/>
                    <a:lstStyle/>
                    <a:p>
                      <a:pPr algn="ctr"/>
                      <a:r>
                        <a:rPr lang="en-US" b="1" dirty="0" smtClean="0">
                          <a:solidFill>
                            <a:schemeClr val="tx1"/>
                          </a:solidFill>
                        </a:rPr>
                        <a:t>Notable</a:t>
                      </a:r>
                    </a:p>
                    <a:p>
                      <a:pPr algn="ctr"/>
                      <a:r>
                        <a:rPr lang="en-US" b="1" dirty="0" smtClean="0">
                          <a:solidFill>
                            <a:schemeClr val="tx1"/>
                          </a:solidFill>
                        </a:rPr>
                        <a:t>Rulers</a:t>
                      </a:r>
                      <a:endParaRPr lang="en-US" b="1" dirty="0">
                        <a:solidFill>
                          <a:schemeClr val="tx1"/>
                        </a:solidFill>
                      </a:endParaRPr>
                    </a:p>
                  </a:txBody>
                  <a:tcPr anchor="ctr">
                    <a:solidFill>
                      <a:srgbClr val="A5B992"/>
                    </a:solidFill>
                  </a:tcPr>
                </a:tc>
                <a:tc>
                  <a:txBody>
                    <a:bodyPr/>
                    <a:lstStyle/>
                    <a:p>
                      <a:pPr algn="ctr"/>
                      <a:r>
                        <a:rPr lang="en-US" b="1" dirty="0" smtClean="0">
                          <a:solidFill>
                            <a:schemeClr val="tx1"/>
                          </a:solidFill>
                        </a:rPr>
                        <a:t>Achievements</a:t>
                      </a:r>
                      <a:endParaRPr lang="en-US" b="1" dirty="0">
                        <a:solidFill>
                          <a:schemeClr val="tx1"/>
                        </a:solidFill>
                      </a:endParaRPr>
                    </a:p>
                  </a:txBody>
                  <a:tcPr anchor="ctr">
                    <a:solidFill>
                      <a:srgbClr val="A5B992"/>
                    </a:solidFill>
                  </a:tcPr>
                </a:tc>
              </a:tr>
              <a:tr h="943867">
                <a:tc>
                  <a:txBody>
                    <a:bodyPr/>
                    <a:lstStyle/>
                    <a:p>
                      <a:r>
                        <a:rPr lang="en-US" b="1" dirty="0" smtClean="0"/>
                        <a:t>Xia Dynasty </a:t>
                      </a:r>
                      <a:r>
                        <a:rPr lang="en-US" dirty="0" smtClean="0"/>
                        <a:t/>
                      </a:r>
                      <a:br>
                        <a:rPr lang="en-US" dirty="0" smtClean="0"/>
                      </a:br>
                      <a:r>
                        <a:rPr lang="en-US" dirty="0" smtClean="0"/>
                        <a:t>2100-1800 BCE</a:t>
                      </a:r>
                      <a:endParaRPr lang="en-US" dirty="0"/>
                    </a:p>
                  </a:txBody>
                  <a:tcPr/>
                </a:tc>
                <a:tc>
                  <a:txBody>
                    <a:bodyPr/>
                    <a:lstStyle/>
                    <a:p>
                      <a:r>
                        <a:rPr lang="en-US" dirty="0" smtClean="0"/>
                        <a:t>Aryans</a:t>
                      </a:r>
                      <a:endParaRPr lang="en-US"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Migrated into the area and conquered the local peoples</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Developed superior weaponry and technology</a:t>
                      </a:r>
                      <a:endParaRPr lang="en-US" dirty="0"/>
                    </a:p>
                  </a:txBody>
                  <a:tcPr/>
                </a:tc>
              </a:tr>
              <a:tr h="943867">
                <a:tc>
                  <a:txBody>
                    <a:bodyPr/>
                    <a:lstStyle/>
                    <a:p>
                      <a:r>
                        <a:rPr lang="en-US" b="1" dirty="0" smtClean="0"/>
                        <a:t>Shang Dynasty </a:t>
                      </a:r>
                      <a:r>
                        <a:rPr lang="en-US" dirty="0" smtClean="0"/>
                        <a:t/>
                      </a:r>
                      <a:br>
                        <a:rPr lang="en-US" dirty="0" smtClean="0"/>
                      </a:br>
                      <a:r>
                        <a:rPr lang="en-US" dirty="0" smtClean="0"/>
                        <a:t>1500-1100 BCE</a:t>
                      </a:r>
                      <a:endParaRPr lang="en-US" dirty="0"/>
                    </a:p>
                  </a:txBody>
                  <a:tcPr/>
                </a:tc>
                <a:tc>
                  <a:txBody>
                    <a:bodyPr/>
                    <a:lstStyle/>
                    <a:p>
                      <a:r>
                        <a:rPr lang="en-US" dirty="0" smtClean="0"/>
                        <a:t>Thirty separate kings </a:t>
                      </a:r>
                      <a:endParaRPr lang="en-US" dirty="0"/>
                    </a:p>
                  </a:txBody>
                  <a:tcPr/>
                </a:tc>
                <a:tc>
                  <a:txBody>
                    <a:bodyPr/>
                    <a:lstStyle/>
                    <a:p>
                      <a:pPr marL="342900" indent="-342900">
                        <a:buFont typeface="Arial" pitchFamily="34" charset="0"/>
                        <a:buChar char="•"/>
                      </a:pPr>
                      <a:r>
                        <a:rPr lang="en-US" dirty="0" smtClean="0"/>
                        <a:t>Ruled from a succession of seven different capitals. </a:t>
                      </a:r>
                    </a:p>
                    <a:p>
                      <a:pPr marL="342900" indent="-342900">
                        <a:buFont typeface="Arial" pitchFamily="34" charset="0"/>
                        <a:buChar char="•"/>
                      </a:pPr>
                      <a:r>
                        <a:rPr lang="en-US" dirty="0" smtClean="0"/>
                        <a:t>Invention of writing</a:t>
                      </a:r>
                      <a:endParaRPr lang="en-US" dirty="0"/>
                    </a:p>
                  </a:txBody>
                  <a:tcPr/>
                </a:tc>
              </a:tr>
              <a:tr h="660707">
                <a:tc>
                  <a:txBody>
                    <a:bodyPr/>
                    <a:lstStyle/>
                    <a:p>
                      <a:r>
                        <a:rPr lang="en-US" b="1" dirty="0" smtClean="0"/>
                        <a:t>Zhou Dynasty</a:t>
                      </a:r>
                    </a:p>
                    <a:p>
                      <a:r>
                        <a:rPr lang="en-US" b="0" dirty="0" smtClean="0"/>
                        <a:t>1122-256 BCE</a:t>
                      </a:r>
                      <a:endParaRPr lang="en-US" b="0" dirty="0"/>
                    </a:p>
                  </a:txBody>
                  <a:tcPr/>
                </a:tc>
                <a:tc>
                  <a:txBody>
                    <a:bodyPr/>
                    <a:lstStyle/>
                    <a:p>
                      <a:r>
                        <a:rPr lang="en-US" dirty="0" smtClean="0"/>
                        <a:t>Kings +</a:t>
                      </a:r>
                      <a:br>
                        <a:rPr lang="en-US" dirty="0" smtClean="0"/>
                      </a:br>
                      <a:r>
                        <a:rPr lang="en-US" dirty="0" smtClean="0"/>
                        <a:t>Noblemen</a:t>
                      </a:r>
                      <a:endParaRPr lang="en-US" dirty="0"/>
                    </a:p>
                  </a:txBody>
                  <a:tcPr/>
                </a:tc>
                <a:tc>
                  <a:txBody>
                    <a:bodyPr/>
                    <a:lstStyle/>
                    <a:p>
                      <a:pPr marL="342900" indent="-342900">
                        <a:buFont typeface="Arial" pitchFamily="34" charset="0"/>
                        <a:buChar char="•"/>
                      </a:pPr>
                      <a:r>
                        <a:rPr lang="en-US" dirty="0" smtClean="0"/>
                        <a:t>Expansion</a:t>
                      </a:r>
                    </a:p>
                    <a:p>
                      <a:pPr marL="342900" indent="-342900">
                        <a:buFont typeface="Arial" pitchFamily="34" charset="0"/>
                        <a:buChar char="•"/>
                      </a:pPr>
                      <a:r>
                        <a:rPr lang="en-US" dirty="0" smtClean="0"/>
                        <a:t>Regional rulers</a:t>
                      </a:r>
                      <a:endParaRPr lang="en-US" dirty="0"/>
                    </a:p>
                  </a:txBody>
                  <a:tcPr/>
                </a:tc>
              </a:tr>
              <a:tr h="943867">
                <a:tc>
                  <a:txBody>
                    <a:bodyPr/>
                    <a:lstStyle/>
                    <a:p>
                      <a:r>
                        <a:rPr lang="en-US" b="1" dirty="0" smtClean="0"/>
                        <a:t>Qin Dynasty</a:t>
                      </a:r>
                      <a:r>
                        <a:rPr lang="en-US" dirty="0" smtClean="0"/>
                        <a:t/>
                      </a:r>
                      <a:br>
                        <a:rPr lang="en-US" dirty="0" smtClean="0"/>
                      </a:br>
                      <a:r>
                        <a:rPr kumimoji="0" lang="en-US" b="0" kern="1200" dirty="0" smtClean="0">
                          <a:solidFill>
                            <a:schemeClr val="dk1"/>
                          </a:solidFill>
                          <a:latin typeface="+mn-lt"/>
                          <a:ea typeface="+mn-ea"/>
                          <a:cs typeface="+mn-cs"/>
                        </a:rPr>
                        <a:t>221-206 BCE</a:t>
                      </a:r>
                      <a:endParaRPr lang="en-US" dirty="0"/>
                    </a:p>
                  </a:txBody>
                  <a:tcPr/>
                </a:tc>
                <a:tc>
                  <a:txBody>
                    <a:bodyPr/>
                    <a:lstStyle/>
                    <a:p>
                      <a:r>
                        <a:rPr lang="en-US" dirty="0" smtClean="0"/>
                        <a:t>Qin</a:t>
                      </a:r>
                      <a:endParaRPr lang="en-US" dirty="0"/>
                    </a:p>
                  </a:txBody>
                  <a:tcPr/>
                </a:tc>
                <a:tc>
                  <a:txBody>
                    <a:bodyPr/>
                    <a:lstStyle/>
                    <a:p>
                      <a:pPr marL="342900" indent="-342900">
                        <a:buFont typeface="Arial" pitchFamily="34" charset="0"/>
                        <a:buChar char="•"/>
                      </a:pPr>
                      <a:r>
                        <a:rPr lang="en-US" dirty="0" smtClean="0"/>
                        <a:t>Centralization of authority</a:t>
                      </a:r>
                    </a:p>
                    <a:p>
                      <a:pPr marL="342900" indent="-342900">
                        <a:buFont typeface="Arial" pitchFamily="34" charset="0"/>
                        <a:buChar char="•"/>
                      </a:pPr>
                      <a:r>
                        <a:rPr lang="en-US" dirty="0" smtClean="0"/>
                        <a:t>Written laws</a:t>
                      </a:r>
                    </a:p>
                    <a:p>
                      <a:pPr marL="342900" indent="-342900">
                        <a:buFont typeface="Arial" pitchFamily="34" charset="0"/>
                        <a:buChar char="•"/>
                      </a:pPr>
                      <a:r>
                        <a:rPr lang="en-US" dirty="0" smtClean="0"/>
                        <a:t>Building projects (Great Wall of China)</a:t>
                      </a:r>
                      <a:endParaRPr lang="en-US" dirty="0"/>
                    </a:p>
                  </a:txBody>
                  <a:tcPr/>
                </a:tc>
              </a:tr>
              <a:tr h="2076507">
                <a:tc>
                  <a:txBody>
                    <a:bodyPr/>
                    <a:lstStyle/>
                    <a:p>
                      <a:r>
                        <a:rPr lang="en-US" b="1" dirty="0" smtClean="0"/>
                        <a:t>Han Dynasty</a:t>
                      </a:r>
                      <a:endParaRPr lang="en-US" b="1" dirty="0"/>
                    </a:p>
                  </a:txBody>
                  <a:tcPr/>
                </a:tc>
                <a:tc>
                  <a:txBody>
                    <a:bodyPr/>
                    <a:lstStyle/>
                    <a:p>
                      <a:r>
                        <a:rPr lang="en-US" dirty="0" smtClean="0"/>
                        <a:t>Han</a:t>
                      </a:r>
                    </a:p>
                    <a:p>
                      <a:r>
                        <a:rPr lang="en-US" dirty="0" err="1" smtClean="0"/>
                        <a:t>Wudi</a:t>
                      </a:r>
                      <a:endParaRPr lang="en-US" dirty="0"/>
                    </a:p>
                  </a:txBody>
                  <a:tcPr/>
                </a:tc>
                <a:tc>
                  <a:txBody>
                    <a:bodyPr/>
                    <a:lstStyle/>
                    <a:p>
                      <a:pPr marL="342900" indent="-342900">
                        <a:buFont typeface="Arial" pitchFamily="34" charset="0"/>
                        <a:buChar char="•"/>
                      </a:pPr>
                      <a:r>
                        <a:rPr lang="en-US" dirty="0" smtClean="0"/>
                        <a:t>400 year rule</a:t>
                      </a:r>
                    </a:p>
                    <a:p>
                      <a:pPr marL="342900" indent="-342900">
                        <a:buFont typeface="Arial" pitchFamily="34" charset="0"/>
                        <a:buChar char="•"/>
                      </a:pPr>
                      <a:r>
                        <a:rPr lang="en-US" dirty="0" smtClean="0"/>
                        <a:t>Exploration (Zhang </a:t>
                      </a:r>
                      <a:r>
                        <a:rPr lang="en-US" dirty="0" err="1" smtClean="0"/>
                        <a:t>Qian</a:t>
                      </a:r>
                      <a:r>
                        <a:rPr lang="en-US" dirty="0" smtClean="0"/>
                        <a:t>)</a:t>
                      </a:r>
                    </a:p>
                    <a:p>
                      <a:pPr marL="342900" indent="-342900">
                        <a:buFont typeface="Arial" pitchFamily="34" charset="0"/>
                        <a:buChar char="•"/>
                      </a:pPr>
                      <a:r>
                        <a:rPr lang="en-US" dirty="0" smtClean="0"/>
                        <a:t>Expansion of trade</a:t>
                      </a:r>
                    </a:p>
                    <a:p>
                      <a:pPr marL="342900" indent="-342900">
                        <a:buFont typeface="Arial" pitchFamily="34" charset="0"/>
                        <a:buChar char="•"/>
                      </a:pPr>
                      <a:r>
                        <a:rPr lang="en-US" dirty="0" smtClean="0"/>
                        <a:t>Silk</a:t>
                      </a:r>
                      <a:r>
                        <a:rPr lang="en-US" baseline="0" dirty="0" smtClean="0"/>
                        <a:t> Road</a:t>
                      </a:r>
                    </a:p>
                    <a:p>
                      <a:pPr marL="342900" indent="-342900">
                        <a:buFont typeface="Arial" pitchFamily="34" charset="0"/>
                        <a:buChar char="•"/>
                      </a:pPr>
                      <a:r>
                        <a:rPr lang="en-US" dirty="0" err="1" smtClean="0"/>
                        <a:t>Pax</a:t>
                      </a:r>
                      <a:r>
                        <a:rPr lang="en-US" dirty="0" smtClean="0"/>
                        <a:t> </a:t>
                      </a:r>
                      <a:r>
                        <a:rPr lang="en-US" dirty="0" err="1" smtClean="0"/>
                        <a:t>Sinica</a:t>
                      </a:r>
                      <a:r>
                        <a:rPr lang="en-US" dirty="0" smtClean="0"/>
                        <a:t> </a:t>
                      </a:r>
                    </a:p>
                    <a:p>
                      <a:pPr marL="342900" indent="-342900">
                        <a:buFont typeface="Arial" pitchFamily="34" charset="0"/>
                        <a:buChar char="•"/>
                      </a:pPr>
                      <a:r>
                        <a:rPr lang="en-US" dirty="0" smtClean="0"/>
                        <a:t>Food reserves</a:t>
                      </a:r>
                    </a:p>
                    <a:p>
                      <a:pPr marL="342900" indent="-342900">
                        <a:buFont typeface="Arial" pitchFamily="34" charset="0"/>
                        <a:buChar char="•"/>
                      </a:pPr>
                      <a:r>
                        <a:rPr lang="en-US" dirty="0" smtClean="0"/>
                        <a:t>Merit-based appointments</a:t>
                      </a:r>
                      <a:endParaRPr lang="en-US" dirty="0"/>
                    </a:p>
                  </a:txBody>
                  <a:tcPr/>
                </a:tc>
              </a:tr>
            </a:tbl>
          </a:graphicData>
        </a:graphic>
      </p:graphicFrame>
      <p:pic>
        <p:nvPicPr>
          <p:cNvPr id="69634" name="Picture 2" descr="http://sivert-at-large.net/files/images/TalesCont.jpg"/>
          <p:cNvPicPr>
            <a:picLocks noChangeAspect="1" noChangeArrowheads="1"/>
          </p:cNvPicPr>
          <p:nvPr/>
        </p:nvPicPr>
        <p:blipFill>
          <a:blip r:embed="rId3" cstate="print"/>
          <a:srcRect/>
          <a:stretch>
            <a:fillRect/>
          </a:stretch>
        </p:blipFill>
        <p:spPr bwMode="auto">
          <a:xfrm>
            <a:off x="7391400" y="4876800"/>
            <a:ext cx="1177925" cy="15837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Neolithic-cooking vessel - 3000 bce"/>
          <p:cNvPicPr>
            <a:picLocks noChangeAspect="1" noChangeArrowheads="1"/>
          </p:cNvPicPr>
          <p:nvPr/>
        </p:nvPicPr>
        <p:blipFill>
          <a:blip r:embed="rId3" cstate="print">
            <a:lum bright="-6000" contrast="6000"/>
          </a:blip>
          <a:srcRect/>
          <a:stretch>
            <a:fillRect/>
          </a:stretch>
        </p:blipFill>
        <p:spPr bwMode="auto">
          <a:xfrm>
            <a:off x="6543675" y="1219200"/>
            <a:ext cx="2295525" cy="3200400"/>
          </a:xfrm>
          <a:prstGeom prst="rect">
            <a:avLst/>
          </a:prstGeom>
          <a:noFill/>
          <a:ln w="9525">
            <a:solidFill>
              <a:srgbClr val="663300"/>
            </a:solidFill>
            <a:miter lim="800000"/>
            <a:headEnd/>
            <a:tailEnd/>
          </a:ln>
        </p:spPr>
      </p:pic>
      <p:sp>
        <p:nvSpPr>
          <p:cNvPr id="40962" name="Text Box 2"/>
          <p:cNvSpPr txBox="1">
            <a:spLocks noChangeArrowheads="1"/>
          </p:cNvSpPr>
          <p:nvPr/>
        </p:nvSpPr>
        <p:spPr bwMode="auto">
          <a:xfrm>
            <a:off x="1905000" y="152400"/>
            <a:ext cx="6705600" cy="830263"/>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48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Neolithic Pottery</a:t>
            </a:r>
            <a:endParaRPr lang="en-US" sz="44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endParaRPr>
          </a:p>
        </p:txBody>
      </p:sp>
      <p:pic>
        <p:nvPicPr>
          <p:cNvPr id="11268" name="Picture 5" descr="funerary jar-2500 bce"/>
          <p:cNvPicPr>
            <a:picLocks noChangeAspect="1" noChangeArrowheads="1"/>
          </p:cNvPicPr>
          <p:nvPr/>
        </p:nvPicPr>
        <p:blipFill>
          <a:blip r:embed="rId4" cstate="print">
            <a:lum contrast="6000"/>
          </a:blip>
          <a:srcRect/>
          <a:stretch>
            <a:fillRect/>
          </a:stretch>
        </p:blipFill>
        <p:spPr bwMode="auto">
          <a:xfrm>
            <a:off x="3657600" y="3581400"/>
            <a:ext cx="3200400" cy="3005138"/>
          </a:xfrm>
          <a:prstGeom prst="rect">
            <a:avLst/>
          </a:prstGeom>
          <a:noFill/>
          <a:ln w="9525">
            <a:solidFill>
              <a:srgbClr val="663300"/>
            </a:solidFill>
            <a:miter lim="800000"/>
            <a:headEnd/>
            <a:tailEnd/>
          </a:ln>
        </p:spPr>
      </p:pic>
      <p:pic>
        <p:nvPicPr>
          <p:cNvPr id="11269" name="Picture 4" descr="Neolithic-painted jar-3000 bce"/>
          <p:cNvPicPr>
            <a:picLocks noChangeAspect="1" noChangeArrowheads="1"/>
          </p:cNvPicPr>
          <p:nvPr/>
        </p:nvPicPr>
        <p:blipFill>
          <a:blip r:embed="rId5" cstate="print">
            <a:lum contrast="6000"/>
          </a:blip>
          <a:srcRect l="14287" r="11903"/>
          <a:stretch>
            <a:fillRect/>
          </a:stretch>
        </p:blipFill>
        <p:spPr bwMode="auto">
          <a:xfrm>
            <a:off x="1828800" y="1295400"/>
            <a:ext cx="2362200" cy="2932113"/>
          </a:xfrm>
          <a:prstGeom prst="rect">
            <a:avLst/>
          </a:prstGeom>
          <a:noFill/>
          <a:ln w="9525">
            <a:solidFill>
              <a:srgbClr val="663300"/>
            </a:solidFill>
            <a:miter lim="800000"/>
            <a:headEnd/>
            <a:tailEnd/>
          </a:ln>
        </p:spPr>
      </p:pic>
      <p:sp>
        <p:nvSpPr>
          <p:cNvPr id="40967" name="Rectangle 7"/>
          <p:cNvSpPr>
            <a:spLocks noChangeArrowheads="1"/>
          </p:cNvSpPr>
          <p:nvPr/>
        </p:nvSpPr>
        <p:spPr bwMode="auto">
          <a:xfrm>
            <a:off x="4267200" y="2286000"/>
            <a:ext cx="2133600" cy="822325"/>
          </a:xfrm>
          <a:prstGeom prst="rect">
            <a:avLst/>
          </a:prstGeom>
          <a:noFill/>
          <a:ln w="9525">
            <a:noFill/>
            <a:miter lim="800000"/>
            <a:headEnd/>
            <a:tailEnd/>
          </a:ln>
          <a:effectLst/>
        </p:spPr>
        <p:txBody>
          <a:bodyPr>
            <a:spAutoFit/>
          </a:bodyPr>
          <a:lstStyle/>
          <a:p>
            <a:pPr algn="ctr">
              <a:spcBef>
                <a:spcPct val="50000"/>
              </a:spcBef>
              <a:buClr>
                <a:srgbClr val="006666"/>
              </a:buClr>
              <a:buFont typeface="Comic Sans MS" pitchFamily="66" charset="0"/>
              <a:buNone/>
              <a:defRPr/>
            </a:pPr>
            <a:r>
              <a:rPr lang="en-US" sz="2400" b="1">
                <a:solidFill>
                  <a:schemeClr val="tx2"/>
                </a:solidFill>
                <a:effectLst>
                  <a:outerShdw blurRad="38100" dist="38100" dir="2700000" algn="tl">
                    <a:srgbClr val="FFFFFF"/>
                  </a:outerShdw>
                </a:effectLst>
                <a:latin typeface="Comic Sans MS" pitchFamily="66" charset="0"/>
              </a:rPr>
              <a:t>3000 BCE to</a:t>
            </a:r>
            <a:br>
              <a:rPr lang="en-US" sz="2400" b="1">
                <a:solidFill>
                  <a:schemeClr val="tx2"/>
                </a:solidFill>
                <a:effectLst>
                  <a:outerShdw blurRad="38100" dist="38100" dir="2700000" algn="tl">
                    <a:srgbClr val="FFFFFF"/>
                  </a:outerShdw>
                </a:effectLst>
                <a:latin typeface="Comic Sans MS" pitchFamily="66" charset="0"/>
              </a:rPr>
            </a:br>
            <a:r>
              <a:rPr lang="en-US" sz="2400" b="1">
                <a:solidFill>
                  <a:schemeClr val="tx2"/>
                </a:solidFill>
                <a:effectLst>
                  <a:outerShdw blurRad="38100" dist="38100" dir="2700000" algn="tl">
                    <a:srgbClr val="FFFFFF"/>
                  </a:outerShdw>
                </a:effectLst>
                <a:latin typeface="Comic Sans MS" pitchFamily="66" charset="0"/>
              </a:rPr>
              <a:t>2000 BCE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676400" y="381000"/>
            <a:ext cx="7391400" cy="1570038"/>
          </a:xfrm>
          <a:prstGeom prst="rect">
            <a:avLst/>
          </a:prstGeom>
          <a:noFill/>
          <a:ln w="9525">
            <a:noFill/>
            <a:miter lim="800000"/>
            <a:headEnd/>
            <a:tailEnd/>
          </a:ln>
          <a:effectLst>
            <a:outerShdw blurRad="50800" dist="38100" dir="18900000" algn="bl" rotWithShape="0">
              <a:prstClr val="black">
                <a:alpha val="40000"/>
              </a:prstClr>
            </a:outerShdw>
          </a:effectLst>
        </p:spPr>
        <p:txBody>
          <a:bodyPr>
            <a:spAutoFit/>
          </a:bodyPr>
          <a:lstStyle/>
          <a:p>
            <a:pPr algn="ctr">
              <a:spcBef>
                <a:spcPct val="50000"/>
              </a:spcBef>
              <a:defRPr/>
            </a:pPr>
            <a:r>
              <a:rPr lang="en-US" sz="48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The 4 Old-World </a:t>
            </a:r>
            <a:br>
              <a:rPr lang="en-US" sz="48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br>
            <a:r>
              <a:rPr lang="en-US" sz="4800" b="1" dirty="0">
                <a:solidFill>
                  <a:srgbClr val="CC0000"/>
                </a:solidFill>
                <a:effectLst>
                  <a:outerShdw blurRad="38100" dist="38100" dir="2700000" algn="tl">
                    <a:srgbClr val="000000"/>
                  </a:outerShdw>
                </a:effectLst>
                <a:latin typeface="Tahoma" pitchFamily="34" charset="0"/>
                <a:ea typeface="Tahoma" pitchFamily="34" charset="0"/>
                <a:cs typeface="Tahoma" pitchFamily="34" charset="0"/>
              </a:rPr>
              <a:t>River Valley Cultures</a:t>
            </a:r>
          </a:p>
        </p:txBody>
      </p:sp>
      <p:pic>
        <p:nvPicPr>
          <p:cNvPr id="12291" name="Picture 3" descr="riv-vall"/>
          <p:cNvPicPr>
            <a:picLocks noChangeAspect="1" noChangeArrowheads="1"/>
          </p:cNvPicPr>
          <p:nvPr/>
        </p:nvPicPr>
        <p:blipFill>
          <a:blip r:embed="rId3" cstate="print">
            <a:clrChange>
              <a:clrFrom>
                <a:srgbClr val="FFFFFF"/>
              </a:clrFrom>
              <a:clrTo>
                <a:srgbClr val="FFFFFF">
                  <a:alpha val="0"/>
                </a:srgbClr>
              </a:clrTo>
            </a:clrChange>
            <a:lum bright="-30000" contrast="6000"/>
          </a:blip>
          <a:srcRect t="18384"/>
          <a:stretch>
            <a:fillRect/>
          </a:stretch>
        </p:blipFill>
        <p:spPr bwMode="auto">
          <a:xfrm>
            <a:off x="1828800" y="2590800"/>
            <a:ext cx="7086600" cy="33274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4863</Words>
  <Application>Microsoft Office PowerPoint</Application>
  <PresentationFormat>Presentazione su schermo (4:3)</PresentationFormat>
  <Paragraphs>354</Paragraphs>
  <Slides>73</Slides>
  <Notes>73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73</vt:i4>
      </vt:variant>
    </vt:vector>
  </HeadingPairs>
  <TitlesOfParts>
    <vt:vector size="82" baseType="lpstr">
      <vt:lpstr>Arial</vt:lpstr>
      <vt:lpstr>Chinyen</vt:lpstr>
      <vt:lpstr>Tahoma</vt:lpstr>
      <vt:lpstr>Comic Sans MS</vt:lpstr>
      <vt:lpstr>Chow Fun</vt:lpstr>
      <vt:lpstr>Wingdings</vt:lpstr>
      <vt:lpstr>Wingdings 2</vt:lpstr>
      <vt:lpstr>Calibri</vt:lpstr>
      <vt:lpstr>Default Design</vt:lpstr>
      <vt:lpstr>Diapositiva 1</vt:lpstr>
      <vt:lpstr>Diapositiva 2</vt:lpstr>
      <vt:lpstr>Diapositiva 3</vt:lpstr>
      <vt:lpstr>The Earliest Settlements -1</vt:lpstr>
      <vt:lpstr>The Earliest Settlements -2</vt:lpstr>
      <vt:lpstr>The Yellow River (Huang He)</vt:lpstr>
      <vt:lpstr>The Yellow River (Huang He)</vt:lpstr>
      <vt:lpstr>Diapositiva 8</vt:lpstr>
      <vt:lpstr>Diapositiva 9</vt:lpstr>
      <vt:lpstr>The Four Thousand Years of Civilization</vt:lpstr>
      <vt:lpstr>Dynasties</vt:lpstr>
      <vt:lpstr>Diapositiva 12</vt:lpstr>
      <vt:lpstr>Dynasties</vt:lpstr>
      <vt:lpstr>The Early Dynasties</vt:lpstr>
      <vt:lpstr>Who were these nomads from the steppes?</vt:lpstr>
      <vt:lpstr>Diapositiva 16</vt:lpstr>
      <vt:lpstr>Hsia Dynasty</vt:lpstr>
      <vt:lpstr>Diapositiva 18</vt:lpstr>
      <vt:lpstr>Diapositiva 19</vt:lpstr>
      <vt:lpstr>Diapositiva 20</vt:lpstr>
      <vt:lpstr>Diapositiva 21</vt:lpstr>
      <vt:lpstr>Diapositiva 22</vt:lpstr>
      <vt:lpstr>The Shang Dynasty</vt:lpstr>
      <vt:lpstr>Shang Rule: 1766 – 1100 BCE</vt:lpstr>
      <vt:lpstr>The Shang</vt:lpstr>
      <vt:lpstr>The Shang</vt:lpstr>
      <vt:lpstr>What was special about the Shang?</vt:lpstr>
      <vt:lpstr>Political and Religious Organization of the Shang -1</vt:lpstr>
      <vt:lpstr>Political and Religious Organization of the Shang - 2</vt:lpstr>
      <vt:lpstr>Class Organization under the Shang</vt:lpstr>
      <vt:lpstr>Women in Ancient China</vt:lpstr>
      <vt:lpstr>Anyang:  The Last Shang Capital</vt:lpstr>
      <vt:lpstr>Early Evidence of Writing</vt:lpstr>
      <vt:lpstr>Invention of Writing</vt:lpstr>
      <vt:lpstr>Diapositiva 35</vt:lpstr>
      <vt:lpstr>Diapositiva 36</vt:lpstr>
      <vt:lpstr>Diapositiva 37</vt:lpstr>
      <vt:lpstr>Diapositiva 38</vt:lpstr>
      <vt:lpstr>The Zhou Dynasty</vt:lpstr>
      <vt:lpstr>Diapositiva 40</vt:lpstr>
      <vt:lpstr>Zhou Expansion</vt:lpstr>
      <vt:lpstr>Zhou Regional Rulers</vt:lpstr>
      <vt:lpstr>Zhou’s Contributions to Chinese Culture</vt:lpstr>
      <vt:lpstr>Zhou Dynasty Overthrown</vt:lpstr>
      <vt:lpstr>Diapositiva 45</vt:lpstr>
      <vt:lpstr>Diapositiva 46</vt:lpstr>
      <vt:lpstr>Diapositiva 47</vt:lpstr>
      <vt:lpstr>Diapositiva 48</vt:lpstr>
      <vt:lpstr>Diapositiva 49</vt:lpstr>
      <vt:lpstr>The Qin Dynasty</vt:lpstr>
      <vt:lpstr>“China”: Derivative of “Qin”</vt:lpstr>
      <vt:lpstr>Qin Shihuangd – The Centralization of Authority </vt:lpstr>
      <vt:lpstr>Written Laws</vt:lpstr>
      <vt:lpstr>Qin Building Projects</vt:lpstr>
      <vt:lpstr>The Great Wall of China</vt:lpstr>
      <vt:lpstr>Peasant Labor</vt:lpstr>
      <vt:lpstr>The Han Dynasty</vt:lpstr>
      <vt:lpstr>Mandate of Heaven</vt:lpstr>
      <vt:lpstr>Diapositiva 59</vt:lpstr>
      <vt:lpstr>Four Hundred Year Rule</vt:lpstr>
      <vt:lpstr>Isolated from Rest of the World</vt:lpstr>
      <vt:lpstr>Chinese Exploration</vt:lpstr>
      <vt:lpstr>Attacked by Nomadic Tribes</vt:lpstr>
      <vt:lpstr>Wudi Aspires to Trade with West</vt:lpstr>
      <vt:lpstr>The Silk Road</vt:lpstr>
      <vt:lpstr>Trails, Roads, Bridges</vt:lpstr>
      <vt:lpstr>Expansion of Trade</vt:lpstr>
      <vt:lpstr>Pax Sinica </vt:lpstr>
      <vt:lpstr>Food Reserves</vt:lpstr>
      <vt:lpstr>Merit-Based Appointments</vt:lpstr>
      <vt:lpstr>The End of the Han Dynasty </vt:lpstr>
      <vt:lpstr>Enduring Contributions</vt:lpstr>
      <vt:lpstr>Diapositiva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China</dc:title>
  <dc:creator>mario</dc:creator>
  <cp:lastModifiedBy>mario</cp:lastModifiedBy>
  <cp:revision>119</cp:revision>
  <dcterms:created xsi:type="dcterms:W3CDTF">2003-04-10T01:19:50Z</dcterms:created>
  <dcterms:modified xsi:type="dcterms:W3CDTF">2013-11-06T22:07:37Z</dcterms:modified>
</cp:coreProperties>
</file>