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2"/>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1" r:id="rId26"/>
    <p:sldId id="282" r:id="rId27"/>
    <p:sldId id="283" r:id="rId28"/>
    <p:sldId id="284" r:id="rId29"/>
    <p:sldId id="285" r:id="rId30"/>
    <p:sldId id="286" r:id="rId31"/>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FF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4" d="100"/>
          <a:sy n="74" d="100"/>
        </p:scale>
        <p:origin x="-104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87E7D56-266C-4F29-B1AD-CEEA0E20425A}" type="datetimeFigureOut">
              <a:rPr lang="it-IT" smtClean="0"/>
              <a:pPr/>
              <a:t>28/01/2014</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BC7481F-C454-489C-BB03-0AD186E80A4C}" type="slidenum">
              <a:rPr lang="it-IT" smtClean="0"/>
              <a:pPr/>
              <a:t>‹N›</a:t>
            </a:fld>
            <a:endParaRPr lang="it-IT"/>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
        <p:nvSpPr>
          <p:cNvPr id="4" name="Segnaposto numero diapositiva 3"/>
          <p:cNvSpPr>
            <a:spLocks noGrp="1"/>
          </p:cNvSpPr>
          <p:nvPr>
            <p:ph type="sldNum" sz="quarter" idx="10"/>
          </p:nvPr>
        </p:nvSpPr>
        <p:spPr/>
        <p:txBody>
          <a:bodyPr/>
          <a:lstStyle/>
          <a:p>
            <a:fld id="{0BC7481F-C454-489C-BB03-0AD186E80A4C}" type="slidenum">
              <a:rPr lang="it-IT" smtClean="0"/>
              <a:pPr/>
              <a:t>15</a:t>
            </a:fld>
            <a:endParaRPr lang="it-IT"/>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4F99EF50-8ADD-4956-B7D7-BBEC7F207A04}" type="datetimeFigureOut">
              <a:rPr lang="it-IT" smtClean="0"/>
              <a:pPr/>
              <a:t>28/01/2014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99E3A367-0720-4A6A-97AF-15A0D7B7B18A}" type="slidenum">
              <a:rPr lang="it-IT" smtClean="0"/>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4F99EF50-8ADD-4956-B7D7-BBEC7F207A04}" type="datetimeFigureOut">
              <a:rPr lang="it-IT" smtClean="0"/>
              <a:pPr/>
              <a:t>28/01/2014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99E3A367-0720-4A6A-97AF-15A0D7B7B18A}"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4F99EF50-8ADD-4956-B7D7-BBEC7F207A04}" type="datetimeFigureOut">
              <a:rPr lang="it-IT" smtClean="0"/>
              <a:pPr/>
              <a:t>28/01/2014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99E3A367-0720-4A6A-97AF-15A0D7B7B18A}"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4F99EF50-8ADD-4956-B7D7-BBEC7F207A04}" type="datetimeFigureOut">
              <a:rPr lang="it-IT" smtClean="0"/>
              <a:pPr/>
              <a:t>28/01/2014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99E3A367-0720-4A6A-97AF-15A0D7B7B18A}" type="slidenum">
              <a:rPr lang="it-IT" smtClean="0"/>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4F99EF50-8ADD-4956-B7D7-BBEC7F207A04}" type="datetimeFigureOut">
              <a:rPr lang="it-IT" smtClean="0"/>
              <a:pPr/>
              <a:t>28/01/2014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99E3A367-0720-4A6A-97AF-15A0D7B7B18A}" type="slidenum">
              <a:rPr lang="it-IT" smtClean="0"/>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4F99EF50-8ADD-4956-B7D7-BBEC7F207A04}" type="datetimeFigureOut">
              <a:rPr lang="it-IT" smtClean="0"/>
              <a:pPr/>
              <a:t>28/01/2014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99E3A367-0720-4A6A-97AF-15A0D7B7B18A}" type="slidenum">
              <a:rPr lang="it-IT" smtClean="0"/>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4F99EF50-8ADD-4956-B7D7-BBEC7F207A04}" type="datetimeFigureOut">
              <a:rPr lang="it-IT" smtClean="0"/>
              <a:pPr/>
              <a:t>28/01/2014</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99E3A367-0720-4A6A-97AF-15A0D7B7B18A}" type="slidenum">
              <a:rPr lang="it-IT" smtClean="0"/>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4F99EF50-8ADD-4956-B7D7-BBEC7F207A04}" type="datetimeFigureOut">
              <a:rPr lang="it-IT" smtClean="0"/>
              <a:pPr/>
              <a:t>28/01/2014</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99E3A367-0720-4A6A-97AF-15A0D7B7B18A}"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4F99EF50-8ADD-4956-B7D7-BBEC7F207A04}" type="datetimeFigureOut">
              <a:rPr lang="it-IT" smtClean="0"/>
              <a:pPr/>
              <a:t>28/01/2014</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99E3A367-0720-4A6A-97AF-15A0D7B7B18A}"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4F99EF50-8ADD-4956-B7D7-BBEC7F207A04}" type="datetimeFigureOut">
              <a:rPr lang="it-IT" smtClean="0"/>
              <a:pPr/>
              <a:t>28/01/2014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99E3A367-0720-4A6A-97AF-15A0D7B7B18A}" type="slidenum">
              <a:rPr lang="it-IT" smtClean="0"/>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4F99EF50-8ADD-4956-B7D7-BBEC7F207A04}" type="datetimeFigureOut">
              <a:rPr lang="it-IT" smtClean="0"/>
              <a:pPr/>
              <a:t>28/01/2014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99E3A367-0720-4A6A-97AF-15A0D7B7B18A}" type="slidenum">
              <a:rPr lang="it-IT" smtClean="0"/>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F99EF50-8ADD-4956-B7D7-BBEC7F207A04}" type="datetimeFigureOut">
              <a:rPr lang="it-IT" smtClean="0"/>
              <a:pPr/>
              <a:t>28/01/2014</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9E3A367-0720-4A6A-97AF-15A0D7B7B18A}" type="slidenum">
              <a:rPr lang="it-IT" smtClean="0"/>
              <a:pPr/>
              <a:t>‹N›</a:t>
            </a:fld>
            <a:endParaRPr lang="it-I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6.gif"/><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332657"/>
            <a:ext cx="7772400" cy="1584175"/>
          </a:xfrm>
          <a:solidFill>
            <a:srgbClr val="FFFF00"/>
          </a:solidFill>
          <a:ln>
            <a:solidFill>
              <a:schemeClr val="accent6">
                <a:lumMod val="75000"/>
              </a:schemeClr>
            </a:solidFill>
          </a:ln>
        </p:spPr>
        <p:txBody>
          <a:bodyPr>
            <a:normAutofit/>
          </a:bodyPr>
          <a:lstStyle/>
          <a:p>
            <a:r>
              <a:rPr lang="it-IT" dirty="0" smtClean="0">
                <a:solidFill>
                  <a:srgbClr val="FF0000"/>
                </a:solidFill>
              </a:rPr>
              <a:t>TRASDUTTORI</a:t>
            </a:r>
            <a:endParaRPr lang="it-IT" dirty="0">
              <a:solidFill>
                <a:srgbClr val="FF0000"/>
              </a:solidFill>
            </a:endParaRPr>
          </a:p>
        </p:txBody>
      </p:sp>
      <p:sp>
        <p:nvSpPr>
          <p:cNvPr id="3" name="Sottotitolo 2"/>
          <p:cNvSpPr>
            <a:spLocks noGrp="1"/>
          </p:cNvSpPr>
          <p:nvPr>
            <p:ph type="subTitle" idx="1"/>
          </p:nvPr>
        </p:nvSpPr>
        <p:spPr>
          <a:xfrm>
            <a:off x="251520" y="2420888"/>
            <a:ext cx="8640960" cy="3651318"/>
          </a:xfrm>
          <a:solidFill>
            <a:srgbClr val="C00000"/>
          </a:solidFill>
        </p:spPr>
        <p:txBody>
          <a:bodyPr>
            <a:noAutofit/>
          </a:bodyPr>
          <a:lstStyle/>
          <a:p>
            <a:pPr algn="l"/>
            <a:r>
              <a:rPr lang="it-IT" sz="1800" b="1" dirty="0">
                <a:solidFill>
                  <a:srgbClr val="FFC000"/>
                </a:solidFill>
              </a:rPr>
              <a:t>Il trasduttore è un dispositivo, generalmente elettrico o elettronico, che converte un tipo di energia relativa a grandezze meccaniche e fisiche in segnali elettrici. </a:t>
            </a:r>
            <a:endParaRPr lang="it-IT" sz="1800" b="1" dirty="0" smtClean="0">
              <a:solidFill>
                <a:srgbClr val="FFC000"/>
              </a:solidFill>
            </a:endParaRPr>
          </a:p>
          <a:p>
            <a:pPr algn="l"/>
            <a:endParaRPr lang="it-IT" sz="1800" b="1" dirty="0" smtClean="0">
              <a:solidFill>
                <a:srgbClr val="FFC000"/>
              </a:solidFill>
            </a:endParaRPr>
          </a:p>
          <a:p>
            <a:pPr algn="l"/>
            <a:r>
              <a:rPr lang="it-IT" sz="1800" b="1" dirty="0" smtClean="0">
                <a:solidFill>
                  <a:srgbClr val="FFC000"/>
                </a:solidFill>
              </a:rPr>
              <a:t>Molti </a:t>
            </a:r>
            <a:r>
              <a:rPr lang="it-IT" sz="1800" b="1" dirty="0">
                <a:solidFill>
                  <a:srgbClr val="FFC000"/>
                </a:solidFill>
              </a:rPr>
              <a:t>trasduttori sono sia sensori sia attuatori. In senso lato, un trasduttore è talvolta definito come un qualsiasi dispositivo che converte dell'energia da una forma ad un'altra. </a:t>
            </a:r>
            <a:endParaRPr lang="it-IT" sz="1800" b="1" dirty="0" smtClean="0">
              <a:solidFill>
                <a:srgbClr val="FFC000"/>
              </a:solidFill>
            </a:endParaRPr>
          </a:p>
          <a:p>
            <a:pPr algn="l"/>
            <a:r>
              <a:rPr lang="it-IT" sz="1800" b="1" dirty="0" smtClean="0">
                <a:solidFill>
                  <a:srgbClr val="FFC000"/>
                </a:solidFill>
              </a:rPr>
              <a:t/>
            </a:r>
            <a:br>
              <a:rPr lang="it-IT" sz="1800" b="1" dirty="0" smtClean="0">
                <a:solidFill>
                  <a:srgbClr val="FFC000"/>
                </a:solidFill>
              </a:rPr>
            </a:br>
            <a:r>
              <a:rPr lang="it-IT" sz="1800" b="1" dirty="0">
                <a:solidFill>
                  <a:srgbClr val="FFC000"/>
                </a:solidFill>
              </a:rPr>
              <a:t>Il trasduttore di posizione angolare (comunemente noto in ingegneria elettronica come encoder) è un dispositivo elettromeccanico che converte la posizione angolare del suo asse rotante, in segnali elettrici numerici</a:t>
            </a:r>
            <a:r>
              <a:rPr lang="it-IT" sz="1800" b="1" dirty="0" smtClean="0">
                <a:solidFill>
                  <a:srgbClr val="FFC000"/>
                </a:solidFill>
              </a:rPr>
              <a:t>.</a:t>
            </a:r>
          </a:p>
        </p:txBody>
      </p:sp>
    </p:spTree>
  </p:cSld>
  <p:clrMapOvr>
    <a:masterClrMapping/>
  </p:clrMapOvr>
  <p:transition>
    <p:wedg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400" dirty="0" smtClean="0"/>
              <a:t>Ecco due grafici tipici dell'andamento elettrico rispetto all'illuminamento:</a:t>
            </a:r>
            <a:endParaRPr lang="it-IT" sz="2400" dirty="0"/>
          </a:p>
        </p:txBody>
      </p:sp>
      <p:sp>
        <p:nvSpPr>
          <p:cNvPr id="7" name="Segnaposto contenuto 6"/>
          <p:cNvSpPr>
            <a:spLocks noGrp="1"/>
          </p:cNvSpPr>
          <p:nvPr>
            <p:ph idx="1"/>
          </p:nvPr>
        </p:nvSpPr>
        <p:spPr/>
        <p:txBody>
          <a:bodyPr>
            <a:normAutofit/>
          </a:bodyPr>
          <a:lstStyle/>
          <a:p>
            <a:pPr>
              <a:buNone/>
            </a:pPr>
            <a:r>
              <a:rPr lang="it-IT" sz="1400" b="1" dirty="0" smtClean="0"/>
              <a:t>                    </a:t>
            </a:r>
            <a:r>
              <a:rPr lang="it-IT" sz="1400" b="1" dirty="0" err="1" smtClean="0"/>
              <a:t>fotoresistori</a:t>
            </a:r>
            <a:r>
              <a:rPr lang="it-IT" sz="1400" b="1" dirty="0" smtClean="0"/>
              <a:t>   resistenza-illuminazione                            </a:t>
            </a:r>
            <a:r>
              <a:rPr lang="it-IT" sz="1400" b="1" dirty="0" err="1" smtClean="0"/>
              <a:t>corrente-tensione</a:t>
            </a:r>
            <a:r>
              <a:rPr lang="it-IT" sz="1400" b="1" dirty="0" smtClean="0"/>
              <a:t> a varie illuminazioni</a:t>
            </a:r>
          </a:p>
          <a:p>
            <a:pPr>
              <a:buNone/>
            </a:pPr>
            <a:endParaRPr lang="it-IT" sz="1400" b="1" dirty="0" smtClean="0"/>
          </a:p>
          <a:p>
            <a:pPr>
              <a:buNone/>
            </a:pPr>
            <a:endParaRPr lang="it-IT" sz="1400" dirty="0"/>
          </a:p>
        </p:txBody>
      </p:sp>
      <p:pic>
        <p:nvPicPr>
          <p:cNvPr id="8" name="Immagine 7" descr="GraficoFR.gif"/>
          <p:cNvPicPr>
            <a:picLocks noChangeAspect="1"/>
          </p:cNvPicPr>
          <p:nvPr/>
        </p:nvPicPr>
        <p:blipFill>
          <a:blip r:embed="rId2" cstate="print"/>
          <a:stretch>
            <a:fillRect/>
          </a:stretch>
        </p:blipFill>
        <p:spPr>
          <a:xfrm>
            <a:off x="1187624" y="2060848"/>
            <a:ext cx="7058025" cy="4410075"/>
          </a:xfrm>
          <a:prstGeom prst="rect">
            <a:avLst/>
          </a:prstGeom>
        </p:spPr>
      </p:pic>
    </p:spTree>
  </p:cSld>
  <p:clrMapOvr>
    <a:masterClrMapping/>
  </p:clrMapOvr>
  <p:transition>
    <p:zoom/>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28596" y="0"/>
            <a:ext cx="8229600" cy="582594"/>
          </a:xfrm>
        </p:spPr>
        <p:txBody>
          <a:bodyPr>
            <a:noAutofit/>
          </a:bodyPr>
          <a:lstStyle/>
          <a:p>
            <a:r>
              <a:rPr lang="it-IT" sz="2400" dirty="0" smtClean="0"/>
              <a:t>Funzionamento</a:t>
            </a:r>
            <a:endParaRPr lang="it-IT" sz="2400" dirty="0"/>
          </a:p>
        </p:txBody>
      </p:sp>
      <p:sp>
        <p:nvSpPr>
          <p:cNvPr id="3" name="Segnaposto contenuto 2"/>
          <p:cNvSpPr>
            <a:spLocks noGrp="1"/>
          </p:cNvSpPr>
          <p:nvPr>
            <p:ph idx="1"/>
          </p:nvPr>
        </p:nvSpPr>
        <p:spPr>
          <a:xfrm>
            <a:off x="285720" y="642918"/>
            <a:ext cx="8501122" cy="5643601"/>
          </a:xfrm>
        </p:spPr>
        <p:txBody>
          <a:bodyPr>
            <a:normAutofit fontScale="32500" lnSpcReduction="20000"/>
          </a:bodyPr>
          <a:lstStyle/>
          <a:p>
            <a:pPr algn="just">
              <a:buNone/>
            </a:pPr>
            <a:r>
              <a:rPr lang="it-IT" dirty="0" smtClean="0"/>
              <a:t>	</a:t>
            </a:r>
            <a:r>
              <a:rPr lang="it-IT" sz="4300" dirty="0" smtClean="0"/>
              <a:t>Per la radiazione visibile la quantità di luce che cade su una data superficie è chiamata </a:t>
            </a:r>
            <a:r>
              <a:rPr lang="it-IT" sz="4300" b="1" dirty="0" smtClean="0"/>
              <a:t>illuminamento</a:t>
            </a:r>
            <a:r>
              <a:rPr lang="it-IT" sz="4300" dirty="0" smtClean="0"/>
              <a:t>, l'unità di misura è il </a:t>
            </a:r>
            <a:r>
              <a:rPr lang="it-IT" sz="4300" b="1" dirty="0" smtClean="0"/>
              <a:t>lux,</a:t>
            </a:r>
            <a:r>
              <a:rPr lang="it-IT" sz="4300" dirty="0" smtClean="0"/>
              <a:t> definito come illuminamento prodotto  dal  </a:t>
            </a:r>
            <a:r>
              <a:rPr lang="it-IT" sz="4300" b="1" dirty="0" smtClean="0"/>
              <a:t>flusso</a:t>
            </a:r>
            <a:r>
              <a:rPr lang="it-IT" sz="4300" dirty="0" smtClean="0"/>
              <a:t> di energia luminosa pari a </a:t>
            </a:r>
            <a:r>
              <a:rPr lang="it-IT" sz="4300" b="1" dirty="0" smtClean="0"/>
              <a:t>1 lumen </a:t>
            </a:r>
            <a:r>
              <a:rPr lang="it-IT" sz="4300" dirty="0" smtClean="0"/>
              <a:t> su una superficie avente  area pari a  1 m</a:t>
            </a:r>
            <a:r>
              <a:rPr lang="it-IT" sz="4300" baseline="30000" dirty="0" smtClean="0"/>
              <a:t>2</a:t>
            </a:r>
          </a:p>
          <a:p>
            <a:pPr algn="just">
              <a:buNone/>
            </a:pPr>
            <a:r>
              <a:rPr lang="it-IT" sz="4300" dirty="0" smtClean="0"/>
              <a:t> </a:t>
            </a:r>
          </a:p>
          <a:p>
            <a:pPr algn="just">
              <a:buNone/>
            </a:pPr>
            <a:r>
              <a:rPr lang="it-IT" sz="4300" dirty="0" smtClean="0"/>
              <a:t>         ( </a:t>
            </a:r>
            <a:r>
              <a:rPr lang="it-IT" sz="4300" b="1" dirty="0" smtClean="0"/>
              <a:t>1 lux = 1 lumen/ m</a:t>
            </a:r>
            <a:r>
              <a:rPr lang="it-IT" sz="4300" b="1" baseline="30000" dirty="0" smtClean="0"/>
              <a:t>2</a:t>
            </a:r>
            <a:r>
              <a:rPr lang="it-IT" sz="4300" b="1" dirty="0" smtClean="0"/>
              <a:t> </a:t>
            </a:r>
            <a:r>
              <a:rPr lang="it-IT" sz="4300" dirty="0" smtClean="0"/>
              <a:t>)</a:t>
            </a:r>
          </a:p>
          <a:p>
            <a:pPr algn="just">
              <a:buNone/>
            </a:pPr>
            <a:r>
              <a:rPr lang="it-IT" dirty="0" smtClean="0"/>
              <a:t> </a:t>
            </a:r>
          </a:p>
          <a:p>
            <a:pPr algn="just">
              <a:buNone/>
            </a:pPr>
            <a:endParaRPr lang="it-IT" dirty="0" smtClean="0"/>
          </a:p>
          <a:p>
            <a:pPr algn="just">
              <a:buNone/>
            </a:pPr>
            <a:endParaRPr lang="it-IT" dirty="0" smtClean="0"/>
          </a:p>
          <a:p>
            <a:pPr algn="just">
              <a:buNone/>
            </a:pPr>
            <a:endParaRPr lang="it-IT" dirty="0" smtClean="0"/>
          </a:p>
          <a:p>
            <a:pPr algn="just">
              <a:buNone/>
            </a:pPr>
            <a:endParaRPr lang="it-IT" dirty="0" smtClean="0"/>
          </a:p>
          <a:p>
            <a:pPr algn="just">
              <a:buNone/>
            </a:pPr>
            <a:endParaRPr lang="it-IT" dirty="0" smtClean="0"/>
          </a:p>
          <a:p>
            <a:pPr algn="just">
              <a:buNone/>
            </a:pPr>
            <a:endParaRPr lang="it-IT" dirty="0" smtClean="0"/>
          </a:p>
          <a:p>
            <a:pPr algn="just">
              <a:buNone/>
            </a:pPr>
            <a:endParaRPr lang="it-IT" dirty="0" smtClean="0"/>
          </a:p>
          <a:p>
            <a:pPr algn="just">
              <a:buNone/>
            </a:pPr>
            <a:endParaRPr lang="it-IT" dirty="0" smtClean="0"/>
          </a:p>
          <a:p>
            <a:pPr algn="just">
              <a:buNone/>
            </a:pPr>
            <a:endParaRPr lang="it-IT" dirty="0" smtClean="0"/>
          </a:p>
          <a:p>
            <a:pPr algn="just">
              <a:buNone/>
            </a:pPr>
            <a:endParaRPr lang="it-IT" dirty="0" smtClean="0"/>
          </a:p>
          <a:p>
            <a:pPr algn="just">
              <a:buNone/>
            </a:pPr>
            <a:r>
              <a:rPr lang="it-IT" b="1" dirty="0" smtClean="0"/>
              <a:t>	</a:t>
            </a:r>
            <a:r>
              <a:rPr lang="it-IT" sz="4900" b="1" dirty="0" smtClean="0"/>
              <a:t>Un'altra unità di misura è il </a:t>
            </a:r>
            <a:r>
              <a:rPr lang="it-IT" sz="4900" b="1" dirty="0" err="1" smtClean="0"/>
              <a:t>foot-candle</a:t>
            </a:r>
            <a:r>
              <a:rPr lang="it-IT" sz="4900" b="1" dirty="0" smtClean="0"/>
              <a:t> (1 </a:t>
            </a:r>
            <a:r>
              <a:rPr lang="it-IT" sz="4900" b="1" dirty="0" err="1" smtClean="0"/>
              <a:t>foot-candle</a:t>
            </a:r>
            <a:r>
              <a:rPr lang="it-IT" sz="4900" b="1" dirty="0" smtClean="0"/>
              <a:t> = 10.763 lux)</a:t>
            </a:r>
            <a:r>
              <a:rPr lang="it-IT" sz="4900" dirty="0" smtClean="0"/>
              <a:t>. </a:t>
            </a:r>
          </a:p>
          <a:p>
            <a:pPr algn="just">
              <a:buNone/>
            </a:pPr>
            <a:endParaRPr lang="it-IT" sz="4900" dirty="0" smtClean="0"/>
          </a:p>
          <a:p>
            <a:pPr algn="just">
              <a:buNone/>
            </a:pPr>
            <a:r>
              <a:rPr lang="it-IT" sz="4900" dirty="0" smtClean="0"/>
              <a:t>	La resistenza del materiale semiconduttore colpito dalla radiazione è inversamente proporzionale all'illuminamento o alla potenza della radiazione incidente. </a:t>
            </a:r>
          </a:p>
          <a:p>
            <a:pPr algn="just">
              <a:buNone/>
            </a:pPr>
            <a:r>
              <a:rPr lang="it-IT" sz="4900" dirty="0" smtClean="0"/>
              <a:t>        La funzione di un </a:t>
            </a:r>
            <a:r>
              <a:rPr lang="it-IT" sz="4900" dirty="0" err="1" smtClean="0"/>
              <a:t>fotoresistore</a:t>
            </a:r>
            <a:r>
              <a:rPr lang="it-IT" sz="4900" dirty="0" smtClean="0"/>
              <a:t> è quella di convertire la radiazione incidente in una grandezza elettrica. </a:t>
            </a:r>
          </a:p>
          <a:p>
            <a:pPr algn="just">
              <a:buNone/>
            </a:pPr>
            <a:r>
              <a:rPr lang="it-IT" sz="4900" dirty="0" smtClean="0"/>
              <a:t>        I </a:t>
            </a:r>
            <a:r>
              <a:rPr lang="it-IT" sz="4900" dirty="0" err="1" smtClean="0"/>
              <a:t>fotoresistori</a:t>
            </a:r>
            <a:r>
              <a:rPr lang="it-IT" sz="4900" dirty="0" smtClean="0"/>
              <a:t> per la radiazione visibile generalmente sono realizzati con i materiali precedentemente elencati. </a:t>
            </a:r>
          </a:p>
          <a:p>
            <a:pPr algn="just">
              <a:buNone/>
            </a:pPr>
            <a:r>
              <a:rPr lang="it-IT" sz="4900" dirty="0" smtClean="0"/>
              <a:t>        L'elemento attivo del rivelatore è di solito fabbricato sintetizzando la polvere dei materiali in una pasticca, su questa, successivamente, vengono depositati gli elettrodi metallici costituiti da materiali a bassa resistenza.</a:t>
            </a:r>
          </a:p>
          <a:p>
            <a:pPr algn="just">
              <a:buNone/>
            </a:pPr>
            <a:r>
              <a:rPr lang="it-IT" sz="4900" dirty="0" smtClean="0"/>
              <a:t>	La tavoletta viene poi incapsulata in un involucro di vetro o di plastica trasparente; la forma di quest'ultimo dipende dalla direzione della luce incidente.</a:t>
            </a:r>
          </a:p>
          <a:p>
            <a:pPr algn="just"/>
            <a:endParaRPr lang="it-IT" sz="4900" dirty="0"/>
          </a:p>
        </p:txBody>
      </p:sp>
      <p:pic>
        <p:nvPicPr>
          <p:cNvPr id="5" name="Immagine 4" descr="Lumen_sez.3.gif"/>
          <p:cNvPicPr>
            <a:picLocks noChangeAspect="1"/>
          </p:cNvPicPr>
          <p:nvPr/>
        </p:nvPicPr>
        <p:blipFill>
          <a:blip r:embed="rId2" cstate="print"/>
          <a:stretch>
            <a:fillRect/>
          </a:stretch>
        </p:blipFill>
        <p:spPr>
          <a:xfrm>
            <a:off x="3643306" y="1214421"/>
            <a:ext cx="2500834" cy="2000265"/>
          </a:xfrm>
          <a:prstGeom prst="rect">
            <a:avLst/>
          </a:prstGeom>
        </p:spPr>
      </p:pic>
    </p:spTree>
  </p:cSld>
  <p:clrMapOvr>
    <a:masterClrMapping/>
  </p:clrMapOvr>
  <p:transition>
    <p:pull dir="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0"/>
            <a:ext cx="8229600" cy="836712"/>
          </a:xfrm>
        </p:spPr>
        <p:txBody>
          <a:bodyPr>
            <a:normAutofit/>
          </a:bodyPr>
          <a:lstStyle/>
          <a:p>
            <a:r>
              <a:rPr lang="it-IT" sz="2000" dirty="0" smtClean="0"/>
              <a:t>Spiegazione del funzionamento:</a:t>
            </a:r>
            <a:endParaRPr lang="it-IT" sz="2000" dirty="0"/>
          </a:p>
        </p:txBody>
      </p:sp>
      <p:sp>
        <p:nvSpPr>
          <p:cNvPr id="5" name="Segnaposto contenuto 4"/>
          <p:cNvSpPr>
            <a:spLocks noGrp="1"/>
          </p:cNvSpPr>
          <p:nvPr>
            <p:ph idx="1"/>
          </p:nvPr>
        </p:nvSpPr>
        <p:spPr>
          <a:xfrm>
            <a:off x="457200" y="908720"/>
            <a:ext cx="8401080" cy="4520543"/>
          </a:xfrm>
        </p:spPr>
        <p:txBody>
          <a:bodyPr>
            <a:normAutofit/>
          </a:bodyPr>
          <a:lstStyle/>
          <a:p>
            <a:r>
              <a:rPr lang="it-IT" sz="1600" dirty="0" smtClean="0"/>
              <a:t>La resistenza del </a:t>
            </a:r>
            <a:r>
              <a:rPr lang="it-IT" sz="1600" dirty="0" err="1" smtClean="0"/>
              <a:t>fotoresistore</a:t>
            </a:r>
            <a:r>
              <a:rPr lang="it-IT" sz="1600" dirty="0" smtClean="0"/>
              <a:t> alla completa oscurità può essere maggiore di 2</a:t>
            </a:r>
            <a:r>
              <a:rPr lang="it-IT" sz="1600" b="1" dirty="0" smtClean="0"/>
              <a:t>MΩ</a:t>
            </a:r>
            <a:r>
              <a:rPr lang="it-IT" sz="1600" dirty="0" smtClean="0"/>
              <a:t> e, quando è colpita da una luce abbastanza intensa, può abbassarsi fino a meno di 10</a:t>
            </a:r>
            <a:r>
              <a:rPr lang="it-IT" sz="1600" b="1" dirty="0" smtClean="0"/>
              <a:t>Ω</a:t>
            </a:r>
            <a:r>
              <a:rPr lang="it-IT" sz="1600" dirty="0" smtClean="0"/>
              <a:t>. </a:t>
            </a:r>
          </a:p>
          <a:p>
            <a:r>
              <a:rPr lang="it-IT" sz="1600" dirty="0" smtClean="0"/>
              <a:t>Una rilevabile diminuzione della resistenza può essere raggiunta soltanto dopo che la sostanza sensibile alla luce  ha assorbito un sufficiente numero di fotoni. </a:t>
            </a:r>
          </a:p>
          <a:p>
            <a:r>
              <a:rPr lang="it-IT" sz="1600" dirty="0" smtClean="0"/>
              <a:t>Queste cellule sono progettate per una dissipazione di potenza che va da 70</a:t>
            </a:r>
            <a:r>
              <a:rPr lang="it-IT" sz="1600" b="1" dirty="0" smtClean="0"/>
              <a:t>mW</a:t>
            </a:r>
            <a:r>
              <a:rPr lang="it-IT" sz="1600" dirty="0" smtClean="0"/>
              <a:t> ad 1</a:t>
            </a:r>
            <a:r>
              <a:rPr lang="it-IT" sz="1600" b="1" dirty="0" smtClean="0"/>
              <a:t>W</a:t>
            </a:r>
            <a:r>
              <a:rPr lang="it-IT" sz="1600" dirty="0" smtClean="0"/>
              <a:t> a temperatura ambiente. Il dispositivo viene usato per rivelare la presenza o l'assenza di una sorgente di luce. </a:t>
            </a:r>
          </a:p>
          <a:p>
            <a:r>
              <a:rPr lang="it-IT" sz="1600" dirty="0" smtClean="0"/>
              <a:t>La variazione del valore di resistenza in condizioni di buio e luce permette la sua applicazione in sistemi dall'allarme o in sistemi di conteggio. Il rivelatore può essere usato per misurare il livello di luce, la sua resistenza corrisponde ad un determinato livello di illuminamento, questa sua caratteristica viene utilizzata nella realizzazione di circuiti di commutazione a luce crepuscolare</a:t>
            </a:r>
            <a:r>
              <a:rPr lang="it-IT" sz="1800" dirty="0" smtClean="0"/>
              <a:t>.</a:t>
            </a:r>
            <a:endParaRPr lang="it-IT" sz="1800" dirty="0"/>
          </a:p>
        </p:txBody>
      </p:sp>
      <p:pic>
        <p:nvPicPr>
          <p:cNvPr id="6" name="Immagine 5" descr="Fotore1.jpg"/>
          <p:cNvPicPr>
            <a:picLocks noChangeAspect="1"/>
          </p:cNvPicPr>
          <p:nvPr/>
        </p:nvPicPr>
        <p:blipFill>
          <a:blip r:embed="rId2" cstate="print"/>
          <a:stretch>
            <a:fillRect/>
          </a:stretch>
        </p:blipFill>
        <p:spPr>
          <a:xfrm>
            <a:off x="2571736" y="3857628"/>
            <a:ext cx="3528392" cy="2662586"/>
          </a:xfrm>
          <a:prstGeom prst="rect">
            <a:avLst/>
          </a:prstGeom>
        </p:spPr>
      </p:pic>
    </p:spTree>
  </p:cSld>
  <p:clrMapOvr>
    <a:masterClrMapping/>
  </p:clrMapOvr>
  <p:transition>
    <p:wip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3) FOTODIODO</a:t>
            </a:r>
            <a:endParaRPr lang="it-IT" dirty="0"/>
          </a:p>
        </p:txBody>
      </p:sp>
      <p:sp>
        <p:nvSpPr>
          <p:cNvPr id="3" name="Segnaposto contenuto 2"/>
          <p:cNvSpPr>
            <a:spLocks noGrp="1"/>
          </p:cNvSpPr>
          <p:nvPr>
            <p:ph idx="1"/>
          </p:nvPr>
        </p:nvSpPr>
        <p:spPr>
          <a:xfrm>
            <a:off x="457200" y="1600200"/>
            <a:ext cx="8229600" cy="4757758"/>
          </a:xfrm>
        </p:spPr>
        <p:txBody>
          <a:bodyPr>
            <a:normAutofit/>
          </a:bodyPr>
          <a:lstStyle/>
          <a:p>
            <a:pPr>
              <a:buNone/>
            </a:pPr>
            <a:r>
              <a:rPr lang="it-IT" dirty="0" smtClean="0"/>
              <a:t>    </a:t>
            </a:r>
            <a:r>
              <a:rPr lang="it-IT" sz="1900" dirty="0" smtClean="0"/>
              <a:t>Un fotodiodo è un particolare tipo di diodo che funziona come sensore ottico in grado di riconoscere una determinata lunghezza d'onda e di trasformare questo evento in un segnale elettrico di corrente.</a:t>
            </a:r>
          </a:p>
          <a:p>
            <a:pPr>
              <a:buNone/>
            </a:pPr>
            <a:r>
              <a:rPr lang="it-IT" sz="1900" dirty="0" smtClean="0"/>
              <a:t>       Esistono molti tipi di fotodiodi, che si differenziano per progettazione interna ed  efficienza.</a:t>
            </a:r>
          </a:p>
          <a:p>
            <a:pPr>
              <a:buNone/>
            </a:pPr>
            <a:r>
              <a:rPr lang="it-IT" sz="1900" dirty="0" smtClean="0"/>
              <a:t>       Il più comune, utilizzato per applicazioni a basso rumore è il modello </a:t>
            </a:r>
            <a:r>
              <a:rPr lang="it-IT" sz="1900" dirty="0" err="1" smtClean="0"/>
              <a:t>PiN</a:t>
            </a:r>
            <a:r>
              <a:rPr lang="it-IT" sz="1900" dirty="0" smtClean="0"/>
              <a:t> , mentre per applicazioni che necessitano di alto segnale è stato creato il fotodiodo APD.</a:t>
            </a:r>
          </a:p>
          <a:p>
            <a:pPr>
              <a:buNone/>
            </a:pPr>
            <a:endParaRPr lang="it-IT" dirty="0" smtClean="0"/>
          </a:p>
          <a:p>
            <a:pPr>
              <a:buNone/>
            </a:pPr>
            <a:endParaRPr lang="it-IT" dirty="0" smtClean="0"/>
          </a:p>
          <a:p>
            <a:pPr>
              <a:buNone/>
            </a:pPr>
            <a:endParaRPr lang="it-IT" dirty="0" smtClean="0"/>
          </a:p>
          <a:p>
            <a:pPr>
              <a:buNone/>
            </a:pPr>
            <a:endParaRPr lang="it-IT" dirty="0" smtClean="0"/>
          </a:p>
          <a:p>
            <a:pPr>
              <a:buNone/>
            </a:pPr>
            <a:endParaRPr lang="it-IT" dirty="0" smtClean="0"/>
          </a:p>
          <a:p>
            <a:pPr>
              <a:buNone/>
            </a:pPr>
            <a:endParaRPr lang="it-IT" dirty="0" smtClean="0"/>
          </a:p>
          <a:p>
            <a:pPr>
              <a:buNone/>
            </a:pPr>
            <a:endParaRPr lang="it-IT" dirty="0"/>
          </a:p>
        </p:txBody>
      </p:sp>
      <p:pic>
        <p:nvPicPr>
          <p:cNvPr id="5" name="Immagine 4" descr="images.jpg"/>
          <p:cNvPicPr>
            <a:picLocks noChangeAspect="1"/>
          </p:cNvPicPr>
          <p:nvPr/>
        </p:nvPicPr>
        <p:blipFill>
          <a:blip r:embed="rId2" cstate="print"/>
          <a:stretch>
            <a:fillRect/>
          </a:stretch>
        </p:blipFill>
        <p:spPr>
          <a:xfrm>
            <a:off x="3347864" y="4077072"/>
            <a:ext cx="2466975" cy="1847850"/>
          </a:xfrm>
          <a:prstGeom prst="rect">
            <a:avLst/>
          </a:prstGeom>
        </p:spPr>
      </p:pic>
    </p:spTree>
  </p:cSld>
  <p:clrMapOvr>
    <a:masterClrMapping/>
  </p:clrMapOvr>
  <p:transition>
    <p:wipe dir="d"/>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sz="3600" b="1" u="sng" dirty="0" smtClean="0"/>
              <a:t>Struttura del fotodiodo:</a:t>
            </a:r>
            <a:r>
              <a:rPr lang="it-IT" sz="3600" dirty="0" smtClean="0"/>
              <a:t/>
            </a:r>
            <a:br>
              <a:rPr lang="it-IT" sz="3600" dirty="0" smtClean="0"/>
            </a:br>
            <a:endParaRPr lang="it-IT" sz="3600" dirty="0"/>
          </a:p>
        </p:txBody>
      </p:sp>
      <p:sp>
        <p:nvSpPr>
          <p:cNvPr id="3" name="Segnaposto contenuto 2"/>
          <p:cNvSpPr>
            <a:spLocks noGrp="1"/>
          </p:cNvSpPr>
          <p:nvPr>
            <p:ph idx="1"/>
          </p:nvPr>
        </p:nvSpPr>
        <p:spPr>
          <a:xfrm>
            <a:off x="457200" y="908720"/>
            <a:ext cx="8472518" cy="5256583"/>
          </a:xfrm>
        </p:spPr>
        <p:txBody>
          <a:bodyPr>
            <a:normAutofit/>
          </a:bodyPr>
          <a:lstStyle/>
          <a:p>
            <a:pPr>
              <a:buNone/>
            </a:pPr>
            <a:r>
              <a:rPr lang="it-IT" dirty="0" smtClean="0"/>
              <a:t>	</a:t>
            </a:r>
          </a:p>
          <a:p>
            <a:pPr>
              <a:buNone/>
            </a:pPr>
            <a:r>
              <a:rPr lang="it-IT" sz="2800" dirty="0" smtClean="0"/>
              <a:t>    </a:t>
            </a:r>
            <a:r>
              <a:rPr lang="it-IT" sz="2400" dirty="0" smtClean="0"/>
              <a:t>Un fotodiodo è sostanzialmente un diodo particolare caratterizzato da una giunzione </a:t>
            </a:r>
            <a:r>
              <a:rPr lang="it-IT" sz="2400" dirty="0" err="1" smtClean="0"/>
              <a:t>P-N</a:t>
            </a:r>
            <a:r>
              <a:rPr lang="it-IT" sz="2400" dirty="0" smtClean="0"/>
              <a:t>. </a:t>
            </a:r>
          </a:p>
          <a:p>
            <a:pPr>
              <a:buNone/>
            </a:pPr>
            <a:r>
              <a:rPr lang="it-IT" sz="2400" dirty="0" smtClean="0"/>
              <a:t>     La zona P, cioè la zona drogata con atomi trivalenti (accettori )    è molto più drogata rispetto alla zona N.</a:t>
            </a:r>
          </a:p>
          <a:p>
            <a:pPr>
              <a:buNone/>
            </a:pPr>
            <a:r>
              <a:rPr lang="it-IT" sz="2400" dirty="0" smtClean="0"/>
              <a:t>     La zona P si trova molto vicino alla struttura esterna del fotodiodo che a sua volta e` ricoperta da uno strato antiriflesso,sopra al quale e`riposta una lente che rende perpendicolari i raggi luminosi che vengono a contatto con la superficie.</a:t>
            </a:r>
          </a:p>
          <a:p>
            <a:pPr>
              <a:buNone/>
            </a:pPr>
            <a:r>
              <a:rPr lang="it-IT" sz="2400" dirty="0" smtClean="0"/>
              <a:t>     I materiali </a:t>
            </a:r>
            <a:r>
              <a:rPr lang="it-IT" sz="2400" dirty="0" err="1" smtClean="0"/>
              <a:t>piu`</a:t>
            </a:r>
            <a:r>
              <a:rPr lang="it-IT" sz="2400" dirty="0" smtClean="0"/>
              <a:t> comunemente utilizzati per la sua costruzione sono : Silicio, Germanio, Arseniuro di Gallio.</a:t>
            </a:r>
          </a:p>
          <a:p>
            <a:pPr>
              <a:buNone/>
            </a:pPr>
            <a:endParaRPr lang="it-IT" dirty="0"/>
          </a:p>
        </p:txBody>
      </p:sp>
    </p:spTree>
  </p:cSld>
  <p:clrMapOvr>
    <a:masterClrMapping/>
  </p:clrMapOvr>
  <p:transition>
    <p:wipe dir="u"/>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Esempio di giunzione:</a:t>
            </a:r>
            <a:endParaRPr lang="it-IT" dirty="0"/>
          </a:p>
        </p:txBody>
      </p:sp>
      <p:pic>
        <p:nvPicPr>
          <p:cNvPr id="4098" name="Picture 2"/>
          <p:cNvPicPr>
            <a:picLocks noGrp="1" noChangeAspect="1" noChangeArrowheads="1"/>
          </p:cNvPicPr>
          <p:nvPr>
            <p:ph idx="1"/>
          </p:nvPr>
        </p:nvPicPr>
        <p:blipFill>
          <a:blip r:embed="rId3" cstate="print"/>
          <a:srcRect/>
          <a:stretch>
            <a:fillRect/>
          </a:stretch>
        </p:blipFill>
        <p:spPr bwMode="auto">
          <a:xfrm>
            <a:off x="714348" y="1714488"/>
            <a:ext cx="7682363" cy="3744416"/>
          </a:xfrm>
          <a:prstGeom prst="rect">
            <a:avLst/>
          </a:prstGeom>
          <a:noFill/>
          <a:ln w="9525">
            <a:noFill/>
            <a:miter lim="800000"/>
            <a:headEnd/>
            <a:tailEnd/>
          </a:ln>
        </p:spPr>
      </p:pic>
    </p:spTree>
  </p:cSld>
  <p:clrMapOvr>
    <a:masterClrMapping/>
  </p:clrMapOvr>
  <p:transition>
    <p:wheel spokes="3"/>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4000" dirty="0" smtClean="0"/>
              <a:t>Circuito equivalente di un fotodiodo</a:t>
            </a:r>
            <a:r>
              <a:rPr lang="it-IT" dirty="0" smtClean="0"/>
              <a:t>:</a:t>
            </a:r>
            <a:endParaRPr lang="it-IT" dirty="0"/>
          </a:p>
        </p:txBody>
      </p:sp>
      <p:pic>
        <p:nvPicPr>
          <p:cNvPr id="5124" name="Picture 4"/>
          <p:cNvPicPr>
            <a:picLocks noGrp="1" noChangeAspect="1" noChangeArrowheads="1"/>
          </p:cNvPicPr>
          <p:nvPr>
            <p:ph idx="1"/>
          </p:nvPr>
        </p:nvPicPr>
        <p:blipFill>
          <a:blip r:embed="rId2" cstate="print"/>
          <a:srcRect/>
          <a:stretch>
            <a:fillRect/>
          </a:stretch>
        </p:blipFill>
        <p:spPr bwMode="auto">
          <a:xfrm>
            <a:off x="-5844" y="1628800"/>
            <a:ext cx="9149844" cy="4608512"/>
          </a:xfrm>
          <a:prstGeom prst="rect">
            <a:avLst/>
          </a:prstGeom>
          <a:noFill/>
          <a:ln w="9525">
            <a:noFill/>
            <a:miter lim="800000"/>
            <a:headEnd/>
            <a:tailEnd/>
          </a:ln>
        </p:spPr>
      </p:pic>
    </p:spTree>
  </p:cSld>
  <p:clrMapOvr>
    <a:masterClrMapping/>
  </p:clrMapOvr>
  <p:transition>
    <p:strips dir="ru"/>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725470"/>
          </a:xfrm>
        </p:spPr>
        <p:txBody>
          <a:bodyPr>
            <a:normAutofit/>
          </a:bodyPr>
          <a:lstStyle/>
          <a:p>
            <a:r>
              <a:rPr lang="it-IT" sz="3200" dirty="0" smtClean="0"/>
              <a:t>Caratteristiche   elettriche:</a:t>
            </a:r>
            <a:endParaRPr lang="it-IT" sz="3200" dirty="0"/>
          </a:p>
        </p:txBody>
      </p:sp>
      <p:pic>
        <p:nvPicPr>
          <p:cNvPr id="6146" name="Picture 2"/>
          <p:cNvPicPr>
            <a:picLocks noGrp="1" noChangeAspect="1" noChangeArrowheads="1"/>
          </p:cNvPicPr>
          <p:nvPr>
            <p:ph idx="1"/>
          </p:nvPr>
        </p:nvPicPr>
        <p:blipFill>
          <a:blip r:embed="rId2" cstate="print"/>
          <a:srcRect/>
          <a:stretch>
            <a:fillRect/>
          </a:stretch>
        </p:blipFill>
        <p:spPr bwMode="auto">
          <a:xfrm>
            <a:off x="571472" y="1214422"/>
            <a:ext cx="8097668" cy="4952592"/>
          </a:xfrm>
          <a:prstGeom prst="rect">
            <a:avLst/>
          </a:prstGeom>
          <a:noFill/>
          <a:ln w="9525">
            <a:noFill/>
            <a:miter lim="800000"/>
            <a:headEnd/>
            <a:tailEnd/>
          </a:ln>
        </p:spPr>
      </p:pic>
    </p:spTree>
  </p:cSld>
  <p:clrMapOvr>
    <a:masterClrMapping/>
  </p:clrMapOvr>
  <p:transition>
    <p:strips dir="rd"/>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smtClean="0"/>
              <a:t>Caratteristica I/V di un fotodiodo:</a:t>
            </a:r>
            <a:endParaRPr lang="it-IT" sz="2800" dirty="0"/>
          </a:p>
        </p:txBody>
      </p:sp>
      <p:pic>
        <p:nvPicPr>
          <p:cNvPr id="7170" name="Picture 2"/>
          <p:cNvPicPr>
            <a:picLocks noGrp="1" noChangeAspect="1" noChangeArrowheads="1"/>
          </p:cNvPicPr>
          <p:nvPr>
            <p:ph idx="1"/>
          </p:nvPr>
        </p:nvPicPr>
        <p:blipFill>
          <a:blip r:embed="rId2" cstate="print"/>
          <a:srcRect/>
          <a:stretch>
            <a:fillRect/>
          </a:stretch>
        </p:blipFill>
        <p:spPr bwMode="auto">
          <a:xfrm>
            <a:off x="4655" y="1484784"/>
            <a:ext cx="9139345" cy="4902478"/>
          </a:xfrm>
          <a:prstGeom prst="rect">
            <a:avLst/>
          </a:prstGeom>
          <a:noFill/>
          <a:ln w="9525">
            <a:noFill/>
            <a:miter lim="800000"/>
            <a:headEnd/>
            <a:tailEnd/>
          </a:ln>
        </p:spPr>
      </p:pic>
    </p:spTree>
  </p:cSld>
  <p:clrMapOvr>
    <a:masterClrMapping/>
  </p:clrMapOvr>
  <p:transition>
    <p:diamond/>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200" dirty="0" smtClean="0"/>
              <a:t>Polarizzazione:</a:t>
            </a:r>
            <a:endParaRPr lang="it-IT" sz="3200" dirty="0"/>
          </a:p>
        </p:txBody>
      </p:sp>
      <p:pic>
        <p:nvPicPr>
          <p:cNvPr id="8194" name="Picture 2"/>
          <p:cNvPicPr>
            <a:picLocks noGrp="1" noChangeAspect="1" noChangeArrowheads="1"/>
          </p:cNvPicPr>
          <p:nvPr>
            <p:ph idx="1"/>
          </p:nvPr>
        </p:nvPicPr>
        <p:blipFill>
          <a:blip r:embed="rId2" cstate="print"/>
          <a:srcRect/>
          <a:stretch>
            <a:fillRect/>
          </a:stretch>
        </p:blipFill>
        <p:spPr bwMode="auto">
          <a:xfrm>
            <a:off x="357158" y="1214422"/>
            <a:ext cx="8563885" cy="5112416"/>
          </a:xfrm>
          <a:prstGeom prst="rect">
            <a:avLst/>
          </a:prstGeom>
          <a:noFill/>
          <a:ln w="9525">
            <a:noFill/>
            <a:miter lim="800000"/>
            <a:headEnd/>
            <a:tailEnd/>
          </a:ln>
        </p:spPr>
      </p:pic>
    </p:spTree>
  </p:cSld>
  <p:clrMapOvr>
    <a:masterClrMapping/>
  </p:clrMapOvr>
  <p:transition>
    <p:pull dir="rd"/>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solidFill>
                  <a:srgbClr val="00B050"/>
                </a:solidFill>
              </a:rPr>
              <a:t>STRUTTURA </a:t>
            </a:r>
            <a:endParaRPr lang="it-IT" dirty="0">
              <a:solidFill>
                <a:srgbClr val="00B050"/>
              </a:solidFill>
            </a:endParaRPr>
          </a:p>
        </p:txBody>
      </p:sp>
      <p:sp>
        <p:nvSpPr>
          <p:cNvPr id="3" name="Segnaposto contenuto 2"/>
          <p:cNvSpPr>
            <a:spLocks noGrp="1"/>
          </p:cNvSpPr>
          <p:nvPr>
            <p:ph idx="1"/>
          </p:nvPr>
        </p:nvSpPr>
        <p:spPr>
          <a:xfrm>
            <a:off x="457200" y="1196752"/>
            <a:ext cx="8229600" cy="4589701"/>
          </a:xfrm>
          <a:solidFill>
            <a:srgbClr val="92D050"/>
          </a:solidFill>
        </p:spPr>
        <p:txBody>
          <a:bodyPr>
            <a:normAutofit/>
          </a:bodyPr>
          <a:lstStyle/>
          <a:p>
            <a:r>
              <a:rPr lang="it-IT" sz="2000" dirty="0"/>
              <a:t>Nella forma più semplice si possono distinguere due parti: </a:t>
            </a:r>
            <a:endParaRPr lang="it-IT" sz="2000" dirty="0" smtClean="0"/>
          </a:p>
          <a:p>
            <a:pPr>
              <a:buNone/>
            </a:pPr>
            <a:r>
              <a:rPr lang="it-IT" sz="2000" dirty="0" smtClean="0"/>
              <a:t/>
            </a:r>
            <a:br>
              <a:rPr lang="it-IT" sz="2000" dirty="0" smtClean="0"/>
            </a:br>
            <a:r>
              <a:rPr lang="it-IT" sz="2000" b="1" dirty="0" smtClean="0">
                <a:solidFill>
                  <a:srgbClr val="00B050"/>
                </a:solidFill>
              </a:rPr>
              <a:t>1) IL CORPO, </a:t>
            </a:r>
            <a:r>
              <a:rPr lang="it-IT" sz="2000" dirty="0" smtClean="0"/>
              <a:t>che </a:t>
            </a:r>
            <a:r>
              <a:rPr lang="it-IT" sz="2000" dirty="0"/>
              <a:t>costituisce la parte </a:t>
            </a:r>
            <a:r>
              <a:rPr lang="it-IT" sz="2000" dirty="0" smtClean="0"/>
              <a:t>fissa,con </a:t>
            </a:r>
            <a:r>
              <a:rPr lang="it-IT" sz="2000" dirty="0"/>
              <a:t>all'interno la </a:t>
            </a:r>
            <a:r>
              <a:rPr lang="it-IT" sz="2000" dirty="0" smtClean="0"/>
              <a:t>componentistica </a:t>
            </a:r>
            <a:r>
              <a:rPr lang="it-IT" sz="2000" dirty="0"/>
              <a:t>elettrica/elettronica (sensori, circuiti ecc</a:t>
            </a:r>
            <a:r>
              <a:rPr lang="it-IT" sz="2000" dirty="0" smtClean="0"/>
              <a:t>.)</a:t>
            </a:r>
          </a:p>
          <a:p>
            <a:pPr>
              <a:buNone/>
            </a:pPr>
            <a:r>
              <a:rPr lang="it-IT" sz="2000" dirty="0" smtClean="0"/>
              <a:t>	</a:t>
            </a:r>
            <a:br>
              <a:rPr lang="it-IT" sz="2000" dirty="0" smtClean="0"/>
            </a:br>
            <a:r>
              <a:rPr lang="it-IT" sz="2000" b="1" dirty="0" smtClean="0">
                <a:solidFill>
                  <a:srgbClr val="00B050"/>
                </a:solidFill>
              </a:rPr>
              <a:t>2) IL ROTORE, </a:t>
            </a:r>
            <a:r>
              <a:rPr lang="it-IT" sz="2000" dirty="0" smtClean="0"/>
              <a:t>che </a:t>
            </a:r>
            <a:r>
              <a:rPr lang="it-IT" sz="2000" dirty="0"/>
              <a:t>costituisce la parte rotante, dove normalmente termina con un albero da collegare all'asse di cui si desidera effettuare la lettura. </a:t>
            </a:r>
            <a:r>
              <a:rPr lang="it-IT" sz="2000" dirty="0" smtClean="0"/>
              <a:t/>
            </a:r>
            <a:br>
              <a:rPr lang="it-IT" sz="2000" dirty="0" smtClean="0"/>
            </a:br>
            <a:endParaRPr lang="it-IT" sz="2000" dirty="0" smtClean="0"/>
          </a:p>
          <a:p>
            <a:pPr>
              <a:buNone/>
            </a:pPr>
            <a:r>
              <a:rPr lang="it-IT" sz="2000" dirty="0" smtClean="0"/>
              <a:t/>
            </a:r>
            <a:br>
              <a:rPr lang="it-IT" sz="2000" dirty="0" smtClean="0"/>
            </a:br>
            <a:r>
              <a:rPr lang="it-IT" sz="2000" dirty="0"/>
              <a:t>I segnali elettrici d'uscita trasmettono le informazioni relative alla posizione o allo spostamento del rotore rispetto al </a:t>
            </a:r>
            <a:r>
              <a:rPr lang="it-IT" sz="2000" dirty="0" smtClean="0"/>
              <a:t>corpo.</a:t>
            </a:r>
          </a:p>
          <a:p>
            <a:pPr>
              <a:buNone/>
            </a:pPr>
            <a:r>
              <a:rPr lang="it-IT" sz="2000" dirty="0"/>
              <a:t> </a:t>
            </a:r>
          </a:p>
        </p:txBody>
      </p:sp>
    </p:spTree>
  </p:cSld>
  <p:clrMapOvr>
    <a:masterClrMapping/>
  </p:clrMapOvr>
  <p:transition>
    <p:wheel spokes="8"/>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4) </a:t>
            </a:r>
            <a:r>
              <a:rPr lang="it-IT" dirty="0" err="1" smtClean="0"/>
              <a:t>fototransistor</a:t>
            </a:r>
            <a:endParaRPr lang="it-IT" dirty="0"/>
          </a:p>
        </p:txBody>
      </p:sp>
      <p:sp>
        <p:nvSpPr>
          <p:cNvPr id="3" name="Segnaposto contenuto 2"/>
          <p:cNvSpPr>
            <a:spLocks noGrp="1"/>
          </p:cNvSpPr>
          <p:nvPr>
            <p:ph idx="1"/>
          </p:nvPr>
        </p:nvSpPr>
        <p:spPr/>
        <p:txBody>
          <a:bodyPr/>
          <a:lstStyle/>
          <a:p>
            <a:pPr>
              <a:buNone/>
            </a:pPr>
            <a:r>
              <a:rPr lang="it-IT" dirty="0" smtClean="0"/>
              <a:t>	I  </a:t>
            </a:r>
            <a:r>
              <a:rPr lang="it-IT" dirty="0" err="1" smtClean="0"/>
              <a:t>fototransistor</a:t>
            </a:r>
            <a:r>
              <a:rPr lang="it-IT" dirty="0" smtClean="0"/>
              <a:t>  sono  dispositivi  a semiconduttore che sfruttano le giunzioni per amplificare la corrente in essi generata per effetto fotoelettrico.</a:t>
            </a:r>
            <a:endParaRPr lang="it-IT" dirty="0"/>
          </a:p>
        </p:txBody>
      </p:sp>
    </p:spTree>
  </p:cSld>
  <p:clrMapOvr>
    <a:masterClrMapping/>
  </p:clrMapOvr>
  <p:transition>
    <p:plus/>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b="1" dirty="0" smtClean="0"/>
              <a:t>Struttura di principio di un </a:t>
            </a:r>
            <a:r>
              <a:rPr lang="it-IT" b="1" dirty="0" err="1" smtClean="0"/>
              <a:t>fototransistor</a:t>
            </a:r>
            <a:r>
              <a:rPr lang="it-IT" b="1" dirty="0" smtClean="0"/>
              <a:t> N-P-N:</a:t>
            </a:r>
            <a:endParaRPr lang="it-IT" dirty="0"/>
          </a:p>
        </p:txBody>
      </p:sp>
      <p:sp>
        <p:nvSpPr>
          <p:cNvPr id="3" name="Segnaposto contenuto 2"/>
          <p:cNvSpPr>
            <a:spLocks noGrp="1"/>
          </p:cNvSpPr>
          <p:nvPr>
            <p:ph idx="1"/>
          </p:nvPr>
        </p:nvSpPr>
        <p:spPr/>
        <p:txBody>
          <a:bodyPr>
            <a:normAutofit/>
          </a:bodyPr>
          <a:lstStyle/>
          <a:p>
            <a:pPr>
              <a:buNone/>
            </a:pPr>
            <a:r>
              <a:rPr lang="it-IT" sz="1800" dirty="0" smtClean="0"/>
              <a:t>	Come si può notare dallo schema, la tensione di polarizzazione è applicata tra E </a:t>
            </a:r>
            <a:r>
              <a:rPr lang="it-IT" sz="1800" dirty="0" err="1" smtClean="0"/>
              <a:t>e</a:t>
            </a:r>
            <a:r>
              <a:rPr lang="it-IT" sz="1800" dirty="0" smtClean="0"/>
              <a:t> C, quindi la connessione della base è "a circuito aperto" ed il transistor funziona quindi come un dispositivo a due terminali con la base </a:t>
            </a:r>
            <a:r>
              <a:rPr lang="it-IT" sz="1800" dirty="0" err="1" smtClean="0"/>
              <a:t>fluttante</a:t>
            </a:r>
            <a:r>
              <a:rPr lang="it-IT" sz="1800" dirty="0" smtClean="0"/>
              <a:t>. Ciò nonostante sono ancora mantenute le condizioni di funzionamento in modo normale, ossia: B-E polarizzata direttamente, C-B polarizzata inversamente.</a:t>
            </a:r>
          </a:p>
          <a:p>
            <a:pPr>
              <a:buNone/>
            </a:pPr>
            <a:endParaRPr lang="it-IT" sz="1800" dirty="0" smtClean="0"/>
          </a:p>
          <a:p>
            <a:pPr>
              <a:buNone/>
            </a:pPr>
            <a:endParaRPr lang="it-IT" sz="1800" dirty="0"/>
          </a:p>
        </p:txBody>
      </p:sp>
      <p:pic>
        <p:nvPicPr>
          <p:cNvPr id="5" name="Immagine 4" descr="FotoT1.jpg"/>
          <p:cNvPicPr>
            <a:picLocks noChangeAspect="1"/>
          </p:cNvPicPr>
          <p:nvPr/>
        </p:nvPicPr>
        <p:blipFill>
          <a:blip r:embed="rId2" cstate="print"/>
          <a:stretch>
            <a:fillRect/>
          </a:stretch>
        </p:blipFill>
        <p:spPr>
          <a:xfrm>
            <a:off x="2339752" y="3429000"/>
            <a:ext cx="4257675" cy="2962275"/>
          </a:xfrm>
          <a:prstGeom prst="rect">
            <a:avLst/>
          </a:prstGeom>
        </p:spPr>
      </p:pic>
    </p:spTree>
  </p:cSld>
  <p:clrMapOvr>
    <a:masterClrMapping/>
  </p:clrMapOvr>
  <p:transition>
    <p:wedg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796908"/>
          </a:xfrm>
        </p:spPr>
        <p:txBody>
          <a:bodyPr>
            <a:normAutofit/>
          </a:bodyPr>
          <a:lstStyle/>
          <a:p>
            <a:pPr algn="just"/>
            <a:r>
              <a:rPr lang="it-IT" sz="2400" b="1" dirty="0" smtClean="0"/>
              <a:t>comportamento  in  assenza  e  in  presenza  di  illuminamento</a:t>
            </a:r>
            <a:endParaRPr lang="it-IT" sz="2400" b="1" dirty="0"/>
          </a:p>
        </p:txBody>
      </p:sp>
      <p:sp>
        <p:nvSpPr>
          <p:cNvPr id="3" name="Segnaposto testo 2"/>
          <p:cNvSpPr>
            <a:spLocks noGrp="1"/>
          </p:cNvSpPr>
          <p:nvPr>
            <p:ph type="body" idx="1"/>
          </p:nvPr>
        </p:nvSpPr>
        <p:spPr>
          <a:xfrm>
            <a:off x="357158" y="1071546"/>
            <a:ext cx="4040188" cy="639762"/>
          </a:xfrm>
        </p:spPr>
        <p:txBody>
          <a:bodyPr>
            <a:normAutofit fontScale="77500" lnSpcReduction="20000"/>
          </a:bodyPr>
          <a:lstStyle/>
          <a:p>
            <a:endParaRPr lang="it-IT" dirty="0" smtClean="0"/>
          </a:p>
          <a:p>
            <a:r>
              <a:rPr lang="it-IT" dirty="0" smtClean="0"/>
              <a:t>In assenza di illuminamento :</a:t>
            </a:r>
          </a:p>
          <a:p>
            <a:endParaRPr lang="it-IT" dirty="0"/>
          </a:p>
        </p:txBody>
      </p:sp>
      <p:sp>
        <p:nvSpPr>
          <p:cNvPr id="4" name="Segnaposto contenuto 3"/>
          <p:cNvSpPr>
            <a:spLocks noGrp="1"/>
          </p:cNvSpPr>
          <p:nvPr>
            <p:ph sz="half" idx="2"/>
          </p:nvPr>
        </p:nvSpPr>
        <p:spPr>
          <a:xfrm>
            <a:off x="357158" y="1857364"/>
            <a:ext cx="3429024" cy="3879850"/>
          </a:xfrm>
        </p:spPr>
        <p:txBody>
          <a:bodyPr>
            <a:normAutofit/>
          </a:bodyPr>
          <a:lstStyle/>
          <a:p>
            <a:r>
              <a:rPr lang="it-IT" sz="1800" dirty="0" smtClean="0"/>
              <a:t>La corrente nel circuito C-E coincide con la corrente inversa di saturazione ICE0 ad emettitore comune e con base aperta (corrente di dispersione).</a:t>
            </a:r>
            <a:endParaRPr lang="it-IT" sz="1800" dirty="0"/>
          </a:p>
        </p:txBody>
      </p:sp>
      <p:sp>
        <p:nvSpPr>
          <p:cNvPr id="5" name="Segnaposto testo 4"/>
          <p:cNvSpPr>
            <a:spLocks noGrp="1"/>
          </p:cNvSpPr>
          <p:nvPr>
            <p:ph type="body" sz="quarter" idx="3"/>
          </p:nvPr>
        </p:nvSpPr>
        <p:spPr>
          <a:xfrm>
            <a:off x="4643438" y="1000108"/>
            <a:ext cx="4041775" cy="639762"/>
          </a:xfrm>
        </p:spPr>
        <p:txBody>
          <a:bodyPr>
            <a:normAutofit fontScale="77500" lnSpcReduction="20000"/>
          </a:bodyPr>
          <a:lstStyle/>
          <a:p>
            <a:endParaRPr lang="it-IT" dirty="0" smtClean="0"/>
          </a:p>
          <a:p>
            <a:r>
              <a:rPr lang="it-IT" dirty="0" smtClean="0"/>
              <a:t>In presenza di illuminamento:</a:t>
            </a:r>
          </a:p>
          <a:p>
            <a:endParaRPr lang="it-IT" dirty="0"/>
          </a:p>
        </p:txBody>
      </p:sp>
      <p:sp>
        <p:nvSpPr>
          <p:cNvPr id="6" name="Segnaposto contenuto 5"/>
          <p:cNvSpPr>
            <a:spLocks noGrp="1"/>
          </p:cNvSpPr>
          <p:nvPr>
            <p:ph sz="quarter" idx="4"/>
          </p:nvPr>
        </p:nvSpPr>
        <p:spPr>
          <a:xfrm>
            <a:off x="4143372" y="1571612"/>
            <a:ext cx="4747521" cy="5143536"/>
          </a:xfrm>
        </p:spPr>
        <p:txBody>
          <a:bodyPr>
            <a:normAutofit fontScale="47500" lnSpcReduction="20000"/>
          </a:bodyPr>
          <a:lstStyle/>
          <a:p>
            <a:r>
              <a:rPr lang="it-IT" sz="2900" dirty="0" smtClean="0"/>
              <a:t>Sulla base, si generano sulla giunzione C-B coppie elettroni-lacune, e si crea una corrente (</a:t>
            </a:r>
            <a:r>
              <a:rPr lang="it-IT" sz="2900" dirty="0" err="1" smtClean="0"/>
              <a:t>fotocorrente</a:t>
            </a:r>
            <a:r>
              <a:rPr lang="it-IT" sz="2900" dirty="0" smtClean="0"/>
              <a:t>) di portatori minoritari che scorre tra la giunzione C-B polarizzata inversamente.</a:t>
            </a:r>
          </a:p>
          <a:p>
            <a:r>
              <a:rPr lang="it-IT" sz="2900" dirty="0" smtClean="0"/>
              <a:t>Gli elettroni escono dalla base attirati dal collettore (+) e le lacune fluiscono entro la base. Ciò provoca un aumento della polarizzazione diretta per la giunzione B-E, e questo a sua volta fa aumentare il flusso di elettroni che dall’emettitore, attraverso la base, vanno nel collettore.</a:t>
            </a:r>
          </a:p>
          <a:p>
            <a:r>
              <a:rPr lang="it-IT" sz="2900" dirty="0" smtClean="0"/>
              <a:t>La corrente di collettore è quindi la somma della foto corrente di elettroni e della corrente di elettroni proveniente dall’emettitore che è uguale ad </a:t>
            </a:r>
            <a:r>
              <a:rPr lang="it-IT" sz="2900" dirty="0" err="1" smtClean="0"/>
              <a:t>hFE</a:t>
            </a:r>
            <a:r>
              <a:rPr lang="it-IT" sz="2900" dirty="0" smtClean="0"/>
              <a:t> volte la </a:t>
            </a:r>
            <a:r>
              <a:rPr lang="it-IT" sz="2900" dirty="0" err="1" smtClean="0"/>
              <a:t>fotocorrente</a:t>
            </a:r>
            <a:r>
              <a:rPr lang="it-IT" sz="2900" dirty="0" smtClean="0"/>
              <a:t>.</a:t>
            </a:r>
          </a:p>
          <a:p>
            <a:r>
              <a:rPr lang="it-IT" sz="2900" dirty="0" smtClean="0"/>
              <a:t>Quindi avviene ancora l’effetto transistor classico e cioè la </a:t>
            </a:r>
            <a:r>
              <a:rPr lang="it-IT" sz="2900" dirty="0" err="1" smtClean="0"/>
              <a:t>fotocorrente</a:t>
            </a:r>
            <a:r>
              <a:rPr lang="it-IT" sz="2900" dirty="0" smtClean="0"/>
              <a:t> del diodo (C-B) viene amplificata del guadagno di corrente del </a:t>
            </a:r>
            <a:r>
              <a:rPr lang="it-IT" sz="2900" dirty="0" err="1" smtClean="0"/>
              <a:t>fototransistor</a:t>
            </a:r>
            <a:r>
              <a:rPr lang="it-IT" sz="2900" dirty="0" smtClean="0"/>
              <a:t>.</a:t>
            </a:r>
          </a:p>
          <a:p>
            <a:r>
              <a:rPr lang="it-IT" sz="2900" dirty="0" smtClean="0"/>
              <a:t>Per ottenere la massima sensibilità è necessario che l’area illuminata sia vicina alla giunzione C-B polarizzata inversamente.</a:t>
            </a:r>
          </a:p>
          <a:p>
            <a:r>
              <a:rPr lang="it-IT" sz="2900" dirty="0" smtClean="0"/>
              <a:t>I </a:t>
            </a:r>
            <a:r>
              <a:rPr lang="it-IT" sz="2900" dirty="0" err="1" smtClean="0"/>
              <a:t>fototransistors</a:t>
            </a:r>
            <a:r>
              <a:rPr lang="it-IT" sz="2900" dirty="0" smtClean="0"/>
              <a:t> vengono usati tutte le volte in cui si richiede una sensibilità maggiore di quella che può essere ottenuta con un fotodiodo (si </a:t>
            </a:r>
            <a:r>
              <a:rPr lang="it-IT" sz="2900" dirty="0" err="1" smtClean="0"/>
              <a:t>srriva</a:t>
            </a:r>
            <a:r>
              <a:rPr lang="it-IT" sz="2900" dirty="0" smtClean="0"/>
              <a:t> fino a 100 volte di più).</a:t>
            </a:r>
          </a:p>
          <a:p>
            <a:r>
              <a:rPr lang="it-IT" sz="2900" dirty="0" smtClean="0"/>
              <a:t>In alcune applicazioni la base non è lasciata aperta ma viene inserita una resistenza tra B-E, di valore abbastanza grande, per produrre una migliore stabilità termica e migliora il rapporto luce-buio</a:t>
            </a:r>
          </a:p>
          <a:p>
            <a:pPr>
              <a:buNone/>
            </a:pPr>
            <a:endParaRPr lang="it-IT" dirty="0"/>
          </a:p>
        </p:txBody>
      </p:sp>
    </p:spTree>
  </p:cSld>
  <p:clrMapOvr>
    <a:masterClrMapping/>
  </p:clrMapOvr>
  <p:transition>
    <p:push dir="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err="1" smtClean="0"/>
              <a:t>Fototransistor</a:t>
            </a:r>
            <a:r>
              <a:rPr lang="it-IT" dirty="0" smtClean="0"/>
              <a:t> come interruttori sensibili alla luce:</a:t>
            </a:r>
            <a:endParaRPr lang="it-IT" dirty="0"/>
          </a:p>
        </p:txBody>
      </p:sp>
      <p:sp>
        <p:nvSpPr>
          <p:cNvPr id="3" name="Segnaposto contenuto 2"/>
          <p:cNvSpPr>
            <a:spLocks noGrp="1"/>
          </p:cNvSpPr>
          <p:nvPr>
            <p:ph idx="1"/>
          </p:nvPr>
        </p:nvSpPr>
        <p:spPr/>
        <p:txBody>
          <a:bodyPr>
            <a:normAutofit/>
          </a:bodyPr>
          <a:lstStyle/>
          <a:p>
            <a:r>
              <a:rPr lang="it-IT" sz="2400" dirty="0" smtClean="0"/>
              <a:t>In questa applicazione il terminale di base non è connesso (molti </a:t>
            </a:r>
            <a:r>
              <a:rPr lang="it-IT" sz="2400" dirty="0" err="1" smtClean="0"/>
              <a:t>fototransistors</a:t>
            </a:r>
            <a:r>
              <a:rPr lang="it-IT" sz="2400" dirty="0" smtClean="0"/>
              <a:t> non hanno il terminale di base esterno disponibile).</a:t>
            </a:r>
          </a:p>
          <a:p>
            <a:pPr>
              <a:buNone/>
            </a:pPr>
            <a:r>
              <a:rPr lang="it-IT" sz="2400" dirty="0" smtClean="0"/>
              <a:t> </a:t>
            </a:r>
            <a:endParaRPr lang="it-IT" sz="2400" dirty="0"/>
          </a:p>
        </p:txBody>
      </p:sp>
      <p:pic>
        <p:nvPicPr>
          <p:cNvPr id="4" name="Immagine 3" descr="FotoT2.jpg"/>
          <p:cNvPicPr>
            <a:picLocks noChangeAspect="1"/>
          </p:cNvPicPr>
          <p:nvPr/>
        </p:nvPicPr>
        <p:blipFill>
          <a:blip r:embed="rId2" cstate="print"/>
          <a:stretch>
            <a:fillRect/>
          </a:stretch>
        </p:blipFill>
        <p:spPr>
          <a:xfrm>
            <a:off x="2411760" y="3068960"/>
            <a:ext cx="4248150" cy="2752725"/>
          </a:xfrm>
          <a:prstGeom prst="rect">
            <a:avLst/>
          </a:prstGeom>
        </p:spPr>
      </p:pic>
    </p:spTree>
  </p:cSld>
  <p:clrMapOvr>
    <a:masterClrMapping/>
  </p:clrMapOvr>
  <p:transition>
    <p:newsflash/>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l"/>
            <a:r>
              <a:rPr lang="it-IT" sz="2800" dirty="0" smtClean="0"/>
              <a:t>Spiegazione:</a:t>
            </a:r>
            <a:endParaRPr lang="it-IT" sz="2800" dirty="0"/>
          </a:p>
        </p:txBody>
      </p:sp>
      <p:sp>
        <p:nvSpPr>
          <p:cNvPr id="3" name="Segnaposto contenuto 2"/>
          <p:cNvSpPr>
            <a:spLocks noGrp="1"/>
          </p:cNvSpPr>
          <p:nvPr>
            <p:ph idx="1"/>
          </p:nvPr>
        </p:nvSpPr>
        <p:spPr/>
        <p:txBody>
          <a:bodyPr>
            <a:normAutofit fontScale="77500" lnSpcReduction="20000"/>
          </a:bodyPr>
          <a:lstStyle/>
          <a:p>
            <a:r>
              <a:rPr lang="it-IT" dirty="0" smtClean="0"/>
              <a:t>Prima di un’adeguato illuminamento il </a:t>
            </a:r>
            <a:r>
              <a:rPr lang="it-IT" dirty="0" err="1" smtClean="0"/>
              <a:t>fototransistor</a:t>
            </a:r>
            <a:r>
              <a:rPr lang="it-IT" dirty="0" smtClean="0"/>
              <a:t> è interdetto (OFF), per cui non scorre alcuna corrente di emettitore verso RE Þ V = 0.</a:t>
            </a:r>
          </a:p>
          <a:p>
            <a:r>
              <a:rPr lang="it-IT" dirty="0" smtClean="0"/>
              <a:t>In presenza di illuminazione il </a:t>
            </a:r>
            <a:r>
              <a:rPr lang="it-IT" dirty="0" err="1" smtClean="0"/>
              <a:t>fototransistor</a:t>
            </a:r>
            <a:r>
              <a:rPr lang="it-IT" dirty="0" smtClean="0"/>
              <a:t> commuta (ON) nello stato di conduzione Þ V = IERE.</a:t>
            </a:r>
          </a:p>
          <a:p>
            <a:r>
              <a:rPr lang="it-IT" dirty="0" smtClean="0"/>
              <a:t>L’uscita aumenta all’aumentare di RE , ma la risposta in frequenza diminuisce all’aumentare di RE.</a:t>
            </a:r>
          </a:p>
          <a:p>
            <a:r>
              <a:rPr lang="it-IT" dirty="0" smtClean="0"/>
              <a:t>Anche il </a:t>
            </a:r>
            <a:r>
              <a:rPr lang="it-IT" dirty="0" err="1" smtClean="0"/>
              <a:t>fototransistor</a:t>
            </a:r>
            <a:r>
              <a:rPr lang="it-IT" dirty="0" smtClean="0"/>
              <a:t> come il BJT, usato come interruttore ha un</a:t>
            </a:r>
            <a:r>
              <a:rPr lang="it-IT" i="1" dirty="0" smtClean="0"/>
              <a:t> </a:t>
            </a:r>
            <a:r>
              <a:rPr lang="it-IT" i="1" dirty="0" err="1" smtClean="0"/>
              <a:t>time</a:t>
            </a:r>
            <a:r>
              <a:rPr lang="it-IT" i="1" dirty="0" smtClean="0"/>
              <a:t> </a:t>
            </a:r>
            <a:r>
              <a:rPr lang="it-IT" i="1" dirty="0" err="1" smtClean="0"/>
              <a:t>recovery</a:t>
            </a:r>
            <a:r>
              <a:rPr lang="it-IT" i="1" dirty="0" smtClean="0"/>
              <a:t> </a:t>
            </a:r>
            <a:r>
              <a:rPr lang="it-IT" dirty="0" smtClean="0"/>
              <a:t>che aumenta, se esso lavora in saturazione, quindi l’intensità luminosa in ingresso dovrà essere limitata ad un valore che produce una soddisfacente </a:t>
            </a:r>
            <a:r>
              <a:rPr lang="it-IT" dirty="0" err="1" smtClean="0"/>
              <a:t>Ic</a:t>
            </a:r>
            <a:r>
              <a:rPr lang="it-IT" dirty="0" smtClean="0"/>
              <a:t> senza mandare in saturazione il </a:t>
            </a:r>
            <a:r>
              <a:rPr lang="it-IT" dirty="0" err="1" smtClean="0"/>
              <a:t>fototransistor</a:t>
            </a:r>
            <a:r>
              <a:rPr lang="it-IT" dirty="0" smtClean="0"/>
              <a:t>.</a:t>
            </a:r>
          </a:p>
          <a:p>
            <a:endParaRPr lang="it-IT" dirty="0"/>
          </a:p>
        </p:txBody>
      </p:sp>
    </p:spTree>
  </p:cSld>
  <p:clrMapOvr>
    <a:masterClrMapping/>
  </p:clrMapOvr>
  <p:transition>
    <p:dissolv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511156"/>
          </a:xfrm>
        </p:spPr>
        <p:txBody>
          <a:bodyPr>
            <a:normAutofit fontScale="90000"/>
          </a:bodyPr>
          <a:lstStyle/>
          <a:p>
            <a:r>
              <a:rPr lang="it-IT" dirty="0" smtClean="0"/>
              <a:t>5)TRASDUTTORI </a:t>
            </a:r>
            <a:r>
              <a:rPr lang="it-IT" dirty="0" err="1" smtClean="0"/>
              <a:t>DI</a:t>
            </a:r>
            <a:r>
              <a:rPr lang="it-IT" dirty="0" smtClean="0"/>
              <a:t> TEMPERATURA</a:t>
            </a:r>
            <a:endParaRPr lang="it-IT" dirty="0"/>
          </a:p>
        </p:txBody>
      </p:sp>
      <p:sp>
        <p:nvSpPr>
          <p:cNvPr id="3" name="Segnaposto contenuto 2"/>
          <p:cNvSpPr>
            <a:spLocks noGrp="1"/>
          </p:cNvSpPr>
          <p:nvPr>
            <p:ph idx="1"/>
          </p:nvPr>
        </p:nvSpPr>
        <p:spPr>
          <a:xfrm>
            <a:off x="142844" y="1214422"/>
            <a:ext cx="8543956" cy="4911741"/>
          </a:xfrm>
        </p:spPr>
        <p:txBody>
          <a:bodyPr>
            <a:normAutofit/>
          </a:bodyPr>
          <a:lstStyle/>
          <a:p>
            <a:r>
              <a:rPr lang="it-IT" sz="2000" dirty="0" smtClean="0"/>
              <a:t>I trasduttori sono largamente utilizzati per il rilevamento della temperatura. Le tecniche di rilevamento sono basate su diversi principi fisici come ad esempio la dilatazione dei corpi,l'effetto termoelettrico e l'effetto termico. </a:t>
            </a:r>
          </a:p>
          <a:p>
            <a:r>
              <a:rPr lang="it-IT" sz="2000" b="1" dirty="0" smtClean="0"/>
              <a:t>Un trasduttore di</a:t>
            </a:r>
            <a:r>
              <a:rPr lang="it-IT" sz="2000" dirty="0" smtClean="0"/>
              <a:t> </a:t>
            </a:r>
            <a:r>
              <a:rPr lang="it-IT" sz="2000" b="1" dirty="0" smtClean="0"/>
              <a:t>temperatura è </a:t>
            </a:r>
            <a:r>
              <a:rPr lang="it-IT" sz="2000" dirty="0" smtClean="0"/>
              <a:t>un dispositivo in grado di trasformare un valore di temperatura in un corrispondente valore di resistenza elettrica. </a:t>
            </a:r>
          </a:p>
          <a:p>
            <a:r>
              <a:rPr lang="it-IT" sz="2000" dirty="0" smtClean="0"/>
              <a:t>Un trasduttore di temperatura deve avere due caratteristiche essenziali  : </a:t>
            </a:r>
          </a:p>
          <a:p>
            <a:pPr>
              <a:buFont typeface="Wingdings" pitchFamily="2" charset="2"/>
              <a:buChar char="Ø"/>
            </a:pPr>
            <a:r>
              <a:rPr lang="it-IT" sz="2000" dirty="0" smtClean="0"/>
              <a:t> </a:t>
            </a:r>
            <a:r>
              <a:rPr lang="it-IT" sz="2000" dirty="0" smtClean="0">
                <a:solidFill>
                  <a:srgbClr val="FF0000"/>
                </a:solidFill>
              </a:rPr>
              <a:t>linearità</a:t>
            </a:r>
            <a:r>
              <a:rPr lang="it-IT" sz="2000" dirty="0" smtClean="0"/>
              <a:t> </a:t>
            </a:r>
          </a:p>
          <a:p>
            <a:pPr>
              <a:buFont typeface="Wingdings" pitchFamily="2" charset="2"/>
              <a:buChar char="Ø"/>
            </a:pPr>
            <a:r>
              <a:rPr lang="it-IT" sz="2000" dirty="0" smtClean="0">
                <a:solidFill>
                  <a:srgbClr val="FF0000"/>
                </a:solidFill>
              </a:rPr>
              <a:t> costanza nel tempo</a:t>
            </a:r>
            <a:r>
              <a:rPr lang="it-IT" sz="2000" dirty="0" smtClean="0"/>
              <a:t> </a:t>
            </a:r>
          </a:p>
          <a:p>
            <a:pPr>
              <a:buNone/>
            </a:pPr>
            <a:r>
              <a:rPr lang="it-IT" sz="2000" dirty="0" smtClean="0"/>
              <a:t>      Per avere ciò, i sensori basati sul principio della dilatazione dei metalli, come la lamina bimetallica e il termometro, trasformano una differenza di temperatura in una differenza di potenziale elettrico. </a:t>
            </a:r>
          </a:p>
          <a:p>
            <a:pPr>
              <a:buNone/>
            </a:pPr>
            <a:r>
              <a:rPr lang="it-IT" sz="2000" dirty="0" smtClean="0"/>
              <a:t>      La lamina è formata da due conduttori metallici saldati ad un estremità. </a:t>
            </a:r>
          </a:p>
          <a:p>
            <a:pPr>
              <a:buNone/>
            </a:pPr>
            <a:r>
              <a:rPr lang="it-IT" sz="2000" dirty="0" smtClean="0"/>
              <a:t>      Il punto di saldatura è detto il </a:t>
            </a:r>
            <a:r>
              <a:rPr lang="it-IT" sz="2000" dirty="0" smtClean="0">
                <a:solidFill>
                  <a:srgbClr val="FF0000"/>
                </a:solidFill>
              </a:rPr>
              <a:t>giunto caldo</a:t>
            </a:r>
            <a:r>
              <a:rPr lang="it-IT" sz="2000" dirty="0" smtClean="0"/>
              <a:t> , l'altro </a:t>
            </a:r>
            <a:r>
              <a:rPr lang="it-IT" sz="2000" dirty="0" smtClean="0">
                <a:solidFill>
                  <a:srgbClr val="0070C0"/>
                </a:solidFill>
              </a:rPr>
              <a:t>giunto freddo </a:t>
            </a:r>
            <a:r>
              <a:rPr lang="it-IT" sz="2000" dirty="0" smtClean="0"/>
              <a:t>ed è qui         ( fra i 2 giunti ) che si preleva la differenza di potenziale. </a:t>
            </a:r>
            <a:endParaRPr lang="it-IT" sz="2000" dirty="0"/>
          </a:p>
        </p:txBody>
      </p:sp>
    </p:spTree>
  </p:cSld>
  <p:clrMapOvr>
    <a:masterClrMapping/>
  </p:clrMapOvr>
  <p:transition>
    <p:split dir="in"/>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l"/>
            <a:r>
              <a:rPr lang="it-IT" sz="2800" dirty="0" smtClean="0"/>
              <a:t>Soluzioni pratiche:</a:t>
            </a:r>
            <a:endParaRPr lang="it-IT" sz="2800" dirty="0"/>
          </a:p>
        </p:txBody>
      </p:sp>
      <p:sp>
        <p:nvSpPr>
          <p:cNvPr id="3" name="Segnaposto contenuto 2"/>
          <p:cNvSpPr>
            <a:spLocks noGrp="1"/>
          </p:cNvSpPr>
          <p:nvPr>
            <p:ph idx="1"/>
          </p:nvPr>
        </p:nvSpPr>
        <p:spPr>
          <a:xfrm>
            <a:off x="500034" y="1285860"/>
            <a:ext cx="8229600" cy="4525963"/>
          </a:xfrm>
        </p:spPr>
        <p:txBody>
          <a:bodyPr/>
          <a:lstStyle/>
          <a:p>
            <a:r>
              <a:rPr lang="it-IT" sz="2400" dirty="0" smtClean="0"/>
              <a:t>L'interruttore termico bimetallico e', probabilmente, il trasduttore elettrico </a:t>
            </a:r>
            <a:r>
              <a:rPr lang="it-IT" sz="2400" dirty="0" err="1" smtClean="0"/>
              <a:t>piu'</a:t>
            </a:r>
            <a:r>
              <a:rPr lang="it-IT" sz="2400" dirty="0" smtClean="0"/>
              <a:t> semplice. Questi tipo di dispositivo utilizza una coppia di metalli con differente coefficiente di dilatazione per ottenere od interrompere un contatto elettrico.</a:t>
            </a:r>
          </a:p>
          <a:p>
            <a:pPr>
              <a:buNone/>
            </a:pPr>
            <a:endParaRPr lang="it-IT" dirty="0"/>
          </a:p>
        </p:txBody>
      </p:sp>
      <p:pic>
        <p:nvPicPr>
          <p:cNvPr id="4" name="Immagine 3" descr="termo001.gif"/>
          <p:cNvPicPr>
            <a:picLocks noChangeAspect="1"/>
          </p:cNvPicPr>
          <p:nvPr/>
        </p:nvPicPr>
        <p:blipFill>
          <a:blip r:embed="rId2" cstate="print"/>
          <a:stretch>
            <a:fillRect/>
          </a:stretch>
        </p:blipFill>
        <p:spPr>
          <a:xfrm>
            <a:off x="3286116" y="2786058"/>
            <a:ext cx="2592288" cy="3351356"/>
          </a:xfrm>
          <a:prstGeom prst="rect">
            <a:avLst/>
          </a:prstGeom>
        </p:spPr>
      </p:pic>
    </p:spTree>
  </p:cSld>
  <p:clrMapOvr>
    <a:masterClrMapping/>
  </p:clrMapOvr>
  <p:transition>
    <p:cover dir="d"/>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Autofit/>
          </a:bodyPr>
          <a:lstStyle/>
          <a:p>
            <a:r>
              <a:rPr lang="it-IT" sz="3600" b="1" dirty="0" smtClean="0"/>
              <a:t>termometro a mercurio con segnale elettrico di uscita:</a:t>
            </a:r>
            <a:endParaRPr lang="it-IT" sz="3600" b="1" dirty="0"/>
          </a:p>
        </p:txBody>
      </p:sp>
      <p:sp>
        <p:nvSpPr>
          <p:cNvPr id="3" name="Segnaposto contenuto 2"/>
          <p:cNvSpPr>
            <a:spLocks noGrp="1"/>
          </p:cNvSpPr>
          <p:nvPr>
            <p:ph idx="1"/>
          </p:nvPr>
        </p:nvSpPr>
        <p:spPr/>
        <p:txBody>
          <a:bodyPr>
            <a:normAutofit/>
          </a:bodyPr>
          <a:lstStyle/>
          <a:p>
            <a:r>
              <a:rPr lang="it-IT" sz="2400" dirty="0" smtClean="0"/>
              <a:t>e' solitamente considerato come un interruttore termico bimetallico. </a:t>
            </a:r>
          </a:p>
          <a:p>
            <a:r>
              <a:rPr lang="it-IT" sz="2400" dirty="0" smtClean="0"/>
              <a:t>Il suo tempo di risposta varia tra 1 e 5 </a:t>
            </a:r>
            <a:r>
              <a:rPr lang="it-IT" sz="2400" dirty="0" smtClean="0">
                <a:solidFill>
                  <a:srgbClr val="FF0000"/>
                </a:solidFill>
              </a:rPr>
              <a:t>secondi</a:t>
            </a:r>
            <a:r>
              <a:rPr lang="it-IT" sz="2400" dirty="0" smtClean="0"/>
              <a:t> e la sua accuratezza (</a:t>
            </a:r>
            <a:r>
              <a:rPr lang="it-IT" sz="2400" dirty="0" err="1" smtClean="0"/>
              <a:t>sensibilita'</a:t>
            </a:r>
            <a:r>
              <a:rPr lang="it-IT" sz="2400" dirty="0" smtClean="0"/>
              <a:t>) e' di 0.05 </a:t>
            </a:r>
            <a:r>
              <a:rPr lang="it-IT" sz="2400" dirty="0" smtClean="0">
                <a:solidFill>
                  <a:srgbClr val="FF0000"/>
                </a:solidFill>
              </a:rPr>
              <a:t>º C</a:t>
            </a:r>
            <a:r>
              <a:rPr lang="it-IT" sz="2400" dirty="0" smtClean="0"/>
              <a:t>. </a:t>
            </a:r>
          </a:p>
          <a:p>
            <a:r>
              <a:rPr lang="it-IT" sz="2400" dirty="0" smtClean="0"/>
              <a:t>A causa della singolare struttura fisica, il segnale di uscita e' molto debole ed e' dell'ordine di alcuni </a:t>
            </a:r>
            <a:r>
              <a:rPr lang="it-IT" sz="2400" dirty="0" smtClean="0">
                <a:solidFill>
                  <a:srgbClr val="FF0000"/>
                </a:solidFill>
              </a:rPr>
              <a:t>mA</a:t>
            </a:r>
            <a:r>
              <a:rPr lang="it-IT" sz="2400" dirty="0" smtClean="0"/>
              <a:t>. </a:t>
            </a:r>
          </a:p>
          <a:p>
            <a:r>
              <a:rPr lang="it-IT" sz="2400" dirty="0" smtClean="0"/>
              <a:t>Per questo motivo, solitamente, all'uscita di questo trasduttore vengono messi dispositivi amplificatori quali transistor o comparatori.</a:t>
            </a:r>
            <a:endParaRPr lang="it-IT" sz="2400" dirty="0"/>
          </a:p>
        </p:txBody>
      </p:sp>
    </p:spTree>
  </p:cSld>
  <p:clrMapOvr>
    <a:masterClrMapping/>
  </p:clrMapOvr>
  <p:transition>
    <p:blinds/>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Termocoppie:</a:t>
            </a:r>
            <a:endParaRPr lang="it-IT" b="1" dirty="0"/>
          </a:p>
        </p:txBody>
      </p:sp>
      <p:sp>
        <p:nvSpPr>
          <p:cNvPr id="3" name="Segnaposto contenuto 2"/>
          <p:cNvSpPr>
            <a:spLocks noGrp="1"/>
          </p:cNvSpPr>
          <p:nvPr>
            <p:ph idx="1"/>
          </p:nvPr>
        </p:nvSpPr>
        <p:spPr/>
        <p:txBody>
          <a:bodyPr>
            <a:normAutofit/>
          </a:bodyPr>
          <a:lstStyle/>
          <a:p>
            <a:r>
              <a:rPr lang="it-IT" sz="2000" dirty="0" smtClean="0"/>
              <a:t>sfruttano il principio che la temperatura influenza notevolmente il moto degli elettroni e che questa influenza </a:t>
            </a:r>
            <a:r>
              <a:rPr lang="it-IT" sz="2000" dirty="0" smtClean="0"/>
              <a:t>dà, </a:t>
            </a:r>
            <a:r>
              <a:rPr lang="it-IT" sz="2000" dirty="0" smtClean="0"/>
              <a:t>varia da metallo a metallo. </a:t>
            </a:r>
          </a:p>
          <a:p>
            <a:r>
              <a:rPr lang="it-IT" sz="2000" dirty="0" smtClean="0"/>
              <a:t>Data la particolare struttura fisica risultano economiche, robuste e molto veloci e piccole. </a:t>
            </a:r>
          </a:p>
          <a:p>
            <a:r>
              <a:rPr lang="it-IT" sz="2000" dirty="0" smtClean="0"/>
              <a:t>Gli unici "difetti" di questo tipo di trasduttori sono la </a:t>
            </a:r>
            <a:r>
              <a:rPr lang="it-IT" sz="2000" dirty="0" smtClean="0">
                <a:solidFill>
                  <a:srgbClr val="FF0000"/>
                </a:solidFill>
              </a:rPr>
              <a:t>non </a:t>
            </a:r>
            <a:r>
              <a:rPr lang="it-IT" sz="2000" dirty="0" err="1" smtClean="0">
                <a:solidFill>
                  <a:srgbClr val="FF0000"/>
                </a:solidFill>
              </a:rPr>
              <a:t>linearita'</a:t>
            </a:r>
            <a:r>
              <a:rPr lang="it-IT" sz="2000" dirty="0" smtClean="0">
                <a:solidFill>
                  <a:srgbClr val="FF0000"/>
                </a:solidFill>
              </a:rPr>
              <a:t> </a:t>
            </a:r>
            <a:r>
              <a:rPr lang="it-IT" sz="2000" dirty="0" smtClean="0"/>
              <a:t>della conversione e la scarsa potenza del segnale di uscita. </a:t>
            </a:r>
          </a:p>
          <a:p>
            <a:r>
              <a:rPr lang="it-IT" sz="2000" dirty="0" smtClean="0"/>
              <a:t>Questi problemi, comunque, possono esseri risolti con appropriati circuiti esterni.</a:t>
            </a:r>
            <a:endParaRPr lang="it-IT" sz="2000" dirty="0"/>
          </a:p>
        </p:txBody>
      </p:sp>
    </p:spTree>
  </p:cSld>
  <p:clrMapOvr>
    <a:masterClrMapping/>
  </p:clrMapOvr>
  <p:transition>
    <p:blinds dir="vert"/>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Autofit/>
          </a:bodyPr>
          <a:lstStyle/>
          <a:p>
            <a:r>
              <a:rPr lang="it-IT" sz="3200" b="1" dirty="0" smtClean="0"/>
              <a:t>RTD (</a:t>
            </a:r>
            <a:r>
              <a:rPr lang="it-IT" sz="3200" b="1" dirty="0" err="1" smtClean="0"/>
              <a:t>resistence</a:t>
            </a:r>
            <a:r>
              <a:rPr lang="it-IT" sz="3200" b="1" dirty="0" smtClean="0"/>
              <a:t> </a:t>
            </a:r>
            <a:r>
              <a:rPr lang="it-IT" sz="3200" b="1" dirty="0" smtClean="0"/>
              <a:t>temperature detector – </a:t>
            </a:r>
            <a:br>
              <a:rPr lang="it-IT" sz="3200" b="1" dirty="0" smtClean="0"/>
            </a:br>
            <a:r>
              <a:rPr lang="it-IT" sz="3200" b="1" dirty="0" smtClean="0"/>
              <a:t>sensori di temperatura a resistenza variabile):</a:t>
            </a:r>
            <a:endParaRPr lang="it-IT" sz="3200" b="1" dirty="0"/>
          </a:p>
        </p:txBody>
      </p:sp>
      <p:sp>
        <p:nvSpPr>
          <p:cNvPr id="3" name="Segnaposto contenuto 2"/>
          <p:cNvSpPr>
            <a:spLocks noGrp="1"/>
          </p:cNvSpPr>
          <p:nvPr>
            <p:ph idx="1"/>
          </p:nvPr>
        </p:nvSpPr>
        <p:spPr>
          <a:xfrm>
            <a:off x="500034" y="2000240"/>
            <a:ext cx="8229600" cy="4525963"/>
          </a:xfrm>
        </p:spPr>
        <p:txBody>
          <a:bodyPr/>
          <a:lstStyle/>
          <a:p>
            <a:r>
              <a:rPr lang="it-IT" dirty="0" smtClean="0"/>
              <a:t> </a:t>
            </a:r>
            <a:r>
              <a:rPr lang="it-IT" sz="2400" dirty="0" smtClean="0"/>
              <a:t>possono lavorare a temperature variabili tra  – 250 </a:t>
            </a:r>
            <a:r>
              <a:rPr lang="it-IT" sz="2400" dirty="0" smtClean="0">
                <a:solidFill>
                  <a:srgbClr val="FF0000"/>
                </a:solidFill>
              </a:rPr>
              <a:t>º C </a:t>
            </a:r>
          </a:p>
          <a:p>
            <a:pPr>
              <a:buNone/>
            </a:pPr>
            <a:r>
              <a:rPr lang="it-IT" sz="2400" dirty="0" smtClean="0">
                <a:solidFill>
                  <a:srgbClr val="FF0000"/>
                </a:solidFill>
              </a:rPr>
              <a:t>      </a:t>
            </a:r>
            <a:r>
              <a:rPr lang="it-IT" sz="2400" dirty="0" smtClean="0"/>
              <a:t>e  + 850 </a:t>
            </a:r>
            <a:r>
              <a:rPr lang="it-IT" sz="2400" dirty="0" smtClean="0">
                <a:solidFill>
                  <a:srgbClr val="FF0000"/>
                </a:solidFill>
              </a:rPr>
              <a:t>º C</a:t>
            </a:r>
            <a:r>
              <a:rPr lang="it-IT" sz="2400" dirty="0" smtClean="0"/>
              <a:t> ,  con una accuratezza di  0.001 </a:t>
            </a:r>
            <a:r>
              <a:rPr lang="it-IT" sz="2400" dirty="0" smtClean="0">
                <a:solidFill>
                  <a:srgbClr val="FF0000"/>
                </a:solidFill>
              </a:rPr>
              <a:t>º C</a:t>
            </a:r>
            <a:r>
              <a:rPr lang="it-IT" sz="2400" dirty="0" smtClean="0"/>
              <a:t>. </a:t>
            </a:r>
          </a:p>
          <a:p>
            <a:pPr>
              <a:buNone/>
            </a:pPr>
            <a:endParaRPr lang="it-IT" sz="2400" dirty="0" smtClean="0"/>
          </a:p>
          <a:p>
            <a:pPr>
              <a:buNone/>
            </a:pPr>
            <a:r>
              <a:rPr lang="it-IT" sz="2400" dirty="0" smtClean="0"/>
              <a:t>      Il "</a:t>
            </a:r>
            <a:r>
              <a:rPr lang="it-IT" sz="2400" dirty="0" err="1" smtClean="0">
                <a:solidFill>
                  <a:srgbClr val="FF0000"/>
                </a:solidFill>
              </a:rPr>
              <a:t>range</a:t>
            </a:r>
            <a:r>
              <a:rPr lang="it-IT" sz="2400" dirty="0" smtClean="0">
                <a:solidFill>
                  <a:srgbClr val="FF0000"/>
                </a:solidFill>
              </a:rPr>
              <a:t> di funzionamento</a:t>
            </a:r>
            <a:r>
              <a:rPr lang="it-IT" sz="2400" dirty="0" smtClean="0"/>
              <a:t>", comunque, dipende fortemente dal tipo di metallo </a:t>
            </a:r>
            <a:r>
              <a:rPr lang="it-IT" sz="2400" dirty="0" smtClean="0"/>
              <a:t>utilizzato </a:t>
            </a:r>
            <a:r>
              <a:rPr lang="it-IT" sz="2400" dirty="0" smtClean="0"/>
              <a:t>per la trasduzione. </a:t>
            </a:r>
          </a:p>
          <a:p>
            <a:pPr>
              <a:buNone/>
            </a:pPr>
            <a:endParaRPr lang="it-IT" sz="2400" dirty="0" smtClean="0"/>
          </a:p>
          <a:p>
            <a:pPr>
              <a:buNone/>
            </a:pPr>
            <a:r>
              <a:rPr lang="it-IT" sz="2400" dirty="0" smtClean="0"/>
              <a:t>      La variazione della resistenza, nella maggior parte dei casi, </a:t>
            </a:r>
          </a:p>
          <a:p>
            <a:pPr>
              <a:buNone/>
            </a:pPr>
            <a:r>
              <a:rPr lang="it-IT" sz="2400" dirty="0" smtClean="0"/>
              <a:t>      e' di + 0.4 %  per </a:t>
            </a:r>
            <a:r>
              <a:rPr lang="it-IT" sz="2400" b="1" dirty="0" smtClean="0"/>
              <a:t>grado centigrado</a:t>
            </a:r>
            <a:r>
              <a:rPr lang="it-IT" sz="2400" dirty="0" smtClean="0"/>
              <a:t>. </a:t>
            </a:r>
            <a:endParaRPr lang="it-IT" dirty="0"/>
          </a:p>
        </p:txBody>
      </p:sp>
    </p:spTree>
  </p:cSld>
  <p:clrMapOvr>
    <a:masterClrMapping/>
  </p:clrMapOvr>
  <p:transition>
    <p:checke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solidFill>
                  <a:srgbClr val="0070C0"/>
                </a:solidFill>
              </a:rPr>
              <a:t>TIPOLOGIE </a:t>
            </a:r>
            <a:r>
              <a:rPr lang="it-IT" dirty="0" err="1" smtClean="0">
                <a:solidFill>
                  <a:srgbClr val="0070C0"/>
                </a:solidFill>
              </a:rPr>
              <a:t>DI</a:t>
            </a:r>
            <a:r>
              <a:rPr lang="it-IT" dirty="0" smtClean="0">
                <a:solidFill>
                  <a:srgbClr val="0070C0"/>
                </a:solidFill>
              </a:rPr>
              <a:t> TRASDUTTORI</a:t>
            </a:r>
            <a:endParaRPr lang="it-IT" dirty="0">
              <a:solidFill>
                <a:srgbClr val="0070C0"/>
              </a:solidFill>
            </a:endParaRPr>
          </a:p>
        </p:txBody>
      </p:sp>
      <p:sp>
        <p:nvSpPr>
          <p:cNvPr id="3" name="Segnaposto contenuto 2"/>
          <p:cNvSpPr>
            <a:spLocks noGrp="1"/>
          </p:cNvSpPr>
          <p:nvPr>
            <p:ph idx="1"/>
          </p:nvPr>
        </p:nvSpPr>
        <p:spPr>
          <a:solidFill>
            <a:srgbClr val="00B0F0"/>
          </a:solidFill>
        </p:spPr>
        <p:txBody>
          <a:bodyPr>
            <a:normAutofit/>
          </a:bodyPr>
          <a:lstStyle/>
          <a:p>
            <a:r>
              <a:rPr lang="it-IT" sz="2000" dirty="0" smtClean="0">
                <a:solidFill>
                  <a:schemeClr val="tx2">
                    <a:lumMod val="75000"/>
                  </a:schemeClr>
                </a:solidFill>
              </a:rPr>
              <a:t>Esistono svariati tipi di trasduttori, e ognuno di essi,a sua volta,contiene particolari caratteristiche. I più comuni sono:</a:t>
            </a:r>
          </a:p>
          <a:p>
            <a:pPr>
              <a:buNone/>
            </a:pPr>
            <a:endParaRPr lang="it-IT" sz="2000" dirty="0" smtClean="0">
              <a:solidFill>
                <a:schemeClr val="tx2">
                  <a:lumMod val="75000"/>
                </a:schemeClr>
              </a:solidFill>
            </a:endParaRPr>
          </a:p>
          <a:p>
            <a:pPr>
              <a:buNone/>
            </a:pPr>
            <a:r>
              <a:rPr lang="it-IT" sz="2000" dirty="0" smtClean="0">
                <a:solidFill>
                  <a:schemeClr val="tx2">
                    <a:lumMod val="75000"/>
                  </a:schemeClr>
                </a:solidFill>
              </a:rPr>
              <a:t>	1</a:t>
            </a:r>
            <a:r>
              <a:rPr lang="it-IT" sz="2800" dirty="0" smtClean="0">
                <a:solidFill>
                  <a:schemeClr val="tx2">
                    <a:lumMod val="75000"/>
                  </a:schemeClr>
                </a:solidFill>
              </a:rPr>
              <a:t>)  Trasduttori di pressione</a:t>
            </a:r>
          </a:p>
          <a:p>
            <a:pPr>
              <a:buNone/>
            </a:pPr>
            <a:r>
              <a:rPr lang="it-IT" sz="2800" dirty="0" smtClean="0">
                <a:solidFill>
                  <a:schemeClr val="tx2">
                    <a:lumMod val="75000"/>
                  </a:schemeClr>
                </a:solidFill>
              </a:rPr>
              <a:t>	2)  </a:t>
            </a:r>
            <a:r>
              <a:rPr lang="it-IT" sz="2800" dirty="0" err="1" smtClean="0">
                <a:solidFill>
                  <a:schemeClr val="tx2">
                    <a:lumMod val="75000"/>
                  </a:schemeClr>
                </a:solidFill>
              </a:rPr>
              <a:t>fotoresistenze</a:t>
            </a:r>
            <a:endParaRPr lang="it-IT" sz="2800" dirty="0" smtClean="0">
              <a:solidFill>
                <a:schemeClr val="tx2">
                  <a:lumMod val="75000"/>
                </a:schemeClr>
              </a:solidFill>
            </a:endParaRPr>
          </a:p>
          <a:p>
            <a:pPr>
              <a:buNone/>
            </a:pPr>
            <a:r>
              <a:rPr lang="it-IT" sz="2800" dirty="0" smtClean="0">
                <a:solidFill>
                  <a:schemeClr val="tx2">
                    <a:lumMod val="75000"/>
                  </a:schemeClr>
                </a:solidFill>
              </a:rPr>
              <a:t>	3)  fotodiodi </a:t>
            </a:r>
          </a:p>
          <a:p>
            <a:pPr>
              <a:buNone/>
            </a:pPr>
            <a:r>
              <a:rPr lang="it-IT" sz="2800" dirty="0" smtClean="0">
                <a:solidFill>
                  <a:schemeClr val="tx2">
                    <a:lumMod val="75000"/>
                  </a:schemeClr>
                </a:solidFill>
              </a:rPr>
              <a:t>	4)  </a:t>
            </a:r>
            <a:r>
              <a:rPr lang="it-IT" sz="2800" dirty="0" err="1" smtClean="0">
                <a:solidFill>
                  <a:schemeClr val="tx2">
                    <a:lumMod val="75000"/>
                  </a:schemeClr>
                </a:solidFill>
              </a:rPr>
              <a:t>fototransistor</a:t>
            </a:r>
            <a:endParaRPr lang="it-IT" sz="2800" dirty="0" smtClean="0">
              <a:solidFill>
                <a:schemeClr val="tx2">
                  <a:lumMod val="75000"/>
                </a:schemeClr>
              </a:solidFill>
            </a:endParaRPr>
          </a:p>
          <a:p>
            <a:pPr>
              <a:buNone/>
            </a:pPr>
            <a:r>
              <a:rPr lang="it-IT" sz="2800" dirty="0" smtClean="0">
                <a:solidFill>
                  <a:schemeClr val="tx2">
                    <a:lumMod val="75000"/>
                  </a:schemeClr>
                </a:solidFill>
              </a:rPr>
              <a:t>	5)  trasduttori </a:t>
            </a:r>
            <a:r>
              <a:rPr lang="it-IT" sz="2800" dirty="0" smtClean="0">
                <a:solidFill>
                  <a:schemeClr val="tx2">
                    <a:lumMod val="75000"/>
                  </a:schemeClr>
                </a:solidFill>
              </a:rPr>
              <a:t>di temperatura</a:t>
            </a:r>
            <a:endParaRPr lang="it-IT" sz="2800" dirty="0">
              <a:solidFill>
                <a:schemeClr val="tx2">
                  <a:lumMod val="75000"/>
                </a:schemeClr>
              </a:solidFill>
            </a:endParaRPr>
          </a:p>
        </p:txBody>
      </p:sp>
    </p:spTree>
  </p:cSld>
  <p:clrMapOvr>
    <a:masterClrMapping/>
  </p:clrMapOvr>
  <p:transition>
    <p:circle/>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Autofit/>
          </a:bodyPr>
          <a:lstStyle/>
          <a:p>
            <a:r>
              <a:rPr lang="it-IT" sz="3200" b="1" dirty="0" smtClean="0"/>
              <a:t>I termistori (resistenze termicamente sensibili)</a:t>
            </a:r>
            <a:endParaRPr lang="it-IT" sz="3200" b="1" dirty="0"/>
          </a:p>
        </p:txBody>
      </p:sp>
      <p:sp>
        <p:nvSpPr>
          <p:cNvPr id="3" name="Segnaposto contenuto 2"/>
          <p:cNvSpPr>
            <a:spLocks noGrp="1"/>
          </p:cNvSpPr>
          <p:nvPr>
            <p:ph idx="1"/>
          </p:nvPr>
        </p:nvSpPr>
        <p:spPr>
          <a:xfrm>
            <a:off x="571472" y="1500174"/>
            <a:ext cx="8229600" cy="4829196"/>
          </a:xfrm>
        </p:spPr>
        <p:txBody>
          <a:bodyPr>
            <a:noAutofit/>
          </a:bodyPr>
          <a:lstStyle/>
          <a:p>
            <a:r>
              <a:rPr lang="it-IT" sz="2000" dirty="0" smtClean="0"/>
              <a:t>solitamente, lavorano a temperature tra  -100 </a:t>
            </a:r>
            <a:r>
              <a:rPr lang="it-IT" sz="2000" dirty="0" smtClean="0">
                <a:solidFill>
                  <a:srgbClr val="FF0000"/>
                </a:solidFill>
              </a:rPr>
              <a:t>º C</a:t>
            </a:r>
            <a:r>
              <a:rPr lang="it-IT" sz="2000" dirty="0" smtClean="0"/>
              <a:t> e  + 450 </a:t>
            </a:r>
            <a:r>
              <a:rPr lang="it-IT" sz="2000" dirty="0" err="1" smtClean="0">
                <a:solidFill>
                  <a:srgbClr val="FF0000"/>
                </a:solidFill>
              </a:rPr>
              <a:t>ºC</a:t>
            </a:r>
            <a:r>
              <a:rPr lang="it-IT" sz="2000" dirty="0" smtClean="0"/>
              <a:t>. </a:t>
            </a:r>
          </a:p>
          <a:p>
            <a:r>
              <a:rPr lang="it-IT" sz="2000" dirty="0" smtClean="0"/>
              <a:t>Alcuni, comunque, possono essere utilizzati anche a temperature superiori a +1000 </a:t>
            </a:r>
            <a:r>
              <a:rPr lang="it-IT" sz="2000" dirty="0" smtClean="0">
                <a:solidFill>
                  <a:srgbClr val="FF0000"/>
                </a:solidFill>
              </a:rPr>
              <a:t>º C</a:t>
            </a:r>
            <a:r>
              <a:rPr lang="it-IT" sz="2000" dirty="0" smtClean="0"/>
              <a:t>. </a:t>
            </a:r>
          </a:p>
          <a:p>
            <a:r>
              <a:rPr lang="it-IT" sz="2000" dirty="0" smtClean="0"/>
              <a:t>La variazione media della resistenza e' di - 4.5 %  per  grado centigrado. </a:t>
            </a:r>
          </a:p>
          <a:p>
            <a:r>
              <a:rPr lang="it-IT" sz="2000" dirty="0" smtClean="0"/>
              <a:t>Questo genere di trasduttori e' caratterizzato da :</a:t>
            </a:r>
          </a:p>
          <a:p>
            <a:pPr>
              <a:buFont typeface="Wingdings" pitchFamily="2" charset="2"/>
              <a:buChar char="Ø"/>
            </a:pPr>
            <a:r>
              <a:rPr lang="it-IT" sz="2000" dirty="0" smtClean="0"/>
              <a:t> alta </a:t>
            </a:r>
            <a:r>
              <a:rPr lang="it-IT" sz="2000" dirty="0" err="1" smtClean="0"/>
              <a:t>sensibilita'</a:t>
            </a:r>
            <a:r>
              <a:rPr lang="it-IT" sz="2000" dirty="0" smtClean="0"/>
              <a:t> </a:t>
            </a:r>
          </a:p>
          <a:p>
            <a:pPr>
              <a:buFont typeface="Wingdings" pitchFamily="2" charset="2"/>
              <a:buChar char="Ø"/>
            </a:pPr>
            <a:r>
              <a:rPr lang="it-IT" sz="2000" dirty="0" smtClean="0"/>
              <a:t> basso costo</a:t>
            </a:r>
          </a:p>
          <a:p>
            <a:pPr>
              <a:buFont typeface="Wingdings" pitchFamily="2" charset="2"/>
              <a:buChar char="Ø"/>
            </a:pPr>
            <a:r>
              <a:rPr lang="it-IT" sz="2000" dirty="0" err="1" smtClean="0"/>
              <a:t>Transcaratteristica</a:t>
            </a:r>
            <a:r>
              <a:rPr lang="it-IT" sz="2000" dirty="0" smtClean="0"/>
              <a:t> ad  andamento esponenziale</a:t>
            </a:r>
          </a:p>
          <a:p>
            <a:pPr>
              <a:buFont typeface="Wingdings" pitchFamily="2" charset="2"/>
              <a:buChar char="Ø"/>
            </a:pPr>
            <a:r>
              <a:rPr lang="it-IT" sz="2000" dirty="0" smtClean="0"/>
              <a:t>elevata </a:t>
            </a:r>
            <a:r>
              <a:rPr lang="it-IT" sz="2000" dirty="0" err="1" smtClean="0"/>
              <a:t>velocita'</a:t>
            </a:r>
            <a:r>
              <a:rPr lang="it-IT" sz="2000" dirty="0" smtClean="0"/>
              <a:t> di risposta </a:t>
            </a:r>
          </a:p>
          <a:p>
            <a:pPr>
              <a:buFont typeface="Wingdings" pitchFamily="2" charset="2"/>
              <a:buChar char="Ø"/>
            </a:pPr>
            <a:r>
              <a:rPr lang="it-IT" sz="2000" dirty="0" smtClean="0"/>
              <a:t>scarsa </a:t>
            </a:r>
            <a:r>
              <a:rPr lang="it-IT" sz="2000" dirty="0" err="1" smtClean="0"/>
              <a:t>linearita‘</a:t>
            </a:r>
            <a:endParaRPr lang="it-IT" sz="2000" dirty="0" smtClean="0"/>
          </a:p>
          <a:p>
            <a:pPr>
              <a:buNone/>
            </a:pPr>
            <a:endParaRPr lang="it-IT" sz="2000" dirty="0" smtClean="0"/>
          </a:p>
          <a:p>
            <a:pPr>
              <a:buNone/>
            </a:pPr>
            <a:r>
              <a:rPr lang="it-IT" sz="2000" dirty="0" smtClean="0"/>
              <a:t>      Nonostante </a:t>
            </a:r>
            <a:r>
              <a:rPr lang="it-IT" sz="2000" dirty="0" err="1" smtClean="0"/>
              <a:t>cio'</a:t>
            </a:r>
            <a:r>
              <a:rPr lang="it-IT" sz="2000" dirty="0" smtClean="0"/>
              <a:t>, grazie alle </a:t>
            </a:r>
            <a:r>
              <a:rPr lang="it-IT" sz="2000" dirty="0" err="1" smtClean="0"/>
              <a:t>piu'</a:t>
            </a:r>
            <a:r>
              <a:rPr lang="it-IT" sz="2000" dirty="0" smtClean="0"/>
              <a:t> recenti tecnologie, si e' riusciti a migliorare notevolmente il grado di </a:t>
            </a:r>
            <a:r>
              <a:rPr lang="it-IT" sz="2000" dirty="0" err="1" smtClean="0"/>
              <a:t>linearita'</a:t>
            </a:r>
            <a:r>
              <a:rPr lang="it-IT" sz="2000" dirty="0" smtClean="0"/>
              <a:t>.</a:t>
            </a:r>
            <a:endParaRPr lang="it-IT" sz="2000" dirty="0"/>
          </a:p>
        </p:txBody>
      </p:sp>
    </p:spTree>
  </p:cSld>
  <p:clrMapOvr>
    <a:masterClrMapping/>
  </p:clrMapOvr>
  <p:transition>
    <p:comb dir="vert"/>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1) TRASDUTTORI </a:t>
            </a:r>
            <a:r>
              <a:rPr lang="it-IT" dirty="0" err="1" smtClean="0"/>
              <a:t>DI</a:t>
            </a:r>
            <a:r>
              <a:rPr lang="it-IT" dirty="0" smtClean="0"/>
              <a:t> PRESSIONE</a:t>
            </a:r>
            <a:endParaRPr lang="it-IT" dirty="0"/>
          </a:p>
        </p:txBody>
      </p:sp>
      <p:sp>
        <p:nvSpPr>
          <p:cNvPr id="3" name="Segnaposto contenuto 2"/>
          <p:cNvSpPr>
            <a:spLocks noGrp="1"/>
          </p:cNvSpPr>
          <p:nvPr>
            <p:ph idx="1"/>
          </p:nvPr>
        </p:nvSpPr>
        <p:spPr/>
        <p:txBody>
          <a:bodyPr>
            <a:normAutofit/>
          </a:bodyPr>
          <a:lstStyle/>
          <a:p>
            <a:r>
              <a:rPr lang="it-IT" sz="1600" dirty="0" smtClean="0"/>
              <a:t>Un trasduttore di pressione converte la pressione in un segnale elettrico analogico. </a:t>
            </a:r>
          </a:p>
          <a:p>
            <a:r>
              <a:rPr lang="it-IT" sz="1600" dirty="0" smtClean="0"/>
              <a:t>Esistono solo vari tipi di trasduttori di pressione, uno dei più comuni è il trasduttore detto </a:t>
            </a:r>
            <a:r>
              <a:rPr lang="it-IT" sz="1600" b="1" u="sng" dirty="0" smtClean="0"/>
              <a:t>Estensimetro.</a:t>
            </a:r>
            <a:r>
              <a:rPr lang="it-IT" sz="1600" u="sng" dirty="0" smtClean="0"/>
              <a:t> </a:t>
            </a:r>
          </a:p>
          <a:p>
            <a:r>
              <a:rPr lang="it-IT" sz="1600" dirty="0" smtClean="0"/>
              <a:t>La conversione di pressione in un segnale elettrico viene ottenuta dalla deformazione fisica degli estensimetri che sono legati sulla membrana del trasduttore di pressione e cablati in una configurazione a ponte di </a:t>
            </a:r>
            <a:r>
              <a:rPr lang="it-IT" sz="1600" dirty="0" err="1" smtClean="0"/>
              <a:t>Wheatstone</a:t>
            </a:r>
            <a:r>
              <a:rPr lang="it-IT" sz="1600" dirty="0" smtClean="0"/>
              <a:t>. </a:t>
            </a:r>
          </a:p>
          <a:p>
            <a:r>
              <a:rPr lang="it-IT" sz="1600" dirty="0" smtClean="0"/>
              <a:t>La pressione applicata al trasduttore di pressione produce una flessione del diaframma che introduce la deformazione ai calibri. La deformazione produrrà un cambiamento della resistenza elettrica proporzionale alla pressione.</a:t>
            </a:r>
          </a:p>
          <a:p>
            <a:pPr>
              <a:buNone/>
            </a:pPr>
            <a:r>
              <a:rPr lang="it-IT" sz="1600" dirty="0" smtClean="0"/>
              <a:t>                                                                                               </a:t>
            </a:r>
          </a:p>
          <a:p>
            <a:pPr>
              <a:buNone/>
            </a:pPr>
            <a:r>
              <a:rPr lang="it-IT" sz="1600" dirty="0" smtClean="0"/>
              <a:t>                                                                                                </a:t>
            </a:r>
          </a:p>
          <a:p>
            <a:pPr>
              <a:buNone/>
            </a:pPr>
            <a:r>
              <a:rPr lang="it-IT" sz="1600" dirty="0" smtClean="0"/>
              <a:t>                                                                                               </a:t>
            </a:r>
          </a:p>
          <a:p>
            <a:pPr>
              <a:buNone/>
            </a:pPr>
            <a:endParaRPr lang="it-IT" sz="2000" dirty="0" smtClean="0"/>
          </a:p>
          <a:p>
            <a:pPr>
              <a:buNone/>
            </a:pPr>
            <a:endParaRPr lang="it-IT" sz="2000" dirty="0" smtClean="0"/>
          </a:p>
          <a:p>
            <a:pPr>
              <a:buNone/>
            </a:pPr>
            <a:endParaRPr lang="it-IT" sz="2000" dirty="0" smtClean="0"/>
          </a:p>
          <a:p>
            <a:pPr>
              <a:buNone/>
            </a:pPr>
            <a:endParaRPr lang="it-IT" sz="2000" dirty="0" smtClean="0"/>
          </a:p>
          <a:p>
            <a:pPr>
              <a:buNone/>
            </a:pPr>
            <a:endParaRPr lang="it-IT" sz="2000" dirty="0" smtClean="0"/>
          </a:p>
        </p:txBody>
      </p:sp>
      <p:pic>
        <p:nvPicPr>
          <p:cNvPr id="4" name="Immagine 3" descr="high-accurracy-pressure-transducers.jpg"/>
          <p:cNvPicPr>
            <a:picLocks noChangeAspect="1"/>
          </p:cNvPicPr>
          <p:nvPr/>
        </p:nvPicPr>
        <p:blipFill>
          <a:blip r:embed="rId2" cstate="print"/>
          <a:stretch>
            <a:fillRect/>
          </a:stretch>
        </p:blipFill>
        <p:spPr>
          <a:xfrm>
            <a:off x="3000364" y="4214818"/>
            <a:ext cx="3340100" cy="2146300"/>
          </a:xfrm>
          <a:prstGeom prst="rect">
            <a:avLst/>
          </a:prstGeom>
        </p:spPr>
      </p:pic>
    </p:spTree>
  </p:cSld>
  <p:clrMapOvr>
    <a:masterClrMapping/>
  </p:clrMapOvr>
  <p:transition>
    <p:newsflash/>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b="1" dirty="0" smtClean="0"/>
              <a:t>Applicazioni del ponte di </a:t>
            </a:r>
            <a:r>
              <a:rPr lang="it-IT" b="1" dirty="0" err="1" smtClean="0"/>
              <a:t>Wheatstone</a:t>
            </a:r>
            <a:r>
              <a:rPr lang="it-IT" b="1" dirty="0" smtClean="0"/>
              <a:t> </a:t>
            </a:r>
            <a:r>
              <a:rPr lang="it-IT" dirty="0" smtClean="0"/>
              <a:t/>
            </a:r>
            <a:br>
              <a:rPr lang="it-IT" dirty="0" smtClean="0"/>
            </a:br>
            <a:endParaRPr lang="it-IT" dirty="0"/>
          </a:p>
        </p:txBody>
      </p:sp>
      <p:sp>
        <p:nvSpPr>
          <p:cNvPr id="3" name="Segnaposto contenuto 2"/>
          <p:cNvSpPr>
            <a:spLocks noGrp="1"/>
          </p:cNvSpPr>
          <p:nvPr>
            <p:ph idx="1"/>
          </p:nvPr>
        </p:nvSpPr>
        <p:spPr>
          <a:xfrm>
            <a:off x="457200" y="1600200"/>
            <a:ext cx="8229600" cy="3556992"/>
          </a:xfrm>
        </p:spPr>
        <p:txBody>
          <a:bodyPr>
            <a:normAutofit fontScale="92500"/>
          </a:bodyPr>
          <a:lstStyle/>
          <a:p>
            <a:pPr>
              <a:buNone/>
            </a:pPr>
            <a:r>
              <a:rPr lang="it-IT" sz="1600" dirty="0" smtClean="0"/>
              <a:t>	La struttura rimane però fondamentalmente sempre la stessa. </a:t>
            </a:r>
          </a:p>
          <a:p>
            <a:pPr>
              <a:buNone/>
            </a:pPr>
            <a:r>
              <a:rPr lang="it-IT" sz="1600" dirty="0" smtClean="0"/>
              <a:t>        L'estensimetro è composto da tre parti principali: </a:t>
            </a:r>
          </a:p>
          <a:p>
            <a:pPr>
              <a:buNone/>
            </a:pPr>
            <a:r>
              <a:rPr lang="it-IT" sz="1600" dirty="0" smtClean="0"/>
              <a:t>	1) la parte attiva: la griglia di misura </a:t>
            </a:r>
          </a:p>
          <a:p>
            <a:pPr>
              <a:buNone/>
            </a:pPr>
            <a:r>
              <a:rPr lang="it-IT" sz="1600" dirty="0" smtClean="0"/>
              <a:t>	2) i contatti che permettono di connettere la griglia all'amplificatore di misura </a:t>
            </a:r>
          </a:p>
          <a:p>
            <a:pPr>
              <a:buNone/>
            </a:pPr>
            <a:r>
              <a:rPr lang="it-IT" sz="1600" dirty="0" smtClean="0"/>
              <a:t>	3) il supporto (generalmente un materiale polimerico) che permette di fissare </a:t>
            </a:r>
          </a:p>
          <a:p>
            <a:pPr>
              <a:buNone/>
            </a:pPr>
            <a:r>
              <a:rPr lang="it-IT" sz="1600" dirty="0" smtClean="0"/>
              <a:t>	   l'estensimetro all'oggetto di misura. </a:t>
            </a:r>
          </a:p>
          <a:p>
            <a:pPr>
              <a:buNone/>
            </a:pPr>
            <a:endParaRPr lang="it-IT" sz="1600" dirty="0" smtClean="0"/>
          </a:p>
          <a:p>
            <a:pPr>
              <a:buNone/>
            </a:pPr>
            <a:r>
              <a:rPr lang="it-IT" sz="1600" dirty="0" smtClean="0"/>
              <a:t>	Il ponte di </a:t>
            </a:r>
            <a:r>
              <a:rPr lang="it-IT" sz="1600" dirty="0" err="1" smtClean="0"/>
              <a:t>Wheatstone</a:t>
            </a:r>
            <a:r>
              <a:rPr lang="it-IT" sz="1600" dirty="0" smtClean="0"/>
              <a:t> viene applicato sistematicamente in </a:t>
            </a:r>
            <a:r>
              <a:rPr lang="it-IT" sz="1600" dirty="0" err="1" smtClean="0"/>
              <a:t>estensimetria</a:t>
            </a:r>
            <a:r>
              <a:rPr lang="it-IT" sz="1600" dirty="0" smtClean="0"/>
              <a:t>. </a:t>
            </a:r>
          </a:p>
          <a:p>
            <a:pPr>
              <a:buNone/>
            </a:pPr>
            <a:r>
              <a:rPr lang="it-IT" sz="1600" dirty="0" smtClean="0"/>
              <a:t>        In analisi sperimentale spesso il ponte è costituito da un solo estensimetro attivo e da 3 resistenze di completamento. </a:t>
            </a:r>
          </a:p>
          <a:p>
            <a:pPr>
              <a:buNone/>
            </a:pPr>
            <a:r>
              <a:rPr lang="it-IT" sz="1600" dirty="0" smtClean="0"/>
              <a:t>        Solitamente gli amplificatori dispongono internamente di resistenze di completamento con i valori standard. </a:t>
            </a:r>
          </a:p>
          <a:p>
            <a:pPr>
              <a:buNone/>
            </a:pPr>
            <a:r>
              <a:rPr lang="it-IT" sz="1600" dirty="0" smtClean="0"/>
              <a:t>        La maggior parte dei trasduttori contiene invece un ponte costituito interamente con estensimetri. </a:t>
            </a:r>
          </a:p>
          <a:p>
            <a:pPr>
              <a:buNone/>
            </a:pPr>
            <a:endParaRPr lang="it-IT" sz="1800" dirty="0" smtClean="0"/>
          </a:p>
          <a:p>
            <a:pPr>
              <a:buNone/>
            </a:pPr>
            <a:endParaRPr lang="it-IT" dirty="0"/>
          </a:p>
        </p:txBody>
      </p:sp>
    </p:spTree>
  </p:cSld>
  <p:clrMapOvr>
    <a:masterClrMapping/>
  </p:clrMapOvr>
  <p:transition>
    <p:dissolv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ponte di </a:t>
            </a:r>
            <a:r>
              <a:rPr lang="it-IT" b="1" dirty="0" err="1" smtClean="0"/>
              <a:t>Wheatstone</a:t>
            </a:r>
            <a:endParaRPr lang="it-IT" dirty="0"/>
          </a:p>
        </p:txBody>
      </p:sp>
      <p:pic>
        <p:nvPicPr>
          <p:cNvPr id="2051" name="Picture 3"/>
          <p:cNvPicPr>
            <a:picLocks noGrp="1" noChangeAspect="1" noChangeArrowheads="1"/>
          </p:cNvPicPr>
          <p:nvPr>
            <p:ph idx="1"/>
          </p:nvPr>
        </p:nvPicPr>
        <p:blipFill>
          <a:blip r:embed="rId2" cstate="print"/>
          <a:srcRect/>
          <a:stretch>
            <a:fillRect/>
          </a:stretch>
        </p:blipFill>
        <p:spPr bwMode="auto">
          <a:xfrm>
            <a:off x="467544" y="1340768"/>
            <a:ext cx="3814477" cy="3528392"/>
          </a:xfrm>
          <a:prstGeom prst="rect">
            <a:avLst/>
          </a:prstGeom>
          <a:noFill/>
          <a:ln w="9525">
            <a:noFill/>
            <a:miter lim="800000"/>
            <a:headEnd/>
            <a:tailEnd/>
          </a:ln>
        </p:spPr>
      </p:pic>
      <p:sp>
        <p:nvSpPr>
          <p:cNvPr id="8" name="Rettangolo 7"/>
          <p:cNvSpPr/>
          <p:nvPr/>
        </p:nvSpPr>
        <p:spPr>
          <a:xfrm>
            <a:off x="4355976" y="1412776"/>
            <a:ext cx="4608512" cy="1477328"/>
          </a:xfrm>
          <a:prstGeom prst="rect">
            <a:avLst/>
          </a:prstGeom>
        </p:spPr>
        <p:txBody>
          <a:bodyPr wrap="square">
            <a:spAutoFit/>
          </a:bodyPr>
          <a:lstStyle/>
          <a:p>
            <a:r>
              <a:rPr lang="it-IT" b="1" i="1" dirty="0" smtClean="0"/>
              <a:t>Caratteristiche</a:t>
            </a:r>
          </a:p>
          <a:p>
            <a:r>
              <a:rPr lang="it-IT" dirty="0" smtClean="0"/>
              <a:t>Il ponte presenta numerose caratteristiche interessanti, vediamo di seguito le principali:</a:t>
            </a:r>
          </a:p>
          <a:p>
            <a:r>
              <a:rPr lang="it-IT" dirty="0" smtClean="0"/>
              <a:t>− amplificazione del segnale di misura</a:t>
            </a:r>
          </a:p>
          <a:p>
            <a:endParaRPr lang="it-IT" dirty="0"/>
          </a:p>
        </p:txBody>
      </p:sp>
      <p:sp>
        <p:nvSpPr>
          <p:cNvPr id="9" name="Rettangolo 8"/>
          <p:cNvSpPr/>
          <p:nvPr/>
        </p:nvSpPr>
        <p:spPr>
          <a:xfrm>
            <a:off x="4355976" y="2564904"/>
            <a:ext cx="4392488" cy="923330"/>
          </a:xfrm>
          <a:prstGeom prst="rect">
            <a:avLst/>
          </a:prstGeom>
        </p:spPr>
        <p:txBody>
          <a:bodyPr wrap="square">
            <a:spAutoFit/>
          </a:bodyPr>
          <a:lstStyle/>
          <a:p>
            <a:r>
              <a:rPr lang="it-IT" dirty="0" smtClean="0"/>
              <a:t>− insensibilità alle grandezze meccaniche             parassite</a:t>
            </a:r>
          </a:p>
          <a:p>
            <a:r>
              <a:rPr lang="it-IT" dirty="0" smtClean="0"/>
              <a:t>− insensibilità alle variazioni di temperatura</a:t>
            </a:r>
            <a:endParaRPr lang="it-IT" dirty="0"/>
          </a:p>
        </p:txBody>
      </p:sp>
    </p:spTree>
  </p:cSld>
  <p:clrMapOvr>
    <a:masterClrMapping/>
  </p:clrMapOvr>
  <p:transition>
    <p:comb dir="vert"/>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2) FOTORESISTENZE</a:t>
            </a:r>
            <a:endParaRPr lang="it-IT" dirty="0"/>
          </a:p>
        </p:txBody>
      </p:sp>
      <p:sp>
        <p:nvSpPr>
          <p:cNvPr id="3" name="Segnaposto contenuto 2"/>
          <p:cNvSpPr>
            <a:spLocks noGrp="1"/>
          </p:cNvSpPr>
          <p:nvPr>
            <p:ph idx="1"/>
          </p:nvPr>
        </p:nvSpPr>
        <p:spPr>
          <a:xfrm>
            <a:off x="457200" y="1600200"/>
            <a:ext cx="8472518" cy="5257800"/>
          </a:xfrm>
        </p:spPr>
        <p:txBody>
          <a:bodyPr>
            <a:normAutofit/>
          </a:bodyPr>
          <a:lstStyle/>
          <a:p>
            <a:r>
              <a:rPr lang="it-IT" sz="1800" dirty="0" smtClean="0"/>
              <a:t>I </a:t>
            </a:r>
            <a:r>
              <a:rPr lang="it-IT" sz="1800" dirty="0" err="1" smtClean="0"/>
              <a:t>Fotoresistori</a:t>
            </a:r>
            <a:r>
              <a:rPr lang="it-IT" sz="1800" dirty="0" smtClean="0"/>
              <a:t> sono trasduttori sensibili alle radiazioni, essi sono costituiti da materiali semiconduttori leggermente drogati come Solfuro di Cadmio (</a:t>
            </a:r>
            <a:r>
              <a:rPr lang="it-IT" sz="1800" dirty="0" err="1" smtClean="0"/>
              <a:t>CdS</a:t>
            </a:r>
            <a:r>
              <a:rPr lang="it-IT" sz="1800" dirty="0" smtClean="0"/>
              <a:t>)</a:t>
            </a:r>
            <a:r>
              <a:rPr lang="it-IT" sz="1400" dirty="0" smtClean="0"/>
              <a:t>1 </a:t>
            </a:r>
            <a:r>
              <a:rPr lang="it-IT" sz="1800" dirty="0" smtClean="0"/>
              <a:t>, Solfuro di Piombo (</a:t>
            </a:r>
            <a:r>
              <a:rPr lang="it-IT" sz="1800" dirty="0" err="1" smtClean="0"/>
              <a:t>PbS</a:t>
            </a:r>
            <a:r>
              <a:rPr lang="it-IT" sz="1800" dirty="0" smtClean="0"/>
              <a:t>)</a:t>
            </a:r>
            <a:r>
              <a:rPr lang="it-IT" sz="1200" dirty="0" smtClean="0"/>
              <a:t>2</a:t>
            </a:r>
            <a:r>
              <a:rPr lang="it-IT" sz="1800" dirty="0" smtClean="0"/>
              <a:t> ,Selenio (Se)</a:t>
            </a:r>
            <a:r>
              <a:rPr lang="it-IT" sz="1200" dirty="0" smtClean="0"/>
              <a:t>3</a:t>
            </a:r>
            <a:r>
              <a:rPr lang="it-IT" sz="1800" dirty="0" smtClean="0"/>
              <a:t> e </a:t>
            </a:r>
            <a:r>
              <a:rPr lang="it-IT" sz="1800" dirty="0" err="1" smtClean="0"/>
              <a:t>antimoniuro</a:t>
            </a:r>
            <a:r>
              <a:rPr lang="it-IT" sz="1800" dirty="0" smtClean="0"/>
              <a:t> di indio (</a:t>
            </a:r>
            <a:r>
              <a:rPr lang="it-IT" sz="1800" dirty="0" err="1" smtClean="0"/>
              <a:t>InSb</a:t>
            </a:r>
            <a:r>
              <a:rPr lang="it-IT" sz="1800" dirty="0" smtClean="0"/>
              <a:t>)</a:t>
            </a:r>
            <a:r>
              <a:rPr lang="it-IT" sz="1400" dirty="0" smtClean="0"/>
              <a:t>4</a:t>
            </a:r>
            <a:r>
              <a:rPr lang="it-IT" sz="1800" dirty="0" smtClean="0"/>
              <a:t>. </a:t>
            </a:r>
          </a:p>
          <a:p>
            <a:r>
              <a:rPr lang="it-IT" sz="1800" dirty="0" smtClean="0"/>
              <a:t>Il loro principio di funzionamento è basato sull’effetto fotoconduttivo. </a:t>
            </a:r>
          </a:p>
          <a:p>
            <a:r>
              <a:rPr lang="it-IT" sz="1800" dirty="0" smtClean="0"/>
              <a:t>Quando la superficie sensibile del </a:t>
            </a:r>
            <a:r>
              <a:rPr lang="it-IT" sz="1800" dirty="0" err="1" smtClean="0"/>
              <a:t>fotoresistore</a:t>
            </a:r>
            <a:r>
              <a:rPr lang="it-IT" sz="1800" dirty="0" smtClean="0"/>
              <a:t> viene esposta alla luce, l’energia raggiante assorbita provoca la rottura dei legami covalenti e quindi l’aumento delle coppie lacune-elettroni rispetto a quelle generate per effetto termico.</a:t>
            </a:r>
          </a:p>
          <a:p>
            <a:endParaRPr lang="it-IT" sz="1800" dirty="0"/>
          </a:p>
        </p:txBody>
      </p:sp>
      <p:pic>
        <p:nvPicPr>
          <p:cNvPr id="4" name="Immagine 3" descr="Fotores4k.jpg"/>
          <p:cNvPicPr>
            <a:picLocks noChangeAspect="1"/>
          </p:cNvPicPr>
          <p:nvPr/>
        </p:nvPicPr>
        <p:blipFill>
          <a:blip r:embed="rId2" cstate="print"/>
          <a:stretch>
            <a:fillRect/>
          </a:stretch>
        </p:blipFill>
        <p:spPr>
          <a:xfrm>
            <a:off x="3071802" y="3786190"/>
            <a:ext cx="2880320" cy="2769538"/>
          </a:xfrm>
          <a:prstGeom prst="rect">
            <a:avLst/>
          </a:prstGeom>
        </p:spPr>
      </p:pic>
    </p:spTree>
  </p:cSld>
  <p:clrMapOvr>
    <a:masterClrMapping/>
  </p:clrMapOvr>
  <p:transition>
    <p:wheel spokes="3"/>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95536" y="188640"/>
            <a:ext cx="8229600" cy="2736304"/>
          </a:xfrm>
        </p:spPr>
        <p:txBody>
          <a:bodyPr>
            <a:noAutofit/>
          </a:bodyPr>
          <a:lstStyle/>
          <a:p>
            <a:pPr algn="l"/>
            <a:r>
              <a:rPr lang="it-IT" sz="1600" dirty="0" smtClean="0"/>
              <a:t>Il principale vantaggio dei </a:t>
            </a:r>
            <a:r>
              <a:rPr lang="it-IT" sz="1600" dirty="0" err="1" smtClean="0"/>
              <a:t>fotoresistori</a:t>
            </a:r>
            <a:r>
              <a:rPr lang="it-IT" sz="1600" dirty="0" smtClean="0"/>
              <a:t> è la relazione lineare tra resistenza e intensità luminosa; essi sono, quindi, particolarmente validi come trasduttori di intensità luminosa. Purtroppo, però, hanno un tempo di risposta piuttosto lungo (oltre 100</a:t>
            </a:r>
            <a:r>
              <a:rPr lang="it-IT" sz="1600" b="1" dirty="0" smtClean="0"/>
              <a:t>µs</a:t>
            </a:r>
            <a:r>
              <a:rPr lang="it-IT" sz="1600" dirty="0" smtClean="0"/>
              <a:t>) e ciò non permette di rilevare veloci variazioni. Per ottenere valori di resistenza bassi si ricorre a strutture </a:t>
            </a:r>
            <a:r>
              <a:rPr lang="it-IT" sz="1600" dirty="0" err="1" smtClean="0"/>
              <a:t>interdigitate</a:t>
            </a:r>
            <a:r>
              <a:rPr lang="it-IT" sz="1600" dirty="0" smtClean="0"/>
              <a:t>, mentre per ottenere valori elevati di resistenza la pasticca viene sagomata a forma di serpentina.</a:t>
            </a:r>
            <a:br>
              <a:rPr lang="it-IT" sz="1600" dirty="0" smtClean="0"/>
            </a:br>
            <a:r>
              <a:rPr lang="it-IT" sz="1600" dirty="0" smtClean="0"/>
              <a:t/>
            </a:r>
            <a:br>
              <a:rPr lang="it-IT" sz="1600" dirty="0" smtClean="0"/>
            </a:br>
            <a:r>
              <a:rPr lang="it-IT" sz="1600" dirty="0" smtClean="0"/>
              <a:t/>
            </a:r>
            <a:br>
              <a:rPr lang="it-IT" sz="1600" dirty="0" smtClean="0"/>
            </a:br>
            <a:r>
              <a:rPr lang="it-IT" sz="1600" dirty="0" smtClean="0"/>
              <a:t/>
            </a:r>
            <a:br>
              <a:rPr lang="it-IT" sz="1600" dirty="0" smtClean="0"/>
            </a:br>
            <a:r>
              <a:rPr lang="it-IT" sz="1600" dirty="0" smtClean="0"/>
              <a:t/>
            </a:r>
            <a:br>
              <a:rPr lang="it-IT" sz="1600" dirty="0" smtClean="0"/>
            </a:br>
            <a:r>
              <a:rPr lang="it-IT" sz="1600" dirty="0" smtClean="0"/>
              <a:t/>
            </a:r>
            <a:br>
              <a:rPr lang="it-IT" sz="1600" dirty="0" smtClean="0"/>
            </a:br>
            <a:endParaRPr lang="it-IT" sz="1600" dirty="0"/>
          </a:p>
        </p:txBody>
      </p:sp>
      <p:pic>
        <p:nvPicPr>
          <p:cNvPr id="3" name="Immagine 2" descr="CDS.jpg"/>
          <p:cNvPicPr>
            <a:picLocks noChangeAspect="1"/>
          </p:cNvPicPr>
          <p:nvPr/>
        </p:nvPicPr>
        <p:blipFill>
          <a:blip r:embed="rId2" cstate="print"/>
          <a:stretch>
            <a:fillRect/>
          </a:stretch>
        </p:blipFill>
        <p:spPr>
          <a:xfrm>
            <a:off x="1571604" y="2071678"/>
            <a:ext cx="5614367" cy="4306912"/>
          </a:xfrm>
          <a:prstGeom prst="rect">
            <a:avLst/>
          </a:prstGeom>
        </p:spPr>
      </p:pic>
    </p:spTree>
  </p:cSld>
  <p:clrMapOvr>
    <a:masterClrMapping/>
  </p:clrMapOvr>
  <p:transition>
    <p:wipe dir="d"/>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714356"/>
            <a:ext cx="8229600" cy="634082"/>
          </a:xfrm>
        </p:spPr>
        <p:txBody>
          <a:bodyPr>
            <a:normAutofit fontScale="90000"/>
          </a:bodyPr>
          <a:lstStyle/>
          <a:p>
            <a:r>
              <a:rPr lang="it-IT" sz="2200" dirty="0" smtClean="0"/>
              <a:t>	</a:t>
            </a:r>
            <a:r>
              <a:rPr lang="it-IT" sz="2200" u="sng" dirty="0" smtClean="0"/>
              <a:t>I </a:t>
            </a:r>
            <a:r>
              <a:rPr lang="it-IT" sz="2200" u="sng" dirty="0" err="1" smtClean="0"/>
              <a:t>fotoresistori</a:t>
            </a:r>
            <a:r>
              <a:rPr lang="it-IT" sz="2200" u="sng" dirty="0" smtClean="0"/>
              <a:t> sono chiamati anche </a:t>
            </a:r>
            <a:r>
              <a:rPr lang="it-IT" sz="2200" b="1" u="sng" dirty="0" smtClean="0"/>
              <a:t>LDR</a:t>
            </a:r>
            <a:r>
              <a:rPr lang="it-IT" sz="2200" u="sng" dirty="0" smtClean="0"/>
              <a:t> (</a:t>
            </a:r>
            <a:r>
              <a:rPr lang="it-IT" sz="2200" u="sng" dirty="0" err="1" smtClean="0"/>
              <a:t>Light-Dependent</a:t>
            </a:r>
            <a:r>
              <a:rPr lang="it-IT" sz="2200" u="sng" dirty="0" smtClean="0"/>
              <a:t> </a:t>
            </a:r>
            <a:r>
              <a:rPr lang="it-IT" sz="2200" u="sng" dirty="0" err="1" smtClean="0"/>
              <a:t>Resistors</a:t>
            </a:r>
            <a:r>
              <a:rPr lang="it-IT" sz="2200" u="sng" dirty="0" smtClean="0"/>
              <a:t>).</a:t>
            </a:r>
            <a:r>
              <a:rPr lang="it-IT" u="sng" dirty="0" smtClean="0"/>
              <a:t/>
            </a:r>
            <a:br>
              <a:rPr lang="it-IT" u="sng" dirty="0" smtClean="0"/>
            </a:br>
            <a:endParaRPr lang="it-IT" u="sng" dirty="0"/>
          </a:p>
        </p:txBody>
      </p:sp>
      <p:sp>
        <p:nvSpPr>
          <p:cNvPr id="3" name="Segnaposto contenuto 2"/>
          <p:cNvSpPr>
            <a:spLocks noGrp="1"/>
          </p:cNvSpPr>
          <p:nvPr>
            <p:ph idx="1"/>
          </p:nvPr>
        </p:nvSpPr>
        <p:spPr/>
        <p:txBody>
          <a:bodyPr>
            <a:normAutofit/>
          </a:bodyPr>
          <a:lstStyle/>
          <a:p>
            <a:pPr>
              <a:buNone/>
            </a:pPr>
            <a:r>
              <a:rPr lang="it-IT" sz="1900" dirty="0" smtClean="0"/>
              <a:t> 	Questo fenomeno è noto come effetto fotoconduttivo e determina l’aumento della conducibilità del semiconduttore. </a:t>
            </a:r>
          </a:p>
          <a:p>
            <a:pPr>
              <a:buNone/>
            </a:pPr>
            <a:r>
              <a:rPr lang="it-IT" sz="1900" dirty="0" smtClean="0"/>
              <a:t>      La variazione della resistenza R in funzione dell’illuminamento </a:t>
            </a:r>
            <a:r>
              <a:rPr lang="it-IT" sz="1900" b="1" dirty="0" smtClean="0"/>
              <a:t>E(I)</a:t>
            </a:r>
            <a:r>
              <a:rPr lang="it-IT" sz="1900" dirty="0" smtClean="0"/>
              <a:t> è data la seguente legge:</a:t>
            </a:r>
          </a:p>
          <a:p>
            <a:pPr algn="ctr">
              <a:buNone/>
            </a:pPr>
            <a:r>
              <a:rPr lang="it-IT" sz="2400" b="1" dirty="0" smtClean="0"/>
              <a:t>R=A*E</a:t>
            </a:r>
            <a:r>
              <a:rPr lang="it-IT" sz="2400" b="1" baseline="30000" dirty="0" smtClean="0"/>
              <a:t>-α</a:t>
            </a:r>
            <a:r>
              <a:rPr lang="it-IT" sz="2400" b="1" dirty="0" smtClean="0"/>
              <a:t> </a:t>
            </a:r>
          </a:p>
          <a:p>
            <a:pPr algn="ctr">
              <a:buNone/>
            </a:pPr>
            <a:endParaRPr lang="it-IT" sz="2400" b="1" dirty="0" smtClean="0"/>
          </a:p>
          <a:p>
            <a:pPr>
              <a:buNone/>
            </a:pPr>
            <a:r>
              <a:rPr lang="it-IT" sz="1900" dirty="0" smtClean="0"/>
              <a:t> 	</a:t>
            </a:r>
            <a:r>
              <a:rPr lang="it-IT" sz="1900" b="1" dirty="0" smtClean="0"/>
              <a:t>A</a:t>
            </a:r>
            <a:r>
              <a:rPr lang="it-IT" sz="1900" dirty="0" smtClean="0"/>
              <a:t>   è una costante</a:t>
            </a:r>
          </a:p>
          <a:p>
            <a:pPr>
              <a:buNone/>
            </a:pPr>
            <a:r>
              <a:rPr lang="it-IT" sz="1900" dirty="0" smtClean="0"/>
              <a:t>	</a:t>
            </a:r>
            <a:r>
              <a:rPr lang="it-IT" sz="1900" b="1" dirty="0" smtClean="0"/>
              <a:t>E</a:t>
            </a:r>
            <a:r>
              <a:rPr lang="it-IT" sz="1900" dirty="0" smtClean="0"/>
              <a:t>   è l’ Illuminamento</a:t>
            </a:r>
          </a:p>
          <a:p>
            <a:pPr>
              <a:buNone/>
            </a:pPr>
            <a:r>
              <a:rPr lang="it-IT" sz="1900" dirty="0" smtClean="0"/>
              <a:t>	</a:t>
            </a:r>
            <a:r>
              <a:rPr lang="it-IT" sz="1900" b="1" dirty="0" smtClean="0"/>
              <a:t>α </a:t>
            </a:r>
            <a:r>
              <a:rPr lang="it-IT" sz="1900" dirty="0" smtClean="0"/>
              <a:t> è una costante dimensionale   &lt;  1 , che dipende da come è costruito il dispositivo.</a:t>
            </a:r>
          </a:p>
          <a:p>
            <a:pPr>
              <a:buNone/>
            </a:pPr>
            <a:endParaRPr lang="it-IT" sz="1900" dirty="0" smtClean="0"/>
          </a:p>
          <a:p>
            <a:pPr>
              <a:buNone/>
            </a:pPr>
            <a:r>
              <a:rPr lang="it-IT" sz="1900" dirty="0" smtClean="0"/>
              <a:t>      Fra i loro impieghi tipici troviamo gli interruttori crepuscolari, gli esposimetri, il controllo dei cancelli elettrici, la regolazione dei display, ecc.</a:t>
            </a:r>
          </a:p>
          <a:p>
            <a:endParaRPr lang="it-IT" dirty="0"/>
          </a:p>
        </p:txBody>
      </p:sp>
    </p:spTree>
  </p:cSld>
  <p:clrMapOvr>
    <a:masterClrMapping/>
  </p:clrMapOvr>
  <p:transition>
    <p:zoom/>
  </p:transition>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4843</TotalTime>
  <Words>1270</Words>
  <Application>Microsoft Office PowerPoint</Application>
  <PresentationFormat>Presentazione su schermo (4:3)</PresentationFormat>
  <Paragraphs>179</Paragraphs>
  <Slides>30</Slides>
  <Notes>1</Notes>
  <HiddenSlides>0</HiddenSlides>
  <MMClips>0</MMClips>
  <ScaleCrop>false</ScaleCrop>
  <HeadingPairs>
    <vt:vector size="4" baseType="variant">
      <vt:variant>
        <vt:lpstr>Tema</vt:lpstr>
      </vt:variant>
      <vt:variant>
        <vt:i4>1</vt:i4>
      </vt:variant>
      <vt:variant>
        <vt:lpstr>Titoli diapositive</vt:lpstr>
      </vt:variant>
      <vt:variant>
        <vt:i4>30</vt:i4>
      </vt:variant>
    </vt:vector>
  </HeadingPairs>
  <TitlesOfParts>
    <vt:vector size="31" baseType="lpstr">
      <vt:lpstr>Tema di Office</vt:lpstr>
      <vt:lpstr>TRASDUTTORI</vt:lpstr>
      <vt:lpstr>STRUTTURA </vt:lpstr>
      <vt:lpstr>TIPOLOGIE DI TRASDUTTORI</vt:lpstr>
      <vt:lpstr>1) TRASDUTTORI DI PRESSIONE</vt:lpstr>
      <vt:lpstr>Applicazioni del ponte di Wheatstone  </vt:lpstr>
      <vt:lpstr>ponte di Wheatstone</vt:lpstr>
      <vt:lpstr>2) FOTORESISTENZE</vt:lpstr>
      <vt:lpstr>Il principale vantaggio dei fotoresistori è la relazione lineare tra resistenza e intensità luminosa; essi sono, quindi, particolarmente validi come trasduttori di intensità luminosa. Purtroppo, però, hanno un tempo di risposta piuttosto lungo (oltre 100µs) e ciò non permette di rilevare veloci variazioni. Per ottenere valori di resistenza bassi si ricorre a strutture interdigitate, mentre per ottenere valori elevati di resistenza la pasticca viene sagomata a forma di serpentina.      </vt:lpstr>
      <vt:lpstr> I fotoresistori sono chiamati anche LDR (Light-Dependent Resistors). </vt:lpstr>
      <vt:lpstr>Ecco due grafici tipici dell'andamento elettrico rispetto all'illuminamento:</vt:lpstr>
      <vt:lpstr>Funzionamento</vt:lpstr>
      <vt:lpstr>Spiegazione del funzionamento:</vt:lpstr>
      <vt:lpstr>3) FOTODIODO</vt:lpstr>
      <vt:lpstr>Struttura del fotodiodo: </vt:lpstr>
      <vt:lpstr>Esempio di giunzione:</vt:lpstr>
      <vt:lpstr>Circuito equivalente di un fotodiodo:</vt:lpstr>
      <vt:lpstr>Caratteristiche   elettriche:</vt:lpstr>
      <vt:lpstr>Caratteristica I/V di un fotodiodo:</vt:lpstr>
      <vt:lpstr>Polarizzazione:</vt:lpstr>
      <vt:lpstr>4) fototransistor</vt:lpstr>
      <vt:lpstr>Struttura di principio di un fototransistor N-P-N:</vt:lpstr>
      <vt:lpstr>comportamento  in  assenza  e  in  presenza  di  illuminamento</vt:lpstr>
      <vt:lpstr>Fototransistor come interruttori sensibili alla luce:</vt:lpstr>
      <vt:lpstr>Spiegazione:</vt:lpstr>
      <vt:lpstr>5)TRASDUTTORI DI TEMPERATURA</vt:lpstr>
      <vt:lpstr>Soluzioni pratiche:</vt:lpstr>
      <vt:lpstr>termometro a mercurio con segnale elettrico di uscita:</vt:lpstr>
      <vt:lpstr>Termocoppie:</vt:lpstr>
      <vt:lpstr>RTD (resistence temperature detector –  sensori di temperatura a resistenza variabile):</vt:lpstr>
      <vt:lpstr>I termistori (resistenze termicamente sensibili)</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TRASDUTTORI</dc:title>
  <dc:creator>Luca</dc:creator>
  <cp:lastModifiedBy>Luca</cp:lastModifiedBy>
  <cp:revision>125</cp:revision>
  <dcterms:created xsi:type="dcterms:W3CDTF">2014-01-10T14:38:20Z</dcterms:created>
  <dcterms:modified xsi:type="dcterms:W3CDTF">2014-01-28T21:41:45Z</dcterms:modified>
</cp:coreProperties>
</file>