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36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34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32.xml" ContentType="application/vnd.openxmlformats-officedocument.presentationml.notesSlide+xml"/>
  <Override PartName="/docProps/custom.xml" ContentType="application/vnd.openxmlformats-officedocument.custom-properties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3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8"/>
  </p:notesMasterIdLst>
  <p:sldIdLst>
    <p:sldId id="258" r:id="rId2"/>
    <p:sldId id="294" r:id="rId3"/>
    <p:sldId id="257" r:id="rId4"/>
    <p:sldId id="260" r:id="rId5"/>
    <p:sldId id="314" r:id="rId6"/>
    <p:sldId id="259" r:id="rId7"/>
    <p:sldId id="295" r:id="rId8"/>
    <p:sldId id="312" r:id="rId9"/>
    <p:sldId id="322" r:id="rId10"/>
    <p:sldId id="278" r:id="rId11"/>
    <p:sldId id="261" r:id="rId12"/>
    <p:sldId id="262" r:id="rId13"/>
    <p:sldId id="263" r:id="rId14"/>
    <p:sldId id="321" r:id="rId15"/>
    <p:sldId id="264" r:id="rId16"/>
    <p:sldId id="270" r:id="rId17"/>
    <p:sldId id="272" r:id="rId18"/>
    <p:sldId id="296" r:id="rId19"/>
    <p:sldId id="279" r:id="rId20"/>
    <p:sldId id="291" r:id="rId21"/>
    <p:sldId id="273" r:id="rId22"/>
    <p:sldId id="274" r:id="rId23"/>
    <p:sldId id="315" r:id="rId24"/>
    <p:sldId id="316" r:id="rId25"/>
    <p:sldId id="311" r:id="rId26"/>
    <p:sldId id="275" r:id="rId27"/>
    <p:sldId id="299" r:id="rId28"/>
    <p:sldId id="297" r:id="rId29"/>
    <p:sldId id="325" r:id="rId30"/>
    <p:sldId id="324" r:id="rId31"/>
    <p:sldId id="326" r:id="rId32"/>
    <p:sldId id="327" r:id="rId33"/>
    <p:sldId id="328" r:id="rId34"/>
    <p:sldId id="329" r:id="rId35"/>
    <p:sldId id="330" r:id="rId36"/>
    <p:sldId id="331" r:id="rId37"/>
  </p:sldIdLst>
  <p:sldSz cx="9144000" cy="6858000" type="screen4x3"/>
  <p:notesSz cx="6858000" cy="9144000"/>
  <p:defaultTextStyle>
    <a:defPPr>
      <a:defRPr lang="it-IT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CC"/>
    <a:srgbClr val="FFCC66"/>
    <a:srgbClr val="FF0000"/>
    <a:srgbClr val="FFCC00"/>
    <a:srgbClr val="EAEAEA"/>
    <a:srgbClr val="0099CC"/>
    <a:srgbClr val="DDDDDD"/>
    <a:srgbClr val="C0C0C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777" autoAdjust="0"/>
    <p:restoredTop sz="90210" autoAdjust="0"/>
  </p:normalViewPr>
  <p:slideViewPr>
    <p:cSldViewPr>
      <p:cViewPr varScale="1">
        <p:scale>
          <a:sx n="79" d="100"/>
          <a:sy n="79" d="100"/>
        </p:scale>
        <p:origin x="-1526" y="-8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4036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noProof="0" smtClean="0"/>
              <a:t>Fare clic per modificare gli stili del testo dello schema</a:t>
            </a:r>
          </a:p>
          <a:p>
            <a:pPr lvl="1"/>
            <a:r>
              <a:rPr lang="it-IT" noProof="0" smtClean="0"/>
              <a:t>Secondo livello</a:t>
            </a:r>
          </a:p>
          <a:p>
            <a:pPr lvl="2"/>
            <a:r>
              <a:rPr lang="it-IT" noProof="0" smtClean="0"/>
              <a:t>Terzo livello</a:t>
            </a:r>
          </a:p>
          <a:p>
            <a:pPr lvl="3"/>
            <a:r>
              <a:rPr lang="it-IT" noProof="0" smtClean="0"/>
              <a:t>Quarto livello</a:t>
            </a:r>
          </a:p>
          <a:p>
            <a:pPr lvl="4"/>
            <a:r>
              <a:rPr lang="it-IT" noProof="0" smtClean="0"/>
              <a:t>Quinto livello</a:t>
            </a:r>
          </a:p>
        </p:txBody>
      </p:sp>
      <p:sp>
        <p:nvSpPr>
          <p:cNvPr id="2663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2663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1A4D5F7C-A888-4399-828F-66403D6E3165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0798CC1-D10C-4D6B-BEA0-2C1C383BAF41}" type="slidenum">
              <a:rPr lang="it-IT"/>
              <a:pPr/>
              <a:t>1</a:t>
            </a:fld>
            <a:endParaRPr lang="it-IT"/>
          </a:p>
        </p:txBody>
      </p:sp>
      <p:sp>
        <p:nvSpPr>
          <p:cNvPr id="4608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9A1E12A-04A7-44A0-85D3-A0C17BA64BF5}" type="slidenum">
              <a:rPr lang="it-IT"/>
              <a:pPr/>
              <a:t>10</a:t>
            </a:fld>
            <a:endParaRPr lang="it-IT"/>
          </a:p>
        </p:txBody>
      </p:sp>
      <p:sp>
        <p:nvSpPr>
          <p:cNvPr id="5632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buFontTx/>
              <a:buChar char="•"/>
            </a:pPr>
            <a:r>
              <a:rPr lang="it-IT" smtClean="0"/>
              <a:t>Per definizione, è positivo il flusso U di un campo magnetico le cui linee </a:t>
            </a:r>
            <a:r>
              <a:rPr lang="it-IT" i="1" smtClean="0"/>
              <a:t>escono </a:t>
            </a:r>
            <a:r>
              <a:rPr lang="it-IT" smtClean="0"/>
              <a:t>dalla faccia positiva della superficie.</a:t>
            </a:r>
          </a:p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0E746FF-A91F-4C9D-BEA7-2510AFC1FA43}" type="slidenum">
              <a:rPr lang="it-IT"/>
              <a:pPr/>
              <a:t>11</a:t>
            </a:fld>
            <a:endParaRPr lang="it-IT"/>
          </a:p>
        </p:txBody>
      </p:sp>
      <p:sp>
        <p:nvSpPr>
          <p:cNvPr id="5734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buFontTx/>
              <a:buChar char="•"/>
            </a:pPr>
            <a:r>
              <a:rPr lang="it-IT" smtClean="0"/>
              <a:t>Se c’è una corrente indotta, ci deve essere una forza elettromotrice (indotta) che la produce: da cosa dipenderà dunque il valore di questa forza elettromotrice?</a:t>
            </a:r>
          </a:p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1FE4038-348B-44D2-BDDA-EB59780F067D}" type="slidenum">
              <a:rPr lang="it-IT"/>
              <a:pPr/>
              <a:t>12</a:t>
            </a:fld>
            <a:endParaRPr lang="it-IT"/>
          </a:p>
        </p:txBody>
      </p:sp>
      <p:sp>
        <p:nvSpPr>
          <p:cNvPr id="5837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buFontTx/>
              <a:buChar char="•"/>
            </a:pPr>
            <a:r>
              <a:rPr lang="it-IT" smtClean="0"/>
              <a:t>Muovere un magnete, variare una corrente, deformare un circuito oppure ruotarlo sono operazioni diverse che generano in un circuito una variazione del flusso di </a:t>
            </a:r>
            <a:r>
              <a:rPr lang="it-IT" i="1" smtClean="0"/>
              <a:t>B </a:t>
            </a:r>
            <a:r>
              <a:rPr lang="it-IT" smtClean="0"/>
              <a:t>e, quindi, una corrente indotta. La legge dell’induzione elettromagnetica semplifica il quadro: essa afferma che, indipendentemente dai dettagli, la sola cosa che conta è la rapidità con cui varia il flusso del campo magnetico attraverso il circuito.</a:t>
            </a: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95D506B-3583-4B5D-A130-091C992ABCC4}" type="slidenum">
              <a:rPr lang="it-IT"/>
              <a:pPr/>
              <a:t>13</a:t>
            </a:fld>
            <a:endParaRPr lang="it-IT"/>
          </a:p>
        </p:txBody>
      </p:sp>
      <p:sp>
        <p:nvSpPr>
          <p:cNvPr id="6041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F41DCAF-8D1D-46BA-B679-58C816683E9F}" type="slidenum">
              <a:rPr lang="it-IT"/>
              <a:pPr/>
              <a:t>14</a:t>
            </a:fld>
            <a:endParaRPr lang="it-IT"/>
          </a:p>
        </p:txBody>
      </p:sp>
      <p:sp>
        <p:nvSpPr>
          <p:cNvPr id="6144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buFontTx/>
              <a:buChar char="•"/>
            </a:pPr>
            <a:r>
              <a:rPr lang="it-IT" smtClean="0"/>
              <a:t>Il campo indotto accentuerebbe l’aumento del flusso totale, il quale, a sua volta, creerebbe una corrente indotta più intensa e quindi un nuovo campo magnetico indotto, innescando un processo senza fine.</a:t>
            </a:r>
          </a:p>
          <a:p>
            <a:pPr eaLnBrk="1" hangingPunct="1">
              <a:buFontTx/>
              <a:buChar char="•"/>
            </a:pPr>
            <a:r>
              <a:rPr lang="it-IT" smtClean="0"/>
              <a:t>Quale principio della fisica verrebbe violato?</a:t>
            </a:r>
          </a:p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14BDCE8-05D1-481C-8D88-0F8E60D57309}" type="slidenum">
              <a:rPr lang="it-IT"/>
              <a:pPr/>
              <a:t>15</a:t>
            </a:fld>
            <a:endParaRPr lang="it-IT"/>
          </a:p>
        </p:txBody>
      </p:sp>
      <p:sp>
        <p:nvSpPr>
          <p:cNvPr id="6246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buFontTx/>
              <a:buChar char="•"/>
            </a:pPr>
            <a:r>
              <a:rPr lang="it-IT" smtClean="0"/>
              <a:t>La corrente indotta deve circolare in senso antiorario, in modo da contrastare l’aumento del campo della calamita.</a:t>
            </a:r>
          </a:p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E9799D7-7503-4221-8680-6FD2B6213717}" type="slidenum">
              <a:rPr lang="it-IT"/>
              <a:pPr/>
              <a:t>16</a:t>
            </a:fld>
            <a:endParaRPr lang="it-IT"/>
          </a:p>
        </p:txBody>
      </p:sp>
      <p:sp>
        <p:nvSpPr>
          <p:cNvPr id="6349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buFontTx/>
              <a:buChar char="•"/>
            </a:pPr>
            <a:r>
              <a:rPr lang="it-IT" smtClean="0"/>
              <a:t>Una corrente indotta causata da un </a:t>
            </a:r>
            <a:r>
              <a:rPr lang="it-IT" i="1" smtClean="0"/>
              <a:t>aumento </a:t>
            </a:r>
            <a:r>
              <a:rPr lang="it-IT" smtClean="0"/>
              <a:t>del flusso di un campo magnetico esterno </a:t>
            </a:r>
            <a:r>
              <a:rPr lang="it-IT" i="1" smtClean="0"/>
              <a:t>B</a:t>
            </a:r>
            <a:r>
              <a:rPr lang="it-IT" smtClean="0"/>
              <a:t> genera un proprio campo magnetico indotto, </a:t>
            </a:r>
            <a:r>
              <a:rPr lang="it-IT" i="1" smtClean="0"/>
              <a:t>B</a:t>
            </a:r>
            <a:r>
              <a:rPr lang="it-IT" baseline="-25000" smtClean="0"/>
              <a:t>indotto</a:t>
            </a:r>
            <a:r>
              <a:rPr lang="it-IT" smtClean="0"/>
              <a:t>, che ha verso opposto a quello di </a:t>
            </a:r>
            <a:r>
              <a:rPr lang="it-IT" i="1" smtClean="0"/>
              <a:t>B</a:t>
            </a:r>
            <a:r>
              <a:rPr lang="it-IT" baseline="-25000" smtClean="0"/>
              <a:t>iniziale</a:t>
            </a:r>
            <a:r>
              <a:rPr lang="it-IT" smtClean="0"/>
              <a:t>;</a:t>
            </a:r>
          </a:p>
          <a:p>
            <a:pPr eaLnBrk="1" hangingPunct="1">
              <a:buFontTx/>
              <a:buChar char="•"/>
            </a:pPr>
            <a:r>
              <a:rPr lang="it-IT" smtClean="0"/>
              <a:t>Una corrente indotta causata da una </a:t>
            </a:r>
            <a:r>
              <a:rPr lang="it-IT" i="1" smtClean="0"/>
              <a:t>diminuzione </a:t>
            </a:r>
            <a:r>
              <a:rPr lang="it-IT" smtClean="0"/>
              <a:t>del flusso di un campo magnetico esterno </a:t>
            </a:r>
            <a:r>
              <a:rPr lang="it-IT" i="1" smtClean="0"/>
              <a:t>B </a:t>
            </a:r>
            <a:r>
              <a:rPr lang="it-IT" smtClean="0"/>
              <a:t>genera un proprio campo magnetico indotto, </a:t>
            </a:r>
            <a:r>
              <a:rPr lang="it-IT" i="1" smtClean="0"/>
              <a:t>B</a:t>
            </a:r>
            <a:r>
              <a:rPr lang="it-IT" baseline="-25000" smtClean="0"/>
              <a:t>indotto</a:t>
            </a:r>
            <a:r>
              <a:rPr lang="it-IT" smtClean="0"/>
              <a:t>, che ha lo stesso verso di </a:t>
            </a:r>
            <a:r>
              <a:rPr lang="it-IT" i="1" smtClean="0"/>
              <a:t>B</a:t>
            </a:r>
            <a:r>
              <a:rPr lang="it-IT" baseline="-25000" smtClean="0"/>
              <a:t>iniziale</a:t>
            </a:r>
            <a:r>
              <a:rPr lang="it-IT" smtClean="0"/>
              <a:t>.</a:t>
            </a:r>
          </a:p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7DF5877-5DB6-457E-BA74-086D7186A12C}" type="slidenum">
              <a:rPr lang="it-IT"/>
              <a:pPr/>
              <a:t>17</a:t>
            </a:fld>
            <a:endParaRPr lang="it-IT"/>
          </a:p>
        </p:txBody>
      </p:sp>
      <p:sp>
        <p:nvSpPr>
          <p:cNvPr id="6451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5626AEC-2BAE-4998-9FCF-1D080B258691}" type="slidenum">
              <a:rPr lang="it-IT"/>
              <a:pPr/>
              <a:t>18</a:t>
            </a:fld>
            <a:endParaRPr lang="it-IT"/>
          </a:p>
        </p:txBody>
      </p:sp>
      <p:sp>
        <p:nvSpPr>
          <p:cNvPr id="6553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buFontTx/>
              <a:buChar char="•"/>
            </a:pPr>
            <a:r>
              <a:rPr lang="it-IT" smtClean="0"/>
              <a:t>In linea di principio un alternatore è costituito da una spira che viene fatta ruotare all’interno di un campo magnetico.</a:t>
            </a: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0C71AFA-C1CC-45F6-9B64-A3AC271002F7}" type="slidenum">
              <a:rPr lang="it-IT"/>
              <a:pPr/>
              <a:t>19</a:t>
            </a:fld>
            <a:endParaRPr lang="it-IT"/>
          </a:p>
        </p:txBody>
      </p:sp>
      <p:sp>
        <p:nvSpPr>
          <p:cNvPr id="6656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buFontTx/>
              <a:buChar char="•"/>
            </a:pPr>
            <a:r>
              <a:rPr lang="it-IT" smtClean="0"/>
              <a:t>Descriviamo l’andamento del flusso del campo magnetico attraverso la spira durante un giro completo della spira: in quale momento il flusso è massimo? In quale istante è nullo? Per quanto tempo il flusso attraverso la spira è negativo?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917F06F-4BDD-48D6-AE32-FE147B621FD8}" type="slidenum">
              <a:rPr lang="it-IT"/>
              <a:pPr/>
              <a:t>2</a:t>
            </a:fld>
            <a:endParaRPr lang="it-IT"/>
          </a:p>
        </p:txBody>
      </p:sp>
      <p:sp>
        <p:nvSpPr>
          <p:cNvPr id="4710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buFontTx/>
              <a:buChar char="•"/>
            </a:pPr>
            <a:r>
              <a:rPr lang="it-IT" smtClean="0"/>
              <a:t>Per quale ragione nel circuito indotto si crea una corrente indotta? Chi è il responsabile della variazione del campo magnetico all’interno del solenoide del circuito indotto?</a:t>
            </a: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29F7312-796C-46F6-8980-DE68B98E125F}" type="slidenum">
              <a:rPr lang="it-IT"/>
              <a:pPr/>
              <a:t>20</a:t>
            </a:fld>
            <a:endParaRPr lang="it-IT"/>
          </a:p>
        </p:txBody>
      </p:sp>
      <p:sp>
        <p:nvSpPr>
          <p:cNvPr id="6758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6AA83A5-616A-40A7-8671-633528D29DC3}" type="slidenum">
              <a:rPr lang="it-IT"/>
              <a:pPr/>
              <a:t>21</a:t>
            </a:fld>
            <a:endParaRPr lang="it-IT"/>
          </a:p>
        </p:txBody>
      </p:sp>
      <p:sp>
        <p:nvSpPr>
          <p:cNvPr id="6861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  <a:buFontTx/>
              <a:buChar char="•"/>
            </a:pPr>
            <a:r>
              <a:rPr lang="it-IT" smtClean="0"/>
              <a:t>Per 220 V dell’impianto domestico si intende dunque la tensione efficace.</a:t>
            </a: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C44ECDE-4CBE-4738-B527-07DAABE7C3B2}" type="slidenum">
              <a:rPr lang="it-IT"/>
              <a:pPr/>
              <a:t>22</a:t>
            </a:fld>
            <a:endParaRPr lang="it-IT"/>
          </a:p>
        </p:txBody>
      </p:sp>
      <p:sp>
        <p:nvSpPr>
          <p:cNvPr id="6963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559C403-3760-41FC-8821-9A415031543E}" type="slidenum">
              <a:rPr lang="it-IT"/>
              <a:pPr/>
              <a:t>23</a:t>
            </a:fld>
            <a:endParaRPr lang="it-IT"/>
          </a:p>
        </p:txBody>
      </p:sp>
      <p:sp>
        <p:nvSpPr>
          <p:cNvPr id="7065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F466042-CCB3-4378-A478-015AAFEAD325}" type="slidenum">
              <a:rPr lang="it-IT"/>
              <a:pPr/>
              <a:t>24</a:t>
            </a:fld>
            <a:endParaRPr lang="it-IT"/>
          </a:p>
        </p:txBody>
      </p:sp>
      <p:sp>
        <p:nvSpPr>
          <p:cNvPr id="7168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E4AFFC7-4AAF-4E73-B117-551CC8285DC8}" type="slidenum">
              <a:rPr lang="it-IT"/>
              <a:pPr/>
              <a:t>25</a:t>
            </a:fld>
            <a:endParaRPr lang="it-IT"/>
          </a:p>
        </p:txBody>
      </p:sp>
      <p:sp>
        <p:nvSpPr>
          <p:cNvPr id="7270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A41CFEF-3A72-4095-BDDF-A4C66F142BFF}" type="slidenum">
              <a:rPr lang="it-IT"/>
              <a:pPr/>
              <a:t>26</a:t>
            </a:fld>
            <a:endParaRPr lang="it-IT"/>
          </a:p>
        </p:txBody>
      </p:sp>
      <p:sp>
        <p:nvSpPr>
          <p:cNvPr id="7373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marL="228600" indent="-228600" eaLnBrk="1" hangingPunct="1">
              <a:buFontTx/>
              <a:buChar char="•"/>
            </a:pPr>
            <a:r>
              <a:rPr lang="it-IT" smtClean="0"/>
              <a:t>Una grande centrale idroelettrica produce una potenza di un gigawatt.</a:t>
            </a: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4837CDD-0245-4F35-AFE1-CA6EB4EE2279}" type="slidenum">
              <a:rPr lang="it-IT"/>
              <a:pPr/>
              <a:t>27</a:t>
            </a:fld>
            <a:endParaRPr lang="it-IT"/>
          </a:p>
        </p:txBody>
      </p:sp>
      <p:sp>
        <p:nvSpPr>
          <p:cNvPr id="7475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buFontTx/>
              <a:buChar char="•"/>
            </a:pPr>
            <a:r>
              <a:rPr lang="it-IT" smtClean="0"/>
              <a:t>Nella caldaia di una centrale termoelettrica si brucia petrolio, metano o carbone.</a:t>
            </a:r>
          </a:p>
          <a:p>
            <a:pPr eaLnBrk="1" hangingPunct="1">
              <a:buFontTx/>
              <a:buChar char="•"/>
            </a:pPr>
            <a:r>
              <a:rPr lang="it-IT" smtClean="0"/>
              <a:t>Una grande centrale termoelettrica produce quasi 3 GW.</a:t>
            </a: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A4C7F71-333C-4F11-ABA1-F758C0AB862B}" type="slidenum">
              <a:rPr lang="it-IT"/>
              <a:pPr/>
              <a:t>28</a:t>
            </a:fld>
            <a:endParaRPr lang="it-IT"/>
          </a:p>
        </p:txBody>
      </p:sp>
      <p:sp>
        <p:nvSpPr>
          <p:cNvPr id="7577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buFontTx/>
              <a:buChar char="•"/>
            </a:pPr>
            <a:r>
              <a:rPr lang="it-IT" smtClean="0"/>
              <a:t>A differenza delle centrali termoelettriche, il calore che scalda l’acqua della caldaia esce dalle barre di uranio al cui interno hanno luogo reazioni nucleari di fissione.</a:t>
            </a: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F71BE8A-E191-481E-A7BF-F842D833F172}" type="slidenum">
              <a:rPr lang="it-IT"/>
              <a:pPr/>
              <a:t>29</a:t>
            </a:fld>
            <a:endParaRPr lang="it-IT"/>
          </a:p>
        </p:txBody>
      </p:sp>
      <p:sp>
        <p:nvSpPr>
          <p:cNvPr id="7885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A9E2500-7733-4BD8-BE47-72C8034FECDF}" type="slidenum">
              <a:rPr lang="it-IT"/>
              <a:pPr/>
              <a:t>3</a:t>
            </a:fld>
            <a:endParaRPr lang="it-IT"/>
          </a:p>
        </p:txBody>
      </p:sp>
      <p:sp>
        <p:nvSpPr>
          <p:cNvPr id="4813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68CE714-F8A0-4169-8C13-3B4EEEC53F6A}" type="slidenum">
              <a:rPr lang="it-IT"/>
              <a:pPr/>
              <a:t>30</a:t>
            </a:fld>
            <a:endParaRPr lang="it-IT"/>
          </a:p>
        </p:txBody>
      </p:sp>
      <p:sp>
        <p:nvSpPr>
          <p:cNvPr id="7987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FCC7067-CA03-4D1A-B252-27574419FC8B}" type="slidenum">
              <a:rPr lang="it-IT"/>
              <a:pPr/>
              <a:t>31</a:t>
            </a:fld>
            <a:endParaRPr lang="it-IT"/>
          </a:p>
        </p:txBody>
      </p:sp>
      <p:sp>
        <p:nvSpPr>
          <p:cNvPr id="8089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9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buFontTx/>
              <a:buChar char="•"/>
            </a:pPr>
            <a:r>
              <a:rPr lang="it-IT" smtClean="0"/>
              <a:t>Per la seconda legge di Ohm, scegliere buoni conduttori elettrici che abbiano una sezione abbastanza grande concorre a limitare la resistenza dei cavi.</a:t>
            </a:r>
          </a:p>
          <a:p>
            <a:pPr eaLnBrk="1" hangingPunct="1">
              <a:buFontTx/>
              <a:buChar char="•"/>
            </a:pPr>
            <a:r>
              <a:rPr lang="it-IT" smtClean="0"/>
              <a:t>Per rendere piccola i</a:t>
            </a:r>
            <a:r>
              <a:rPr lang="it-IT" baseline="-25000" smtClean="0"/>
              <a:t>eff</a:t>
            </a:r>
            <a:r>
              <a:rPr lang="it-IT" smtClean="0"/>
              <a:t> si utilizzano dei trasformatori che abbassano la corrente e alzano di molto la tensione.</a:t>
            </a: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A7BF30F-2501-4E22-BDD0-229DAFFA4B0D}" type="slidenum">
              <a:rPr lang="it-IT"/>
              <a:pPr/>
              <a:t>32</a:t>
            </a:fld>
            <a:endParaRPr lang="it-IT"/>
          </a:p>
        </p:txBody>
      </p:sp>
      <p:sp>
        <p:nvSpPr>
          <p:cNvPr id="8192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11B1CC6-5F32-42CF-B80C-4E12FB401E07}" type="slidenum">
              <a:rPr lang="it-IT"/>
              <a:pPr/>
              <a:t>33</a:t>
            </a:fld>
            <a:endParaRPr lang="it-IT"/>
          </a:p>
        </p:txBody>
      </p:sp>
      <p:sp>
        <p:nvSpPr>
          <p:cNvPr id="8294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E412933-617F-4939-979A-7A735991F6D3}" type="slidenum">
              <a:rPr lang="it-IT"/>
              <a:pPr/>
              <a:t>34</a:t>
            </a:fld>
            <a:endParaRPr lang="it-IT"/>
          </a:p>
        </p:txBody>
      </p:sp>
      <p:sp>
        <p:nvSpPr>
          <p:cNvPr id="8397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434A302-1266-45B8-8D19-72BA1CD897E0}" type="slidenum">
              <a:rPr lang="it-IT"/>
              <a:pPr/>
              <a:t>35</a:t>
            </a:fld>
            <a:endParaRPr lang="it-IT"/>
          </a:p>
        </p:txBody>
      </p:sp>
      <p:sp>
        <p:nvSpPr>
          <p:cNvPr id="8499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49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D3570B1-4534-4E67-A210-44DEA5C63A9F}" type="slidenum">
              <a:rPr lang="it-IT"/>
              <a:pPr/>
              <a:t>36</a:t>
            </a:fld>
            <a:endParaRPr lang="it-IT"/>
          </a:p>
        </p:txBody>
      </p:sp>
      <p:sp>
        <p:nvSpPr>
          <p:cNvPr id="8601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buFontTx/>
              <a:buChar char="•"/>
            </a:pPr>
            <a:r>
              <a:rPr lang="it-IT" smtClean="0"/>
              <a:t>Agendo sulla tensione e sulla corrente in ingresso, cosa si deve fare per avere una tensione elevata in uscita?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0C17599-B6B2-4A14-A1C0-35CE28DF9512}" type="slidenum">
              <a:rPr lang="it-IT"/>
              <a:pPr/>
              <a:t>4</a:t>
            </a:fld>
            <a:endParaRPr lang="it-IT"/>
          </a:p>
        </p:txBody>
      </p:sp>
      <p:sp>
        <p:nvSpPr>
          <p:cNvPr id="4915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marL="228600" indent="-228600"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9B248B4-8A17-4802-A2C2-80531B4C81D1}" type="slidenum">
              <a:rPr lang="it-IT"/>
              <a:pPr/>
              <a:t>5</a:t>
            </a:fld>
            <a:endParaRPr lang="it-IT"/>
          </a:p>
        </p:txBody>
      </p:sp>
      <p:sp>
        <p:nvSpPr>
          <p:cNvPr id="5017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014D26-D330-4883-98B0-6417738F2FA9}" type="slidenum">
              <a:rPr lang="it-IT"/>
              <a:pPr/>
              <a:t>6</a:t>
            </a:fld>
            <a:endParaRPr lang="it-IT"/>
          </a:p>
        </p:txBody>
      </p:sp>
      <p:sp>
        <p:nvSpPr>
          <p:cNvPr id="5120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889D4BF-0045-4F04-975F-B799260A7E8A}" type="slidenum">
              <a:rPr lang="it-IT"/>
              <a:pPr/>
              <a:t>7</a:t>
            </a:fld>
            <a:endParaRPr lang="it-IT"/>
          </a:p>
        </p:txBody>
      </p:sp>
      <p:sp>
        <p:nvSpPr>
          <p:cNvPr id="5222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4468A85-36CA-4F88-A27B-B402160F8821}" type="slidenum">
              <a:rPr lang="it-IT"/>
              <a:pPr/>
              <a:t>8</a:t>
            </a:fld>
            <a:endParaRPr lang="it-IT"/>
          </a:p>
        </p:txBody>
      </p:sp>
      <p:sp>
        <p:nvSpPr>
          <p:cNvPr id="5325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A41F268-FCC9-45BD-BE54-730828CFC9CC}" type="slidenum">
              <a:rPr lang="it-IT"/>
              <a:pPr/>
              <a:t>9</a:t>
            </a:fld>
            <a:endParaRPr lang="it-IT"/>
          </a:p>
        </p:txBody>
      </p:sp>
      <p:sp>
        <p:nvSpPr>
          <p:cNvPr id="5529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5E370B-C648-4220-88CE-518FBBD85F3F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51BFFF-9A70-493B-BCDD-FA7811CBE5EE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FF5218-BB3B-460F-A55E-C5B5D2F6492A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0EDCFD-8E46-43C4-8022-0FF8945E3F7A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F76FE1-4638-43BE-AEB4-40AF929526AF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A029A1-0062-4ED4-86C3-FF1948E0AAB5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4C5403-CCD0-4BE5-95B9-6F75D3518D4F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27E903-DD28-4771-892D-35D5AB5F6306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0F0F4C-DF22-4FC3-A30A-D49E8D19875F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00EBFB-C282-4678-9D34-1AFDF0E52E19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CD9921-0B7C-40F1-A0A5-E0BF69EDD656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A76855-D37A-4E2E-B2E0-D0EC158AB4B2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284F6A89-3F02-4E37-BD59-4D758B5A9EBE}" type="slidenum">
              <a:rPr lang="it-IT"/>
              <a:pPr>
                <a:defRPr/>
              </a:pPr>
              <a:t>‹N›</a:t>
            </a:fld>
            <a:endParaRPr lang="it-IT"/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auto">
          <a:xfrm>
            <a:off x="76200" y="6553200"/>
            <a:ext cx="28956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0" hangingPunct="0">
              <a:defRPr/>
            </a:pPr>
            <a:r>
              <a:rPr lang="it-IT" sz="800">
                <a:ea typeface="ＭＳ Ｐゴシック" pitchFamily="1" charset="-128"/>
              </a:rPr>
              <a:t>Amaldi, </a:t>
            </a:r>
            <a:r>
              <a:rPr lang="it-IT" sz="800" i="1">
                <a:ea typeface="ＭＳ Ｐゴシック" pitchFamily="1" charset="-128"/>
              </a:rPr>
              <a:t>L’Amaldi 2.0 </a:t>
            </a:r>
            <a:r>
              <a:rPr lang="it-IT" sz="800">
                <a:ea typeface="ＭＳ Ｐゴシック" pitchFamily="1" charset="-128"/>
              </a:rPr>
              <a:t>© Zanichelli editore 2010</a:t>
            </a:r>
          </a:p>
        </p:txBody>
      </p:sp>
      <p:pic>
        <p:nvPicPr>
          <p:cNvPr id="1032" name="Picture 8" descr="LOGO"/>
          <p:cNvPicPr>
            <a:picLocks noChangeAspect="1" noChangeArrowheads="1"/>
          </p:cNvPicPr>
          <p:nvPr userDrawn="1"/>
        </p:nvPicPr>
        <p:blipFill>
          <a:blip r:embed="rId14"/>
          <a:srcRect/>
          <a:stretch>
            <a:fillRect/>
          </a:stretch>
        </p:blipFill>
        <p:spPr bwMode="auto">
          <a:xfrm>
            <a:off x="6629400" y="5867400"/>
            <a:ext cx="2438400" cy="447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4"/>
          <p:cNvSpPr txBox="1">
            <a:spLocks noChangeArrowheads="1"/>
          </p:cNvSpPr>
          <p:nvPr/>
        </p:nvSpPr>
        <p:spPr bwMode="auto">
          <a:xfrm>
            <a:off x="457200" y="106363"/>
            <a:ext cx="822960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sz="3200" b="1"/>
              <a:t>La corrente </a:t>
            </a:r>
            <a:r>
              <a:rPr lang="it-IT" sz="3200" b="1">
                <a:solidFill>
                  <a:srgbClr val="FF0000"/>
                </a:solidFill>
              </a:rPr>
              <a:t>indotta</a:t>
            </a:r>
          </a:p>
        </p:txBody>
      </p:sp>
      <p:sp>
        <p:nvSpPr>
          <p:cNvPr id="3075" name="Text Box 49"/>
          <p:cNvSpPr txBox="1">
            <a:spLocks noChangeArrowheads="1"/>
          </p:cNvSpPr>
          <p:nvPr/>
        </p:nvSpPr>
        <p:spPr bwMode="auto">
          <a:xfrm>
            <a:off x="5622925" y="1639888"/>
            <a:ext cx="184150" cy="457200"/>
          </a:xfrm>
          <a:prstGeom prst="rect">
            <a:avLst/>
          </a:prstGeom>
          <a:noFill/>
          <a:ln w="25400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it-IT"/>
          </a:p>
        </p:txBody>
      </p:sp>
      <p:pic>
        <p:nvPicPr>
          <p:cNvPr id="3076" name="Picture 74" descr="fig01@cap2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" y="914400"/>
            <a:ext cx="4419600" cy="411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7" name="Rectangle 76"/>
          <p:cNvSpPr>
            <a:spLocks noChangeArrowheads="1"/>
          </p:cNvSpPr>
          <p:nvPr/>
        </p:nvSpPr>
        <p:spPr bwMode="auto">
          <a:xfrm>
            <a:off x="381000" y="990600"/>
            <a:ext cx="4724400" cy="4495800"/>
          </a:xfrm>
          <a:prstGeom prst="rect">
            <a:avLst/>
          </a:prstGeom>
          <a:noFill/>
          <a:ln w="19050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grpSp>
        <p:nvGrpSpPr>
          <p:cNvPr id="2" name="Group 78"/>
          <p:cNvGrpSpPr>
            <a:grpSpLocks/>
          </p:cNvGrpSpPr>
          <p:nvPr/>
        </p:nvGrpSpPr>
        <p:grpSpPr bwMode="auto">
          <a:xfrm>
            <a:off x="457200" y="995363"/>
            <a:ext cx="8134350" cy="4110037"/>
            <a:chOff x="288" y="627"/>
            <a:chExt cx="5124" cy="2589"/>
          </a:xfrm>
        </p:grpSpPr>
        <p:pic>
          <p:nvPicPr>
            <p:cNvPr id="3079" name="Picture 75" descr="fig02@cap22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288" y="627"/>
              <a:ext cx="2784" cy="25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080" name="Text Box 77"/>
            <p:cNvSpPr txBox="1">
              <a:spLocks noChangeArrowheads="1"/>
            </p:cNvSpPr>
            <p:nvPr/>
          </p:nvSpPr>
          <p:spPr bwMode="auto">
            <a:xfrm>
              <a:off x="3408" y="1652"/>
              <a:ext cx="2004" cy="74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it-IT"/>
                <a:t>Un campo magnetico </a:t>
              </a:r>
            </a:p>
            <a:p>
              <a:r>
                <a:rPr lang="it-IT"/>
                <a:t>che varia genera </a:t>
              </a:r>
            </a:p>
            <a:p>
              <a:r>
                <a:rPr lang="it-IT"/>
                <a:t>una </a:t>
              </a:r>
              <a:r>
                <a:rPr lang="it-IT" b="1"/>
                <a:t>corrente indotta</a:t>
              </a:r>
              <a:r>
                <a:rPr lang="it-IT"/>
                <a:t>.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 Box 52"/>
          <p:cNvSpPr txBox="1">
            <a:spLocks noChangeArrowheads="1"/>
          </p:cNvSpPr>
          <p:nvPr/>
        </p:nvSpPr>
        <p:spPr bwMode="auto">
          <a:xfrm>
            <a:off x="457200" y="106363"/>
            <a:ext cx="822960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sz="3200" b="1"/>
              <a:t>Il </a:t>
            </a:r>
            <a:r>
              <a:rPr lang="it-IT" sz="3200" b="1">
                <a:solidFill>
                  <a:srgbClr val="FF0000"/>
                </a:solidFill>
              </a:rPr>
              <a:t>segno</a:t>
            </a:r>
            <a:r>
              <a:rPr lang="it-IT" sz="3200" b="1"/>
              <a:t> del flusso</a:t>
            </a:r>
            <a:endParaRPr lang="it-IT" sz="3200" b="1">
              <a:solidFill>
                <a:srgbClr val="FF0000"/>
              </a:solidFill>
            </a:endParaRPr>
          </a:p>
        </p:txBody>
      </p:sp>
      <p:pic>
        <p:nvPicPr>
          <p:cNvPr id="13315" name="Picture 55" descr="fig15@cap2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2400" y="1066800"/>
            <a:ext cx="4387850" cy="441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6" name="Picture 56" descr="fig16@cap2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24400" y="1295400"/>
            <a:ext cx="4121150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4"/>
          <p:cNvSpPr txBox="1">
            <a:spLocks noChangeArrowheads="1"/>
          </p:cNvSpPr>
          <p:nvPr/>
        </p:nvSpPr>
        <p:spPr bwMode="auto">
          <a:xfrm>
            <a:off x="457200" y="106363"/>
            <a:ext cx="822960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sz="3200" b="1"/>
              <a:t>La </a:t>
            </a:r>
            <a:r>
              <a:rPr lang="it-IT" sz="3200" b="1">
                <a:solidFill>
                  <a:srgbClr val="FF0000"/>
                </a:solidFill>
              </a:rPr>
              <a:t>variazione</a:t>
            </a:r>
            <a:r>
              <a:rPr lang="it-IT" sz="3200" b="1"/>
              <a:t> del flusso magnetico</a:t>
            </a:r>
            <a:endParaRPr lang="it-IT" sz="3200" b="1">
              <a:solidFill>
                <a:srgbClr val="FF0000"/>
              </a:solidFill>
            </a:endParaRPr>
          </a:p>
        </p:txBody>
      </p:sp>
      <p:pic>
        <p:nvPicPr>
          <p:cNvPr id="35912" name="Picture 72" descr="fig17@cap2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33600" y="1743075"/>
            <a:ext cx="5105400" cy="3819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913" name="Picture 73" descr="fig18@cap2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209800" y="1752600"/>
            <a:ext cx="4191000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914" name="Picture 74" descr="fig19@cap2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057400" y="2076450"/>
            <a:ext cx="4572000" cy="3105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59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359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9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59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359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9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9"/>
          <p:cNvSpPr txBox="1">
            <a:spLocks noChangeArrowheads="1"/>
          </p:cNvSpPr>
          <p:nvPr/>
        </p:nvSpPr>
        <p:spPr bwMode="auto">
          <a:xfrm>
            <a:off x="457200" y="106363"/>
            <a:ext cx="822960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sz="3200" b="1"/>
              <a:t>La legge di </a:t>
            </a:r>
            <a:r>
              <a:rPr lang="it-IT" sz="3200" b="1">
                <a:solidFill>
                  <a:srgbClr val="FF0000"/>
                </a:solidFill>
              </a:rPr>
              <a:t>Faraday-Neumann</a:t>
            </a:r>
          </a:p>
        </p:txBody>
      </p:sp>
      <p:pic>
        <p:nvPicPr>
          <p:cNvPr id="15363" name="Picture 87" descr="fig21@cap2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2400" y="1371600"/>
            <a:ext cx="8305800" cy="1960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91"/>
          <p:cNvGrpSpPr>
            <a:grpSpLocks/>
          </p:cNvGrpSpPr>
          <p:nvPr/>
        </p:nvGrpSpPr>
        <p:grpSpPr bwMode="auto">
          <a:xfrm>
            <a:off x="3048000" y="3478213"/>
            <a:ext cx="3124200" cy="1474787"/>
            <a:chOff x="1920" y="1776"/>
            <a:chExt cx="1968" cy="929"/>
          </a:xfrm>
        </p:grpSpPr>
        <p:pic>
          <p:nvPicPr>
            <p:cNvPr id="15365" name="Picture 89" descr="fig22@cap22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1920" y="2208"/>
              <a:ext cx="1968" cy="4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5366" name="Line 90"/>
            <p:cNvSpPr>
              <a:spLocks noChangeShapeType="1"/>
            </p:cNvSpPr>
            <p:nvPr/>
          </p:nvSpPr>
          <p:spPr bwMode="auto">
            <a:xfrm>
              <a:off x="2880" y="1776"/>
              <a:ext cx="0" cy="3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it-IT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 Box 40"/>
          <p:cNvSpPr txBox="1">
            <a:spLocks noChangeArrowheads="1"/>
          </p:cNvSpPr>
          <p:nvPr/>
        </p:nvSpPr>
        <p:spPr bwMode="auto">
          <a:xfrm>
            <a:off x="152400" y="106363"/>
            <a:ext cx="883920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sz="3200" b="1"/>
              <a:t>Qual è il </a:t>
            </a:r>
            <a:r>
              <a:rPr lang="it-IT" sz="3200" b="1">
                <a:solidFill>
                  <a:srgbClr val="FF0000"/>
                </a:solidFill>
              </a:rPr>
              <a:t>verso</a:t>
            </a:r>
            <a:r>
              <a:rPr lang="it-IT" sz="3200" b="1"/>
              <a:t> della corrente indotta?</a:t>
            </a:r>
            <a:endParaRPr lang="it-IT" sz="3200" b="1">
              <a:solidFill>
                <a:srgbClr val="FF0000"/>
              </a:solidFill>
            </a:endParaRPr>
          </a:p>
        </p:txBody>
      </p:sp>
      <p:pic>
        <p:nvPicPr>
          <p:cNvPr id="17411" name="Picture 119" descr="fig26@cap2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34000" y="3276600"/>
            <a:ext cx="3048000" cy="62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7412" name="Group 121"/>
          <p:cNvGrpSpPr>
            <a:grpSpLocks/>
          </p:cNvGrpSpPr>
          <p:nvPr/>
        </p:nvGrpSpPr>
        <p:grpSpPr bwMode="auto">
          <a:xfrm>
            <a:off x="609600" y="1143000"/>
            <a:ext cx="3998913" cy="4800600"/>
            <a:chOff x="384" y="720"/>
            <a:chExt cx="2519" cy="3024"/>
          </a:xfrm>
        </p:grpSpPr>
        <p:pic>
          <p:nvPicPr>
            <p:cNvPr id="17413" name="Picture 118" descr="fig25@cap22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384" y="720"/>
              <a:ext cx="2519" cy="29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7414" name="Rectangle 120"/>
            <p:cNvSpPr>
              <a:spLocks noChangeArrowheads="1"/>
            </p:cNvSpPr>
            <p:nvPr/>
          </p:nvSpPr>
          <p:spPr bwMode="auto">
            <a:xfrm>
              <a:off x="432" y="720"/>
              <a:ext cx="2448" cy="3024"/>
            </a:xfrm>
            <a:prstGeom prst="rect">
              <a:avLst/>
            </a:prstGeom>
            <a:noFill/>
            <a:ln w="19050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it-IT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Box 4"/>
          <p:cNvSpPr txBox="1">
            <a:spLocks noChangeArrowheads="1"/>
          </p:cNvSpPr>
          <p:nvPr/>
        </p:nvSpPr>
        <p:spPr bwMode="auto">
          <a:xfrm>
            <a:off x="457200" y="106363"/>
            <a:ext cx="822960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sz="3200" b="1"/>
              <a:t>Circola in </a:t>
            </a:r>
            <a:r>
              <a:rPr lang="it-IT" sz="3200" b="1">
                <a:solidFill>
                  <a:srgbClr val="FF0000"/>
                </a:solidFill>
              </a:rPr>
              <a:t>senso orario</a:t>
            </a:r>
            <a:r>
              <a:rPr lang="it-IT" sz="3200" b="1"/>
              <a:t>?</a:t>
            </a:r>
            <a:endParaRPr lang="it-IT" sz="3200" b="1">
              <a:solidFill>
                <a:srgbClr val="FF0000"/>
              </a:solidFill>
            </a:endParaRPr>
          </a:p>
        </p:txBody>
      </p:sp>
      <p:grpSp>
        <p:nvGrpSpPr>
          <p:cNvPr id="18435" name="Group 21"/>
          <p:cNvGrpSpPr>
            <a:grpSpLocks/>
          </p:cNvGrpSpPr>
          <p:nvPr/>
        </p:nvGrpSpPr>
        <p:grpSpPr bwMode="auto">
          <a:xfrm>
            <a:off x="533400" y="1524000"/>
            <a:ext cx="4572000" cy="3505200"/>
            <a:chOff x="288" y="864"/>
            <a:chExt cx="3024" cy="2227"/>
          </a:xfrm>
        </p:grpSpPr>
        <p:pic>
          <p:nvPicPr>
            <p:cNvPr id="18440" name="Picture 19" descr="fig27@cap22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288" y="864"/>
              <a:ext cx="3024" cy="22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8441" name="Rectangle 20"/>
            <p:cNvSpPr>
              <a:spLocks noChangeArrowheads="1"/>
            </p:cNvSpPr>
            <p:nvPr/>
          </p:nvSpPr>
          <p:spPr bwMode="auto">
            <a:xfrm>
              <a:off x="288" y="864"/>
              <a:ext cx="3024" cy="2112"/>
            </a:xfrm>
            <a:prstGeom prst="rect">
              <a:avLst/>
            </a:prstGeom>
            <a:noFill/>
            <a:ln w="19050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it-IT"/>
            </a:p>
          </p:txBody>
        </p:sp>
      </p:grpSp>
      <p:sp>
        <p:nvSpPr>
          <p:cNvPr id="18436" name="Text Box 22"/>
          <p:cNvSpPr txBox="1">
            <a:spLocks noChangeArrowheads="1"/>
          </p:cNvSpPr>
          <p:nvPr/>
        </p:nvSpPr>
        <p:spPr bwMode="auto">
          <a:xfrm>
            <a:off x="5334000" y="2197100"/>
            <a:ext cx="3489325" cy="19177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/>
              <a:t>Se la corrente indotta </a:t>
            </a:r>
          </a:p>
          <a:p>
            <a:r>
              <a:rPr lang="it-IT"/>
              <a:t>circola in </a:t>
            </a:r>
            <a:r>
              <a:rPr lang="it-IT" b="1"/>
              <a:t>senso orario</a:t>
            </a:r>
            <a:r>
              <a:rPr lang="it-IT"/>
              <a:t>,</a:t>
            </a:r>
          </a:p>
          <a:p>
            <a:r>
              <a:rPr lang="it-IT" b="1" i="1"/>
              <a:t>B</a:t>
            </a:r>
            <a:r>
              <a:rPr lang="it-IT" b="1" i="1" baseline="-25000"/>
              <a:t>indotto</a:t>
            </a:r>
            <a:r>
              <a:rPr lang="it-IT"/>
              <a:t> è diretto </a:t>
            </a:r>
          </a:p>
          <a:p>
            <a:r>
              <a:rPr lang="it-IT"/>
              <a:t>verso il basso e rinforza </a:t>
            </a:r>
          </a:p>
          <a:p>
            <a:r>
              <a:rPr lang="it-IT"/>
              <a:t>l’aumento di </a:t>
            </a:r>
            <a:r>
              <a:rPr lang="it-IT" b="1" i="1"/>
              <a:t>B </a:t>
            </a:r>
            <a:r>
              <a:rPr lang="it-IT"/>
              <a:t>(</a:t>
            </a:r>
            <a:r>
              <a:rPr lang="el-GR" b="1" i="1">
                <a:cs typeface="Arial" charset="0"/>
              </a:rPr>
              <a:t>Δ</a:t>
            </a:r>
            <a:r>
              <a:rPr lang="it-IT" b="1" i="1">
                <a:cs typeface="Arial" charset="0"/>
              </a:rPr>
              <a:t>B</a:t>
            </a:r>
            <a:r>
              <a:rPr lang="it-IT"/>
              <a:t>).</a:t>
            </a:r>
          </a:p>
        </p:txBody>
      </p:sp>
      <p:grpSp>
        <p:nvGrpSpPr>
          <p:cNvPr id="3" name="Group 25"/>
          <p:cNvGrpSpPr>
            <a:grpSpLocks/>
          </p:cNvGrpSpPr>
          <p:nvPr/>
        </p:nvGrpSpPr>
        <p:grpSpPr bwMode="auto">
          <a:xfrm>
            <a:off x="457200" y="914400"/>
            <a:ext cx="8229600" cy="4572000"/>
            <a:chOff x="288" y="576"/>
            <a:chExt cx="5184" cy="2880"/>
          </a:xfrm>
        </p:grpSpPr>
        <p:sp>
          <p:nvSpPr>
            <p:cNvPr id="18438" name="Line 23"/>
            <p:cNvSpPr>
              <a:spLocks noChangeShapeType="1"/>
            </p:cNvSpPr>
            <p:nvPr/>
          </p:nvSpPr>
          <p:spPr bwMode="auto">
            <a:xfrm>
              <a:off x="288" y="576"/>
              <a:ext cx="5184" cy="2880"/>
            </a:xfrm>
            <a:prstGeom prst="line">
              <a:avLst/>
            </a:prstGeom>
            <a:noFill/>
            <a:ln w="635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8439" name="Line 24"/>
            <p:cNvSpPr>
              <a:spLocks noChangeShapeType="1"/>
            </p:cNvSpPr>
            <p:nvPr/>
          </p:nvSpPr>
          <p:spPr bwMode="auto">
            <a:xfrm flipH="1">
              <a:off x="288" y="576"/>
              <a:ext cx="5184" cy="2880"/>
            </a:xfrm>
            <a:prstGeom prst="line">
              <a:avLst/>
            </a:prstGeom>
            <a:noFill/>
            <a:ln w="635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 Box 9"/>
          <p:cNvSpPr txBox="1">
            <a:spLocks noChangeArrowheads="1"/>
          </p:cNvSpPr>
          <p:nvPr/>
        </p:nvSpPr>
        <p:spPr bwMode="auto">
          <a:xfrm>
            <a:off x="593725" y="17129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it-IT" sz="1800"/>
          </a:p>
        </p:txBody>
      </p:sp>
      <p:sp>
        <p:nvSpPr>
          <p:cNvPr id="19459" name="Text Box 13"/>
          <p:cNvSpPr txBox="1">
            <a:spLocks noChangeArrowheads="1"/>
          </p:cNvSpPr>
          <p:nvPr/>
        </p:nvSpPr>
        <p:spPr bwMode="auto">
          <a:xfrm>
            <a:off x="669925" y="14843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it-IT" sz="1800"/>
          </a:p>
        </p:txBody>
      </p:sp>
      <p:sp>
        <p:nvSpPr>
          <p:cNvPr id="19460" name="Text Box 61"/>
          <p:cNvSpPr txBox="1">
            <a:spLocks noChangeArrowheads="1"/>
          </p:cNvSpPr>
          <p:nvPr/>
        </p:nvSpPr>
        <p:spPr bwMode="auto">
          <a:xfrm>
            <a:off x="152400" y="106363"/>
            <a:ext cx="88392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sz="3200" b="1"/>
              <a:t>La corrente indotta circola in </a:t>
            </a:r>
            <a:r>
              <a:rPr lang="it-IT" sz="3200" b="1">
                <a:solidFill>
                  <a:srgbClr val="FF0000"/>
                </a:solidFill>
              </a:rPr>
              <a:t>senso antiorario</a:t>
            </a:r>
          </a:p>
        </p:txBody>
      </p:sp>
      <p:grpSp>
        <p:nvGrpSpPr>
          <p:cNvPr id="19461" name="Group 91"/>
          <p:cNvGrpSpPr>
            <a:grpSpLocks/>
          </p:cNvGrpSpPr>
          <p:nvPr/>
        </p:nvGrpSpPr>
        <p:grpSpPr bwMode="auto">
          <a:xfrm>
            <a:off x="381000" y="1600200"/>
            <a:ext cx="2971800" cy="3657600"/>
            <a:chOff x="384" y="720"/>
            <a:chExt cx="2519" cy="3024"/>
          </a:xfrm>
        </p:grpSpPr>
        <p:pic>
          <p:nvPicPr>
            <p:cNvPr id="19465" name="Picture 92" descr="fig25@cap22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384" y="720"/>
              <a:ext cx="2519" cy="29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9466" name="Rectangle 93"/>
            <p:cNvSpPr>
              <a:spLocks noChangeArrowheads="1"/>
            </p:cNvSpPr>
            <p:nvPr/>
          </p:nvSpPr>
          <p:spPr bwMode="auto">
            <a:xfrm>
              <a:off x="432" y="720"/>
              <a:ext cx="2448" cy="3024"/>
            </a:xfrm>
            <a:prstGeom prst="rect">
              <a:avLst/>
            </a:prstGeom>
            <a:noFill/>
            <a:ln w="19050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it-IT"/>
            </a:p>
          </p:txBody>
        </p:sp>
      </p:grpSp>
      <p:grpSp>
        <p:nvGrpSpPr>
          <p:cNvPr id="3" name="Group 96"/>
          <p:cNvGrpSpPr>
            <a:grpSpLocks/>
          </p:cNvGrpSpPr>
          <p:nvPr/>
        </p:nvGrpSpPr>
        <p:grpSpPr bwMode="auto">
          <a:xfrm>
            <a:off x="3810000" y="1600200"/>
            <a:ext cx="5029200" cy="3675063"/>
            <a:chOff x="2400" y="949"/>
            <a:chExt cx="3168" cy="2315"/>
          </a:xfrm>
        </p:grpSpPr>
        <p:pic>
          <p:nvPicPr>
            <p:cNvPr id="19463" name="Picture 94" descr="fig28@cap22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2400" y="949"/>
              <a:ext cx="3168" cy="23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9464" name="Rectangle 95"/>
            <p:cNvSpPr>
              <a:spLocks noChangeArrowheads="1"/>
            </p:cNvSpPr>
            <p:nvPr/>
          </p:nvSpPr>
          <p:spPr bwMode="auto">
            <a:xfrm>
              <a:off x="2400" y="960"/>
              <a:ext cx="3168" cy="2304"/>
            </a:xfrm>
            <a:prstGeom prst="rect">
              <a:avLst/>
            </a:prstGeom>
            <a:noFill/>
            <a:ln w="19050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it-IT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Box 40"/>
          <p:cNvSpPr txBox="1">
            <a:spLocks noChangeArrowheads="1"/>
          </p:cNvSpPr>
          <p:nvPr/>
        </p:nvSpPr>
        <p:spPr bwMode="auto">
          <a:xfrm>
            <a:off x="457200" y="106363"/>
            <a:ext cx="822960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sz="3200" b="1"/>
              <a:t>La legge di </a:t>
            </a:r>
            <a:r>
              <a:rPr lang="it-IT" sz="3200" b="1">
                <a:solidFill>
                  <a:srgbClr val="FF0000"/>
                </a:solidFill>
              </a:rPr>
              <a:t>Lenz</a:t>
            </a:r>
          </a:p>
        </p:txBody>
      </p:sp>
      <p:sp>
        <p:nvSpPr>
          <p:cNvPr id="20483" name="Text Box 85"/>
          <p:cNvSpPr txBox="1">
            <a:spLocks noChangeArrowheads="1"/>
          </p:cNvSpPr>
          <p:nvPr/>
        </p:nvSpPr>
        <p:spPr bwMode="auto">
          <a:xfrm>
            <a:off x="744538" y="838200"/>
            <a:ext cx="7942262" cy="8223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/>
              <a:t>Il </a:t>
            </a:r>
            <a:r>
              <a:rPr lang="it-IT" b="1"/>
              <a:t>verso della corrente indotta </a:t>
            </a:r>
            <a:r>
              <a:rPr lang="it-IT"/>
              <a:t>è sempre tale da opporsi </a:t>
            </a:r>
          </a:p>
          <a:p>
            <a:r>
              <a:rPr lang="it-IT"/>
              <a:t>alla variazione di flusso che la genera.</a:t>
            </a:r>
          </a:p>
        </p:txBody>
      </p:sp>
      <p:pic>
        <p:nvPicPr>
          <p:cNvPr id="54358" name="Picture 86" descr="fig29@cap2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43000" y="1828800"/>
            <a:ext cx="3409950" cy="396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4359" name="Picture 87" descr="fig30@cap2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953000" y="1752600"/>
            <a:ext cx="2868613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97"/>
          <p:cNvGrpSpPr>
            <a:grpSpLocks/>
          </p:cNvGrpSpPr>
          <p:nvPr/>
        </p:nvGrpSpPr>
        <p:grpSpPr bwMode="auto">
          <a:xfrm>
            <a:off x="5029200" y="2819400"/>
            <a:ext cx="2362200" cy="1981200"/>
            <a:chOff x="3168" y="1776"/>
            <a:chExt cx="1488" cy="1248"/>
          </a:xfrm>
        </p:grpSpPr>
        <p:sp>
          <p:nvSpPr>
            <p:cNvPr id="20490" name="Oval 90"/>
            <p:cNvSpPr>
              <a:spLocks noChangeArrowheads="1"/>
            </p:cNvSpPr>
            <p:nvPr/>
          </p:nvSpPr>
          <p:spPr bwMode="auto">
            <a:xfrm>
              <a:off x="3168" y="1776"/>
              <a:ext cx="720" cy="1152"/>
            </a:xfrm>
            <a:prstGeom prst="ellipse">
              <a:avLst/>
            </a:prstGeom>
            <a:noFill/>
            <a:ln w="25400" algn="ctr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20491" name="Oval 91"/>
            <p:cNvSpPr>
              <a:spLocks noChangeArrowheads="1"/>
            </p:cNvSpPr>
            <p:nvPr/>
          </p:nvSpPr>
          <p:spPr bwMode="auto">
            <a:xfrm>
              <a:off x="3888" y="2160"/>
              <a:ext cx="768" cy="864"/>
            </a:xfrm>
            <a:prstGeom prst="ellipse">
              <a:avLst/>
            </a:prstGeom>
            <a:noFill/>
            <a:ln w="25400" algn="ctr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it-IT"/>
            </a:p>
          </p:txBody>
        </p:sp>
      </p:grpSp>
      <p:grpSp>
        <p:nvGrpSpPr>
          <p:cNvPr id="3" name="Group 96"/>
          <p:cNvGrpSpPr>
            <a:grpSpLocks/>
          </p:cNvGrpSpPr>
          <p:nvPr/>
        </p:nvGrpSpPr>
        <p:grpSpPr bwMode="auto">
          <a:xfrm>
            <a:off x="1295400" y="2895600"/>
            <a:ext cx="2590800" cy="2895600"/>
            <a:chOff x="816" y="1824"/>
            <a:chExt cx="1632" cy="1824"/>
          </a:xfrm>
        </p:grpSpPr>
        <p:sp>
          <p:nvSpPr>
            <p:cNvPr id="20488" name="Oval 89"/>
            <p:cNvSpPr>
              <a:spLocks noChangeArrowheads="1"/>
            </p:cNvSpPr>
            <p:nvPr/>
          </p:nvSpPr>
          <p:spPr bwMode="auto">
            <a:xfrm>
              <a:off x="1536" y="2784"/>
              <a:ext cx="912" cy="864"/>
            </a:xfrm>
            <a:prstGeom prst="ellipse">
              <a:avLst/>
            </a:prstGeom>
            <a:noFill/>
            <a:ln w="25400" algn="ctr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20489" name="Oval 92"/>
            <p:cNvSpPr>
              <a:spLocks noChangeArrowheads="1"/>
            </p:cNvSpPr>
            <p:nvPr/>
          </p:nvSpPr>
          <p:spPr bwMode="auto">
            <a:xfrm>
              <a:off x="816" y="1824"/>
              <a:ext cx="816" cy="1056"/>
            </a:xfrm>
            <a:prstGeom prst="ellipse">
              <a:avLst/>
            </a:prstGeom>
            <a:noFill/>
            <a:ln w="25400" algn="ctr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it-IT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43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43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ext Box 4"/>
          <p:cNvSpPr txBox="1">
            <a:spLocks noChangeArrowheads="1"/>
          </p:cNvSpPr>
          <p:nvPr/>
        </p:nvSpPr>
        <p:spPr bwMode="auto">
          <a:xfrm>
            <a:off x="457200" y="106363"/>
            <a:ext cx="822960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sz="3200" b="1"/>
              <a:t>La dinamo è un </a:t>
            </a:r>
            <a:r>
              <a:rPr lang="it-IT" sz="3200" b="1">
                <a:solidFill>
                  <a:srgbClr val="FF0000"/>
                </a:solidFill>
              </a:rPr>
              <a:t>alternatore</a:t>
            </a:r>
          </a:p>
        </p:txBody>
      </p:sp>
      <p:sp>
        <p:nvSpPr>
          <p:cNvPr id="21507" name="Text Box 39"/>
          <p:cNvSpPr txBox="1">
            <a:spLocks noChangeArrowheads="1"/>
          </p:cNvSpPr>
          <p:nvPr/>
        </p:nvSpPr>
        <p:spPr bwMode="auto">
          <a:xfrm>
            <a:off x="1127125" y="4383088"/>
            <a:ext cx="184150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it-IT"/>
          </a:p>
        </p:txBody>
      </p:sp>
      <p:sp>
        <p:nvSpPr>
          <p:cNvPr id="21508" name="Text Box 72"/>
          <p:cNvSpPr txBox="1">
            <a:spLocks noChangeArrowheads="1"/>
          </p:cNvSpPr>
          <p:nvPr/>
        </p:nvSpPr>
        <p:spPr bwMode="auto">
          <a:xfrm>
            <a:off x="4495800" y="2470150"/>
            <a:ext cx="4506913" cy="11874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/>
              <a:t>Un </a:t>
            </a:r>
            <a:r>
              <a:rPr lang="it-IT" b="1"/>
              <a:t>alternatore </a:t>
            </a:r>
            <a:r>
              <a:rPr lang="it-IT"/>
              <a:t>è un dispositivo </a:t>
            </a:r>
          </a:p>
          <a:p>
            <a:r>
              <a:rPr lang="it-IT"/>
              <a:t>che trasforma energia cinetica </a:t>
            </a:r>
          </a:p>
          <a:p>
            <a:r>
              <a:rPr lang="it-IT"/>
              <a:t>in energia elettrica.</a:t>
            </a:r>
          </a:p>
        </p:txBody>
      </p:sp>
      <p:grpSp>
        <p:nvGrpSpPr>
          <p:cNvPr id="21509" name="Group 75"/>
          <p:cNvGrpSpPr>
            <a:grpSpLocks/>
          </p:cNvGrpSpPr>
          <p:nvPr/>
        </p:nvGrpSpPr>
        <p:grpSpPr bwMode="auto">
          <a:xfrm>
            <a:off x="457200" y="1524000"/>
            <a:ext cx="3962400" cy="3200400"/>
            <a:chOff x="288" y="960"/>
            <a:chExt cx="2496" cy="2016"/>
          </a:xfrm>
        </p:grpSpPr>
        <p:pic>
          <p:nvPicPr>
            <p:cNvPr id="21510" name="Picture 73" descr="fig31@cap22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288" y="963"/>
              <a:ext cx="2496" cy="20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1511" name="Rectangle 74"/>
            <p:cNvSpPr>
              <a:spLocks noChangeArrowheads="1"/>
            </p:cNvSpPr>
            <p:nvPr/>
          </p:nvSpPr>
          <p:spPr bwMode="auto">
            <a:xfrm>
              <a:off x="288" y="960"/>
              <a:ext cx="2496" cy="2016"/>
            </a:xfrm>
            <a:prstGeom prst="rect">
              <a:avLst/>
            </a:prstGeom>
            <a:noFill/>
            <a:ln w="19050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it-IT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 Box 4"/>
          <p:cNvSpPr txBox="1">
            <a:spLocks noChangeArrowheads="1"/>
          </p:cNvSpPr>
          <p:nvPr/>
        </p:nvSpPr>
        <p:spPr bwMode="auto">
          <a:xfrm>
            <a:off x="76200" y="106363"/>
            <a:ext cx="899160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sz="3200" b="1"/>
              <a:t>L’alternatore (1)</a:t>
            </a:r>
            <a:endParaRPr lang="it-IT" sz="3200" b="1" i="1">
              <a:solidFill>
                <a:srgbClr val="FF0000"/>
              </a:solidFill>
            </a:endParaRPr>
          </a:p>
        </p:txBody>
      </p:sp>
      <p:grpSp>
        <p:nvGrpSpPr>
          <p:cNvPr id="22531" name="Group 44"/>
          <p:cNvGrpSpPr>
            <a:grpSpLocks/>
          </p:cNvGrpSpPr>
          <p:nvPr/>
        </p:nvGrpSpPr>
        <p:grpSpPr bwMode="auto">
          <a:xfrm>
            <a:off x="1447800" y="838200"/>
            <a:ext cx="6096000" cy="4906963"/>
            <a:chOff x="912" y="528"/>
            <a:chExt cx="3840" cy="3091"/>
          </a:xfrm>
        </p:grpSpPr>
        <p:pic>
          <p:nvPicPr>
            <p:cNvPr id="22532" name="Picture 42" descr="fig32@cap22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912" y="600"/>
              <a:ext cx="3840" cy="301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2533" name="Rectangle 43"/>
            <p:cNvSpPr>
              <a:spLocks noChangeArrowheads="1"/>
            </p:cNvSpPr>
            <p:nvPr/>
          </p:nvSpPr>
          <p:spPr bwMode="auto">
            <a:xfrm>
              <a:off x="912" y="528"/>
              <a:ext cx="3840" cy="3072"/>
            </a:xfrm>
            <a:prstGeom prst="rect">
              <a:avLst/>
            </a:prstGeom>
            <a:noFill/>
            <a:ln w="19050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it-IT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ext Box 66"/>
          <p:cNvSpPr txBox="1">
            <a:spLocks noChangeArrowheads="1"/>
          </p:cNvSpPr>
          <p:nvPr/>
        </p:nvSpPr>
        <p:spPr bwMode="auto">
          <a:xfrm>
            <a:off x="76200" y="106363"/>
            <a:ext cx="899160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sz="3200" b="1"/>
              <a:t>L’alternatore (2)</a:t>
            </a:r>
            <a:endParaRPr lang="it-IT" sz="3200" b="1" i="1">
              <a:solidFill>
                <a:srgbClr val="FF0000"/>
              </a:solidFill>
            </a:endParaRPr>
          </a:p>
        </p:txBody>
      </p:sp>
      <p:pic>
        <p:nvPicPr>
          <p:cNvPr id="23555" name="Picture 67" descr="fig33@cap2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2400" y="762000"/>
            <a:ext cx="8686800" cy="2851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7895" name="Text Box 71"/>
          <p:cNvSpPr txBox="1">
            <a:spLocks noChangeArrowheads="1"/>
          </p:cNvSpPr>
          <p:nvPr/>
        </p:nvSpPr>
        <p:spPr bwMode="auto">
          <a:xfrm>
            <a:off x="381000" y="3765550"/>
            <a:ext cx="8594725" cy="11874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/>
              <a:t>Il flusso magnetico che varia produce una </a:t>
            </a:r>
            <a:r>
              <a:rPr lang="it-IT" b="1"/>
              <a:t>tensione alternata</a:t>
            </a:r>
            <a:r>
              <a:rPr lang="it-IT"/>
              <a:t> </a:t>
            </a:r>
          </a:p>
          <a:p>
            <a:r>
              <a:rPr lang="it-IT"/>
              <a:t>che cambia continuamente valore ma si ripete sempre uguale </a:t>
            </a:r>
          </a:p>
          <a:p>
            <a:r>
              <a:rPr lang="it-IT"/>
              <a:t>dopo un </a:t>
            </a:r>
            <a:r>
              <a:rPr lang="it-IT" b="1"/>
              <a:t>periodo T</a:t>
            </a:r>
            <a:r>
              <a:rPr lang="it-IT"/>
              <a:t>.</a:t>
            </a:r>
          </a:p>
        </p:txBody>
      </p:sp>
      <p:sp>
        <p:nvSpPr>
          <p:cNvPr id="77896" name="Text Box 72"/>
          <p:cNvSpPr txBox="1">
            <a:spLocks noChangeArrowheads="1"/>
          </p:cNvSpPr>
          <p:nvPr/>
        </p:nvSpPr>
        <p:spPr bwMode="auto">
          <a:xfrm>
            <a:off x="381000" y="4984750"/>
            <a:ext cx="7797800" cy="11874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/>
              <a:t>Si crea una </a:t>
            </a:r>
            <a:r>
              <a:rPr lang="it-IT" b="1"/>
              <a:t>corrente alternata</a:t>
            </a:r>
            <a:r>
              <a:rPr lang="it-IT"/>
              <a:t> che scorre con intensità </a:t>
            </a:r>
          </a:p>
          <a:p>
            <a:r>
              <a:rPr lang="it-IT"/>
              <a:t>variabile per metà periodo in un senso e per l’altra metà </a:t>
            </a:r>
          </a:p>
          <a:p>
            <a:r>
              <a:rPr lang="it-IT"/>
              <a:t>periodo nel senso opposto.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78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78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7895" grpId="0"/>
      <p:bldP spid="7789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53" descr="fig04@cap2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81200" y="1371600"/>
            <a:ext cx="5029200" cy="400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9" name="Text Box 4"/>
          <p:cNvSpPr txBox="1">
            <a:spLocks noChangeArrowheads="1"/>
          </p:cNvSpPr>
          <p:nvPr/>
        </p:nvSpPr>
        <p:spPr bwMode="auto">
          <a:xfrm>
            <a:off x="457200" y="106363"/>
            <a:ext cx="822960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sz="3200" b="1"/>
              <a:t>Circuito </a:t>
            </a:r>
            <a:r>
              <a:rPr lang="it-IT" sz="3200" b="1">
                <a:solidFill>
                  <a:srgbClr val="FF0000"/>
                </a:solidFill>
              </a:rPr>
              <a:t>indotto</a:t>
            </a:r>
            <a:r>
              <a:rPr lang="it-IT" sz="3200" b="1"/>
              <a:t> e circuito </a:t>
            </a:r>
            <a:r>
              <a:rPr lang="it-IT" sz="3200" b="1">
                <a:solidFill>
                  <a:srgbClr val="FF0000"/>
                </a:solidFill>
              </a:rPr>
              <a:t>induttore</a:t>
            </a:r>
            <a:endParaRPr lang="it-IT" sz="3200" b="1" i="1">
              <a:solidFill>
                <a:srgbClr val="FF0000"/>
              </a:solidFill>
            </a:endParaRPr>
          </a:p>
        </p:txBody>
      </p:sp>
      <p:pic>
        <p:nvPicPr>
          <p:cNvPr id="100404" name="Picture 52" descr="fig03@cap2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981200" y="1119188"/>
            <a:ext cx="5181600" cy="4138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01" name="Rectangle 54"/>
          <p:cNvSpPr>
            <a:spLocks noChangeArrowheads="1"/>
          </p:cNvSpPr>
          <p:nvPr/>
        </p:nvSpPr>
        <p:spPr bwMode="auto">
          <a:xfrm>
            <a:off x="1981200" y="1371600"/>
            <a:ext cx="5181600" cy="4038600"/>
          </a:xfrm>
          <a:prstGeom prst="rect">
            <a:avLst/>
          </a:prstGeom>
          <a:noFill/>
          <a:ln w="19050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04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ext Box 64"/>
          <p:cNvSpPr txBox="1">
            <a:spLocks noChangeArrowheads="1"/>
          </p:cNvSpPr>
          <p:nvPr/>
        </p:nvSpPr>
        <p:spPr bwMode="auto">
          <a:xfrm>
            <a:off x="152400" y="106363"/>
            <a:ext cx="883920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sz="3200" b="1"/>
              <a:t>Se la tensione </a:t>
            </a:r>
            <a:r>
              <a:rPr lang="it-IT" sz="3200" b="1">
                <a:solidFill>
                  <a:srgbClr val="FF0000"/>
                </a:solidFill>
              </a:rPr>
              <a:t>cambia</a:t>
            </a:r>
            <a:r>
              <a:rPr lang="it-IT" sz="3200" b="1"/>
              <a:t> …</a:t>
            </a:r>
            <a:endParaRPr lang="it-IT" sz="3200" b="1" i="1">
              <a:solidFill>
                <a:srgbClr val="FF0000"/>
              </a:solidFill>
            </a:endParaRPr>
          </a:p>
        </p:txBody>
      </p:sp>
      <p:pic>
        <p:nvPicPr>
          <p:cNvPr id="24579" name="Picture 68" descr="fig34@cap2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" y="1219200"/>
            <a:ext cx="4138613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4277" name="Text Box 69"/>
          <p:cNvSpPr txBox="1">
            <a:spLocks noChangeArrowheads="1"/>
          </p:cNvSpPr>
          <p:nvPr/>
        </p:nvSpPr>
        <p:spPr bwMode="auto">
          <a:xfrm>
            <a:off x="4572000" y="2513013"/>
            <a:ext cx="4303713" cy="13731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2800"/>
              <a:t>… perché diciamo </a:t>
            </a:r>
          </a:p>
          <a:p>
            <a:r>
              <a:rPr lang="it-IT" sz="2800"/>
              <a:t>che gli elettrodomestici </a:t>
            </a:r>
          </a:p>
          <a:p>
            <a:r>
              <a:rPr lang="it-IT" sz="2800"/>
              <a:t>sono alimentati da </a:t>
            </a:r>
            <a:r>
              <a:rPr lang="it-IT" sz="2800" b="1"/>
              <a:t>220 V</a:t>
            </a:r>
            <a:r>
              <a:rPr lang="it-IT" sz="2800"/>
              <a:t>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42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427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66"/>
          <p:cNvSpPr txBox="1">
            <a:spLocks noChangeArrowheads="1"/>
          </p:cNvSpPr>
          <p:nvPr/>
        </p:nvSpPr>
        <p:spPr bwMode="auto">
          <a:xfrm>
            <a:off x="457200" y="106363"/>
            <a:ext cx="822960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sz="3200" b="1"/>
              <a:t>La tensione </a:t>
            </a:r>
            <a:r>
              <a:rPr lang="it-IT" sz="3200" b="1">
                <a:solidFill>
                  <a:srgbClr val="FF0000"/>
                </a:solidFill>
              </a:rPr>
              <a:t>efficace </a:t>
            </a:r>
            <a:endParaRPr lang="it-IT" sz="3200" b="1" i="1">
              <a:solidFill>
                <a:srgbClr val="FF0000"/>
              </a:solidFill>
            </a:endParaRPr>
          </a:p>
        </p:txBody>
      </p:sp>
      <p:sp>
        <p:nvSpPr>
          <p:cNvPr id="25603" name="Text Box 84"/>
          <p:cNvSpPr txBox="1">
            <a:spLocks noChangeArrowheads="1"/>
          </p:cNvSpPr>
          <p:nvPr/>
        </p:nvSpPr>
        <p:spPr bwMode="auto">
          <a:xfrm>
            <a:off x="847725" y="1219200"/>
            <a:ext cx="7686675" cy="15525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/>
              <a:t>Il </a:t>
            </a:r>
            <a:r>
              <a:rPr lang="it-IT" b="1"/>
              <a:t>valore efficace di una tensione alternata</a:t>
            </a:r>
            <a:r>
              <a:rPr lang="it-IT"/>
              <a:t> è il valore </a:t>
            </a:r>
          </a:p>
          <a:p>
            <a:r>
              <a:rPr lang="it-IT"/>
              <a:t>di una tensione continua che, circolando attraverso</a:t>
            </a:r>
          </a:p>
          <a:p>
            <a:r>
              <a:rPr lang="it-IT"/>
              <a:t>una resistenza fornirebbe la stessa energia ottenuta </a:t>
            </a:r>
          </a:p>
          <a:p>
            <a:r>
              <a:rPr lang="it-IT"/>
              <a:t>mediante la tensione alternata.</a:t>
            </a:r>
          </a:p>
        </p:txBody>
      </p:sp>
      <p:pic>
        <p:nvPicPr>
          <p:cNvPr id="25604" name="Picture 85" descr="fig35@cap2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52800" y="3352800"/>
            <a:ext cx="25908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ext Box 81"/>
          <p:cNvSpPr txBox="1">
            <a:spLocks noChangeArrowheads="1"/>
          </p:cNvSpPr>
          <p:nvPr/>
        </p:nvSpPr>
        <p:spPr bwMode="auto">
          <a:xfrm>
            <a:off x="457200" y="106363"/>
            <a:ext cx="822960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sz="3200" b="1"/>
              <a:t>220 V</a:t>
            </a:r>
            <a:endParaRPr lang="it-IT" sz="3200" b="1" i="1"/>
          </a:p>
        </p:txBody>
      </p:sp>
      <p:pic>
        <p:nvPicPr>
          <p:cNvPr id="26627" name="Picture 94" descr="fig36@cap2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43000" y="1143000"/>
            <a:ext cx="7086600" cy="560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97"/>
          <p:cNvGrpSpPr>
            <a:grpSpLocks/>
          </p:cNvGrpSpPr>
          <p:nvPr/>
        </p:nvGrpSpPr>
        <p:grpSpPr bwMode="auto">
          <a:xfrm>
            <a:off x="457200" y="2209800"/>
            <a:ext cx="3505200" cy="3048000"/>
            <a:chOff x="288" y="1296"/>
            <a:chExt cx="2640" cy="2313"/>
          </a:xfrm>
        </p:grpSpPr>
        <p:pic>
          <p:nvPicPr>
            <p:cNvPr id="26630" name="Picture 95" descr="fig37@cap22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288" y="1296"/>
              <a:ext cx="2640" cy="23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6631" name="Rectangle 96"/>
            <p:cNvSpPr>
              <a:spLocks noChangeArrowheads="1"/>
            </p:cNvSpPr>
            <p:nvPr/>
          </p:nvSpPr>
          <p:spPr bwMode="auto">
            <a:xfrm>
              <a:off x="288" y="1296"/>
              <a:ext cx="2640" cy="2304"/>
            </a:xfrm>
            <a:prstGeom prst="rect">
              <a:avLst/>
            </a:prstGeom>
            <a:noFill/>
            <a:ln w="19050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it-IT"/>
            </a:p>
          </p:txBody>
        </p:sp>
      </p:grpSp>
      <p:pic>
        <p:nvPicPr>
          <p:cNvPr id="61538" name="Picture 98" descr="fig38@cap2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267200" y="2016125"/>
            <a:ext cx="4495800" cy="339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15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ext Box 4"/>
          <p:cNvSpPr txBox="1">
            <a:spLocks noChangeArrowheads="1"/>
          </p:cNvSpPr>
          <p:nvPr/>
        </p:nvSpPr>
        <p:spPr bwMode="auto">
          <a:xfrm>
            <a:off x="152400" y="106363"/>
            <a:ext cx="883920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sz="3200" b="1"/>
              <a:t>La corrente </a:t>
            </a:r>
            <a:r>
              <a:rPr lang="it-IT" sz="3200" b="1">
                <a:solidFill>
                  <a:srgbClr val="FF0000"/>
                </a:solidFill>
              </a:rPr>
              <a:t>efficace</a:t>
            </a:r>
          </a:p>
        </p:txBody>
      </p:sp>
      <p:pic>
        <p:nvPicPr>
          <p:cNvPr id="27651" name="Picture 30" descr="fig39@cap2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29000" y="3376613"/>
            <a:ext cx="2362200" cy="1042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2" name="Text Box 31"/>
          <p:cNvSpPr txBox="1">
            <a:spLocks noChangeArrowheads="1"/>
          </p:cNvSpPr>
          <p:nvPr/>
        </p:nvSpPr>
        <p:spPr bwMode="auto">
          <a:xfrm>
            <a:off x="658813" y="1266825"/>
            <a:ext cx="7875587" cy="15525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/>
              <a:t>Il </a:t>
            </a:r>
            <a:r>
              <a:rPr lang="it-IT" b="1"/>
              <a:t>valore efficace di una corrente alternata</a:t>
            </a:r>
            <a:r>
              <a:rPr lang="it-IT"/>
              <a:t> è l’intensità </a:t>
            </a:r>
          </a:p>
          <a:p>
            <a:r>
              <a:rPr lang="it-IT"/>
              <a:t>di una corrente continua che, circolando attraverso </a:t>
            </a:r>
          </a:p>
          <a:p>
            <a:r>
              <a:rPr lang="it-IT"/>
              <a:t>una resistenza, fornirebbe la stessa energia liberata </a:t>
            </a:r>
          </a:p>
          <a:p>
            <a:r>
              <a:rPr lang="it-IT"/>
              <a:t>dalla corrente alternata.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 Box 4"/>
          <p:cNvSpPr txBox="1">
            <a:spLocks noChangeArrowheads="1"/>
          </p:cNvSpPr>
          <p:nvPr/>
        </p:nvSpPr>
        <p:spPr bwMode="auto">
          <a:xfrm>
            <a:off x="152400" y="106363"/>
            <a:ext cx="883920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sz="3200" b="1"/>
              <a:t>Prima legge di Ohm e potenza media</a:t>
            </a:r>
          </a:p>
        </p:txBody>
      </p:sp>
      <p:grpSp>
        <p:nvGrpSpPr>
          <p:cNvPr id="28675" name="Group 28"/>
          <p:cNvGrpSpPr>
            <a:grpSpLocks/>
          </p:cNvGrpSpPr>
          <p:nvPr/>
        </p:nvGrpSpPr>
        <p:grpSpPr bwMode="auto">
          <a:xfrm>
            <a:off x="1066800" y="1143000"/>
            <a:ext cx="6934200" cy="1600200"/>
            <a:chOff x="528" y="576"/>
            <a:chExt cx="4368" cy="1008"/>
          </a:xfrm>
        </p:grpSpPr>
        <p:pic>
          <p:nvPicPr>
            <p:cNvPr id="28682" name="Picture 25" descr="fig35@cap22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864" y="768"/>
              <a:ext cx="1632" cy="6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8683" name="Picture 26" descr="fig39@cap22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3216" y="768"/>
              <a:ext cx="1488" cy="6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8684" name="Rectangle 27"/>
            <p:cNvSpPr>
              <a:spLocks noChangeArrowheads="1"/>
            </p:cNvSpPr>
            <p:nvPr/>
          </p:nvSpPr>
          <p:spPr bwMode="auto">
            <a:xfrm>
              <a:off x="528" y="576"/>
              <a:ext cx="4368" cy="1008"/>
            </a:xfrm>
            <a:prstGeom prst="rect">
              <a:avLst/>
            </a:prstGeom>
            <a:noFill/>
            <a:ln w="19050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it-IT"/>
            </a:p>
          </p:txBody>
        </p:sp>
      </p:grpSp>
      <p:grpSp>
        <p:nvGrpSpPr>
          <p:cNvPr id="3" name="Group 34"/>
          <p:cNvGrpSpPr>
            <a:grpSpLocks/>
          </p:cNvGrpSpPr>
          <p:nvPr/>
        </p:nvGrpSpPr>
        <p:grpSpPr bwMode="auto">
          <a:xfrm>
            <a:off x="1295400" y="2895600"/>
            <a:ext cx="2819400" cy="1974850"/>
            <a:chOff x="816" y="1824"/>
            <a:chExt cx="1776" cy="1244"/>
          </a:xfrm>
        </p:grpSpPr>
        <p:pic>
          <p:nvPicPr>
            <p:cNvPr id="28680" name="Picture 21" descr="fig40@cap22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816" y="2688"/>
              <a:ext cx="1776" cy="3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8681" name="Line 29"/>
            <p:cNvSpPr>
              <a:spLocks noChangeShapeType="1"/>
            </p:cNvSpPr>
            <p:nvPr/>
          </p:nvSpPr>
          <p:spPr bwMode="auto">
            <a:xfrm>
              <a:off x="1632" y="1824"/>
              <a:ext cx="0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it-IT"/>
            </a:p>
          </p:txBody>
        </p:sp>
      </p:grpSp>
      <p:grpSp>
        <p:nvGrpSpPr>
          <p:cNvPr id="4" name="Group 32"/>
          <p:cNvGrpSpPr>
            <a:grpSpLocks/>
          </p:cNvGrpSpPr>
          <p:nvPr/>
        </p:nvGrpSpPr>
        <p:grpSpPr bwMode="auto">
          <a:xfrm>
            <a:off x="4995863" y="2895600"/>
            <a:ext cx="3005137" cy="2133600"/>
            <a:chOff x="3147" y="1824"/>
            <a:chExt cx="1893" cy="1344"/>
          </a:xfrm>
        </p:grpSpPr>
        <p:pic>
          <p:nvPicPr>
            <p:cNvPr id="28678" name="Picture 24" descr="fig41@cap22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3147" y="2528"/>
              <a:ext cx="1893" cy="6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8679" name="Line 30"/>
            <p:cNvSpPr>
              <a:spLocks noChangeShapeType="1"/>
            </p:cNvSpPr>
            <p:nvPr/>
          </p:nvSpPr>
          <p:spPr bwMode="auto">
            <a:xfrm>
              <a:off x="4032" y="1824"/>
              <a:ext cx="0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it-IT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ext Box 38"/>
          <p:cNvSpPr txBox="1">
            <a:spLocks noChangeArrowheads="1"/>
          </p:cNvSpPr>
          <p:nvPr/>
        </p:nvSpPr>
        <p:spPr bwMode="auto">
          <a:xfrm>
            <a:off x="152400" y="106363"/>
            <a:ext cx="883920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sz="3200" b="1"/>
              <a:t>La centrale elettrica</a:t>
            </a:r>
            <a:endParaRPr lang="it-IT" sz="3200" b="1">
              <a:solidFill>
                <a:srgbClr val="FF0000"/>
              </a:solidFill>
            </a:endParaRPr>
          </a:p>
        </p:txBody>
      </p:sp>
      <p:sp>
        <p:nvSpPr>
          <p:cNvPr id="29699" name="Text Box 43"/>
          <p:cNvSpPr txBox="1">
            <a:spLocks noChangeArrowheads="1"/>
          </p:cNvSpPr>
          <p:nvPr/>
        </p:nvSpPr>
        <p:spPr bwMode="auto">
          <a:xfrm>
            <a:off x="381000" y="1182688"/>
            <a:ext cx="8626475" cy="8223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/>
              <a:t>Una </a:t>
            </a:r>
            <a:r>
              <a:rPr lang="it-IT" b="1"/>
              <a:t>centrale elettrica</a:t>
            </a:r>
            <a:r>
              <a:rPr lang="it-IT"/>
              <a:t> è un impianto che trasforma in energia </a:t>
            </a:r>
          </a:p>
          <a:p>
            <a:r>
              <a:rPr lang="it-IT"/>
              <a:t>elettrica altre forme di energia.</a:t>
            </a:r>
          </a:p>
        </p:txBody>
      </p:sp>
      <p:pic>
        <p:nvPicPr>
          <p:cNvPr id="29700" name="Picture 44" descr="fig42@cap2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" y="2430463"/>
            <a:ext cx="8229600" cy="2903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ext Box 76"/>
          <p:cNvSpPr txBox="1">
            <a:spLocks noChangeArrowheads="1"/>
          </p:cNvSpPr>
          <p:nvPr/>
        </p:nvSpPr>
        <p:spPr bwMode="auto">
          <a:xfrm>
            <a:off x="152400" y="106363"/>
            <a:ext cx="883920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sz="3200" b="1"/>
              <a:t>Le centrali </a:t>
            </a:r>
            <a:r>
              <a:rPr lang="it-IT" sz="3200" b="1">
                <a:solidFill>
                  <a:srgbClr val="FF0000"/>
                </a:solidFill>
              </a:rPr>
              <a:t>idroelettriche</a:t>
            </a:r>
          </a:p>
        </p:txBody>
      </p:sp>
      <p:grpSp>
        <p:nvGrpSpPr>
          <p:cNvPr id="30723" name="Group 85"/>
          <p:cNvGrpSpPr>
            <a:grpSpLocks/>
          </p:cNvGrpSpPr>
          <p:nvPr/>
        </p:nvGrpSpPr>
        <p:grpSpPr bwMode="auto">
          <a:xfrm>
            <a:off x="762000" y="1143000"/>
            <a:ext cx="7543800" cy="4114800"/>
            <a:chOff x="480" y="576"/>
            <a:chExt cx="4752" cy="2592"/>
          </a:xfrm>
        </p:grpSpPr>
        <p:pic>
          <p:nvPicPr>
            <p:cNvPr id="30724" name="Picture 83" descr="fig43@cap22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480" y="577"/>
              <a:ext cx="4752" cy="25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0725" name="Rectangle 84"/>
            <p:cNvSpPr>
              <a:spLocks noChangeArrowheads="1"/>
            </p:cNvSpPr>
            <p:nvPr/>
          </p:nvSpPr>
          <p:spPr bwMode="auto">
            <a:xfrm>
              <a:off x="480" y="576"/>
              <a:ext cx="4752" cy="2592"/>
            </a:xfrm>
            <a:prstGeom prst="rect">
              <a:avLst/>
            </a:prstGeom>
            <a:noFill/>
            <a:ln w="19050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it-IT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ext Box 47"/>
          <p:cNvSpPr txBox="1">
            <a:spLocks noChangeArrowheads="1"/>
          </p:cNvSpPr>
          <p:nvPr/>
        </p:nvSpPr>
        <p:spPr bwMode="auto">
          <a:xfrm>
            <a:off x="152400" y="106363"/>
            <a:ext cx="883920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sz="3200" b="1"/>
              <a:t>Le centrali </a:t>
            </a:r>
            <a:r>
              <a:rPr lang="it-IT" sz="3200" b="1">
                <a:solidFill>
                  <a:srgbClr val="FF0000"/>
                </a:solidFill>
              </a:rPr>
              <a:t>termoelettriche</a:t>
            </a:r>
          </a:p>
        </p:txBody>
      </p:sp>
      <p:grpSp>
        <p:nvGrpSpPr>
          <p:cNvPr id="31747" name="Group 52"/>
          <p:cNvGrpSpPr>
            <a:grpSpLocks/>
          </p:cNvGrpSpPr>
          <p:nvPr/>
        </p:nvGrpSpPr>
        <p:grpSpPr bwMode="auto">
          <a:xfrm>
            <a:off x="1447800" y="990600"/>
            <a:ext cx="6172200" cy="4724400"/>
            <a:chOff x="912" y="624"/>
            <a:chExt cx="3888" cy="2976"/>
          </a:xfrm>
        </p:grpSpPr>
        <p:pic>
          <p:nvPicPr>
            <p:cNvPr id="31748" name="Picture 50" descr="fig44@cap22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912" y="624"/>
              <a:ext cx="3888" cy="29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1749" name="Rectangle 51"/>
            <p:cNvSpPr>
              <a:spLocks noChangeArrowheads="1"/>
            </p:cNvSpPr>
            <p:nvPr/>
          </p:nvSpPr>
          <p:spPr bwMode="auto">
            <a:xfrm>
              <a:off x="912" y="624"/>
              <a:ext cx="3888" cy="2976"/>
            </a:xfrm>
            <a:prstGeom prst="rect">
              <a:avLst/>
            </a:prstGeom>
            <a:noFill/>
            <a:ln w="19050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it-IT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ext Box 17"/>
          <p:cNvSpPr txBox="1">
            <a:spLocks noChangeArrowheads="1"/>
          </p:cNvSpPr>
          <p:nvPr/>
        </p:nvSpPr>
        <p:spPr bwMode="auto">
          <a:xfrm>
            <a:off x="457200" y="106363"/>
            <a:ext cx="822960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sz="3200" b="1"/>
              <a:t>Le centrali </a:t>
            </a:r>
            <a:r>
              <a:rPr lang="it-IT" sz="3200" b="1">
                <a:solidFill>
                  <a:srgbClr val="FF0000"/>
                </a:solidFill>
              </a:rPr>
              <a:t>nucleari</a:t>
            </a:r>
            <a:endParaRPr lang="it-IT" sz="3200" b="1" i="1">
              <a:solidFill>
                <a:srgbClr val="FF0000"/>
              </a:solidFill>
            </a:endParaRPr>
          </a:p>
        </p:txBody>
      </p:sp>
      <p:grpSp>
        <p:nvGrpSpPr>
          <p:cNvPr id="32771" name="Group 35"/>
          <p:cNvGrpSpPr>
            <a:grpSpLocks/>
          </p:cNvGrpSpPr>
          <p:nvPr/>
        </p:nvGrpSpPr>
        <p:grpSpPr bwMode="auto">
          <a:xfrm>
            <a:off x="1447800" y="990600"/>
            <a:ext cx="5715000" cy="4648200"/>
            <a:chOff x="816" y="624"/>
            <a:chExt cx="3600" cy="2928"/>
          </a:xfrm>
        </p:grpSpPr>
        <p:pic>
          <p:nvPicPr>
            <p:cNvPr id="32772" name="Picture 33" descr="fig45@cap22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816" y="624"/>
              <a:ext cx="3600" cy="288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2773" name="Rectangle 34"/>
            <p:cNvSpPr>
              <a:spLocks noChangeArrowheads="1"/>
            </p:cNvSpPr>
            <p:nvPr/>
          </p:nvSpPr>
          <p:spPr bwMode="auto">
            <a:xfrm>
              <a:off x="816" y="624"/>
              <a:ext cx="3600" cy="2928"/>
            </a:xfrm>
            <a:prstGeom prst="rect">
              <a:avLst/>
            </a:prstGeom>
            <a:noFill/>
            <a:ln w="19050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it-IT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ext Box 12"/>
          <p:cNvSpPr txBox="1">
            <a:spLocks noChangeArrowheads="1"/>
          </p:cNvSpPr>
          <p:nvPr/>
        </p:nvSpPr>
        <p:spPr bwMode="auto">
          <a:xfrm>
            <a:off x="152400" y="106363"/>
            <a:ext cx="883920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sz="3200" b="1"/>
              <a:t>Fonti energetiche rinnovabili: </a:t>
            </a:r>
            <a:r>
              <a:rPr lang="it-IT" sz="3200" b="1">
                <a:solidFill>
                  <a:srgbClr val="FF0000"/>
                </a:solidFill>
              </a:rPr>
              <a:t>eolico</a:t>
            </a:r>
            <a:endParaRPr lang="it-IT" sz="3200" b="1" i="1">
              <a:solidFill>
                <a:srgbClr val="FF0000"/>
              </a:solidFill>
            </a:endParaRPr>
          </a:p>
        </p:txBody>
      </p:sp>
      <p:grpSp>
        <p:nvGrpSpPr>
          <p:cNvPr id="35843" name="Group 15"/>
          <p:cNvGrpSpPr>
            <a:grpSpLocks/>
          </p:cNvGrpSpPr>
          <p:nvPr/>
        </p:nvGrpSpPr>
        <p:grpSpPr bwMode="auto">
          <a:xfrm>
            <a:off x="381000" y="1143000"/>
            <a:ext cx="4133850" cy="4419600"/>
            <a:chOff x="288" y="768"/>
            <a:chExt cx="2604" cy="2784"/>
          </a:xfrm>
        </p:grpSpPr>
        <p:pic>
          <p:nvPicPr>
            <p:cNvPr id="35845" name="Picture 13" descr="fig49@cap22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288" y="768"/>
              <a:ext cx="2604" cy="27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5846" name="Rectangle 14"/>
            <p:cNvSpPr>
              <a:spLocks noChangeArrowheads="1"/>
            </p:cNvSpPr>
            <p:nvPr/>
          </p:nvSpPr>
          <p:spPr bwMode="auto">
            <a:xfrm>
              <a:off x="288" y="768"/>
              <a:ext cx="2592" cy="2784"/>
            </a:xfrm>
            <a:prstGeom prst="rect">
              <a:avLst/>
            </a:prstGeom>
            <a:noFill/>
            <a:ln w="19050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it-IT"/>
            </a:p>
          </p:txBody>
        </p:sp>
      </p:grpSp>
      <p:sp>
        <p:nvSpPr>
          <p:cNvPr id="35844" name="Text Box 16"/>
          <p:cNvSpPr txBox="1">
            <a:spLocks noChangeArrowheads="1"/>
          </p:cNvSpPr>
          <p:nvPr/>
        </p:nvSpPr>
        <p:spPr bwMode="auto">
          <a:xfrm>
            <a:off x="4670425" y="2409825"/>
            <a:ext cx="4321175" cy="15525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/>
              <a:t>Le </a:t>
            </a:r>
            <a:r>
              <a:rPr lang="it-IT" b="1"/>
              <a:t>centrali eoliche</a:t>
            </a:r>
            <a:r>
              <a:rPr lang="it-IT"/>
              <a:t> sfruttano </a:t>
            </a:r>
          </a:p>
          <a:p>
            <a:r>
              <a:rPr lang="it-IT"/>
              <a:t>la forza del vento: ogni mulino </a:t>
            </a:r>
          </a:p>
          <a:p>
            <a:r>
              <a:rPr lang="it-IT"/>
              <a:t>riesce a sviluppare </a:t>
            </a:r>
          </a:p>
          <a:p>
            <a:r>
              <a:rPr lang="it-IT"/>
              <a:t>una potenza di 0,006 GW.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4"/>
          <p:cNvSpPr txBox="1">
            <a:spLocks noChangeArrowheads="1"/>
          </p:cNvSpPr>
          <p:nvPr/>
        </p:nvSpPr>
        <p:spPr bwMode="auto">
          <a:xfrm>
            <a:off x="457200" y="106363"/>
            <a:ext cx="822960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sz="3200" b="1"/>
              <a:t>La </a:t>
            </a:r>
            <a:r>
              <a:rPr lang="it-IT" sz="3200" b="1">
                <a:solidFill>
                  <a:srgbClr val="FF0000"/>
                </a:solidFill>
              </a:rPr>
              <a:t>velocità di spostamento</a:t>
            </a:r>
            <a:r>
              <a:rPr lang="it-IT" sz="3200" b="1"/>
              <a:t> della calamita</a:t>
            </a:r>
            <a:endParaRPr lang="it-IT" sz="3200" b="1">
              <a:solidFill>
                <a:srgbClr val="FF0000"/>
              </a:solidFill>
            </a:endParaRPr>
          </a:p>
        </p:txBody>
      </p:sp>
      <p:grpSp>
        <p:nvGrpSpPr>
          <p:cNvPr id="5123" name="Group 87"/>
          <p:cNvGrpSpPr>
            <a:grpSpLocks/>
          </p:cNvGrpSpPr>
          <p:nvPr/>
        </p:nvGrpSpPr>
        <p:grpSpPr bwMode="auto">
          <a:xfrm>
            <a:off x="609600" y="1598613"/>
            <a:ext cx="4038600" cy="3582987"/>
            <a:chOff x="288" y="815"/>
            <a:chExt cx="3120" cy="2785"/>
          </a:xfrm>
        </p:grpSpPr>
        <p:pic>
          <p:nvPicPr>
            <p:cNvPr id="5125" name="Picture 85" descr="fig05@cap22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288" y="815"/>
              <a:ext cx="3120" cy="27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126" name="Rectangle 86"/>
            <p:cNvSpPr>
              <a:spLocks noChangeArrowheads="1"/>
            </p:cNvSpPr>
            <p:nvPr/>
          </p:nvSpPr>
          <p:spPr bwMode="auto">
            <a:xfrm>
              <a:off x="288" y="816"/>
              <a:ext cx="3120" cy="2640"/>
            </a:xfrm>
            <a:prstGeom prst="rect">
              <a:avLst/>
            </a:prstGeom>
            <a:noFill/>
            <a:ln w="19050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it-IT"/>
            </a:p>
          </p:txBody>
        </p:sp>
      </p:grpSp>
      <p:sp>
        <p:nvSpPr>
          <p:cNvPr id="5124" name="Text Box 88"/>
          <p:cNvSpPr txBox="1">
            <a:spLocks noChangeArrowheads="1"/>
          </p:cNvSpPr>
          <p:nvPr/>
        </p:nvSpPr>
        <p:spPr bwMode="auto">
          <a:xfrm>
            <a:off x="4953000" y="2365375"/>
            <a:ext cx="3962400" cy="19177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/>
              <a:t>L’</a:t>
            </a:r>
            <a:r>
              <a:rPr lang="it-IT" b="1"/>
              <a:t>intensità</a:t>
            </a:r>
            <a:r>
              <a:rPr lang="it-IT"/>
              <a:t> della corrente </a:t>
            </a:r>
          </a:p>
          <a:p>
            <a:r>
              <a:rPr lang="it-IT"/>
              <a:t>indotta aumenta all’aumentare della </a:t>
            </a:r>
            <a:r>
              <a:rPr lang="it-IT" b="1"/>
              <a:t>rapidità</a:t>
            </a:r>
            <a:r>
              <a:rPr lang="it-IT"/>
              <a:t> </a:t>
            </a:r>
          </a:p>
          <a:p>
            <a:r>
              <a:rPr lang="it-IT"/>
              <a:t>con cui muoviamo </a:t>
            </a:r>
          </a:p>
          <a:p>
            <a:r>
              <a:rPr lang="it-IT"/>
              <a:t>la calamita.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ext Box 14"/>
          <p:cNvSpPr txBox="1">
            <a:spLocks noChangeArrowheads="1"/>
          </p:cNvSpPr>
          <p:nvPr/>
        </p:nvSpPr>
        <p:spPr bwMode="auto">
          <a:xfrm>
            <a:off x="152400" y="106363"/>
            <a:ext cx="883920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sz="3200" b="1"/>
              <a:t>Fonti energetiche rinnovabili: </a:t>
            </a:r>
            <a:r>
              <a:rPr lang="it-IT" sz="3200" b="1">
                <a:solidFill>
                  <a:srgbClr val="FF0000"/>
                </a:solidFill>
              </a:rPr>
              <a:t>fotovoltaico</a:t>
            </a:r>
            <a:endParaRPr lang="it-IT" sz="3200" b="1" i="1">
              <a:solidFill>
                <a:srgbClr val="FF0000"/>
              </a:solidFill>
            </a:endParaRPr>
          </a:p>
        </p:txBody>
      </p:sp>
      <p:grpSp>
        <p:nvGrpSpPr>
          <p:cNvPr id="36867" name="Group 17"/>
          <p:cNvGrpSpPr>
            <a:grpSpLocks/>
          </p:cNvGrpSpPr>
          <p:nvPr/>
        </p:nvGrpSpPr>
        <p:grpSpPr bwMode="auto">
          <a:xfrm>
            <a:off x="457200" y="1219200"/>
            <a:ext cx="4114800" cy="4343400"/>
            <a:chOff x="288" y="768"/>
            <a:chExt cx="2592" cy="2736"/>
          </a:xfrm>
        </p:grpSpPr>
        <p:pic>
          <p:nvPicPr>
            <p:cNvPr id="36869" name="Picture 15" descr="fig50@cap22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288" y="768"/>
              <a:ext cx="2584" cy="27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6870" name="Rectangle 16"/>
            <p:cNvSpPr>
              <a:spLocks noChangeArrowheads="1"/>
            </p:cNvSpPr>
            <p:nvPr/>
          </p:nvSpPr>
          <p:spPr bwMode="auto">
            <a:xfrm>
              <a:off x="288" y="768"/>
              <a:ext cx="2592" cy="2736"/>
            </a:xfrm>
            <a:prstGeom prst="rect">
              <a:avLst/>
            </a:prstGeom>
            <a:noFill/>
            <a:ln w="19050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it-IT"/>
            </a:p>
          </p:txBody>
        </p:sp>
      </p:grpSp>
      <p:sp>
        <p:nvSpPr>
          <p:cNvPr id="36868" name="Text Box 18"/>
          <p:cNvSpPr txBox="1">
            <a:spLocks noChangeArrowheads="1"/>
          </p:cNvSpPr>
          <p:nvPr/>
        </p:nvSpPr>
        <p:spPr bwMode="auto">
          <a:xfrm>
            <a:off x="4724400" y="2209800"/>
            <a:ext cx="4271963" cy="22828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/>
              <a:t>Le </a:t>
            </a:r>
            <a:r>
              <a:rPr lang="it-IT" b="1"/>
              <a:t>centrali fotovoltaiche</a:t>
            </a:r>
            <a:r>
              <a:rPr lang="it-IT"/>
              <a:t> </a:t>
            </a:r>
          </a:p>
          <a:p>
            <a:r>
              <a:rPr lang="it-IT"/>
              <a:t>convertono in energia </a:t>
            </a:r>
          </a:p>
          <a:p>
            <a:r>
              <a:rPr lang="it-IT"/>
              <a:t>elettrica la luce proveniente </a:t>
            </a:r>
          </a:p>
          <a:p>
            <a:r>
              <a:rPr lang="it-IT"/>
              <a:t>dal Sole: le centrali più grandi </a:t>
            </a:r>
          </a:p>
          <a:p>
            <a:r>
              <a:rPr lang="it-IT"/>
              <a:t>sviluppano una potenza </a:t>
            </a:r>
          </a:p>
          <a:p>
            <a:r>
              <a:rPr lang="it-IT"/>
              <a:t>di 0,06 GW.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ext Box 4"/>
          <p:cNvSpPr txBox="1">
            <a:spLocks noChangeArrowheads="1"/>
          </p:cNvSpPr>
          <p:nvPr/>
        </p:nvSpPr>
        <p:spPr bwMode="auto">
          <a:xfrm>
            <a:off x="457200" y="106363"/>
            <a:ext cx="822960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sz="3200" b="1">
                <a:solidFill>
                  <a:srgbClr val="FF0000"/>
                </a:solidFill>
              </a:rPr>
              <a:t>Perdite</a:t>
            </a:r>
            <a:r>
              <a:rPr lang="it-IT" sz="3200" b="1"/>
              <a:t> di energia durante il </a:t>
            </a:r>
            <a:r>
              <a:rPr lang="it-IT" sz="3200" b="1">
                <a:solidFill>
                  <a:srgbClr val="FF0000"/>
                </a:solidFill>
              </a:rPr>
              <a:t>trasporto</a:t>
            </a:r>
            <a:endParaRPr lang="it-IT" sz="3200" b="1" i="1">
              <a:solidFill>
                <a:srgbClr val="FF0000"/>
              </a:solidFill>
            </a:endParaRPr>
          </a:p>
        </p:txBody>
      </p:sp>
      <p:pic>
        <p:nvPicPr>
          <p:cNvPr id="37891" name="Picture 29" descr="fig41@cap2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48000" y="1803400"/>
            <a:ext cx="3005138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892" name="Text Box 31"/>
          <p:cNvSpPr txBox="1">
            <a:spLocks noChangeArrowheads="1"/>
          </p:cNvSpPr>
          <p:nvPr/>
        </p:nvSpPr>
        <p:spPr bwMode="auto">
          <a:xfrm>
            <a:off x="517525" y="3689350"/>
            <a:ext cx="8332788" cy="11874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/>
              <a:t>Per sprecare meno energia possibile durante il trasporto, </a:t>
            </a:r>
          </a:p>
          <a:p>
            <a:r>
              <a:rPr lang="it-IT"/>
              <a:t>bisogna che la potenza dissipata sia più piccola possibile: </a:t>
            </a:r>
          </a:p>
          <a:p>
            <a:r>
              <a:rPr lang="it-IT"/>
              <a:t>questo significa che </a:t>
            </a:r>
            <a:r>
              <a:rPr lang="it-IT" b="1" i="1"/>
              <a:t>R</a:t>
            </a:r>
            <a:r>
              <a:rPr lang="it-IT"/>
              <a:t> e </a:t>
            </a:r>
            <a:r>
              <a:rPr lang="it-IT" b="1" i="1"/>
              <a:t>i</a:t>
            </a:r>
            <a:r>
              <a:rPr lang="it-IT" b="1" i="1" baseline="-25000"/>
              <a:t>eff</a:t>
            </a:r>
            <a:r>
              <a:rPr lang="it-IT" b="1" i="1"/>
              <a:t> </a:t>
            </a:r>
            <a:r>
              <a:rPr lang="it-IT"/>
              <a:t>devono avere un valore limitato.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ext Box 5"/>
          <p:cNvSpPr txBox="1">
            <a:spLocks noChangeArrowheads="1"/>
          </p:cNvSpPr>
          <p:nvPr/>
        </p:nvSpPr>
        <p:spPr bwMode="auto">
          <a:xfrm>
            <a:off x="457200" y="106363"/>
            <a:ext cx="822960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sz="3200" b="1"/>
              <a:t>Il </a:t>
            </a:r>
            <a:r>
              <a:rPr lang="it-IT" sz="3200" b="1">
                <a:solidFill>
                  <a:srgbClr val="FF0000"/>
                </a:solidFill>
              </a:rPr>
              <a:t>trasporto</a:t>
            </a:r>
            <a:r>
              <a:rPr lang="it-IT" sz="3200" b="1"/>
              <a:t> dell’energia elettrica</a:t>
            </a:r>
            <a:endParaRPr lang="it-IT" sz="3200" b="1" i="1">
              <a:solidFill>
                <a:srgbClr val="FF0000"/>
              </a:solidFill>
            </a:endParaRPr>
          </a:p>
        </p:txBody>
      </p:sp>
      <p:pic>
        <p:nvPicPr>
          <p:cNvPr id="38915" name="Picture 16" descr="fig51@cap2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1000" y="1143000"/>
            <a:ext cx="8305800" cy="403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ext Box 4"/>
          <p:cNvSpPr txBox="1">
            <a:spLocks noChangeArrowheads="1"/>
          </p:cNvSpPr>
          <p:nvPr/>
        </p:nvSpPr>
        <p:spPr bwMode="auto">
          <a:xfrm>
            <a:off x="457200" y="106363"/>
            <a:ext cx="822960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sz="3200" b="1"/>
              <a:t>Il trasformatore</a:t>
            </a:r>
            <a:endParaRPr lang="it-IT" sz="3200" b="1" i="1">
              <a:solidFill>
                <a:srgbClr val="FF0000"/>
              </a:solidFill>
            </a:endParaRPr>
          </a:p>
        </p:txBody>
      </p:sp>
      <p:grpSp>
        <p:nvGrpSpPr>
          <p:cNvPr id="39939" name="Group 18"/>
          <p:cNvGrpSpPr>
            <a:grpSpLocks/>
          </p:cNvGrpSpPr>
          <p:nvPr/>
        </p:nvGrpSpPr>
        <p:grpSpPr bwMode="auto">
          <a:xfrm>
            <a:off x="304800" y="1295400"/>
            <a:ext cx="4114800" cy="4114800"/>
            <a:chOff x="288" y="864"/>
            <a:chExt cx="2592" cy="2592"/>
          </a:xfrm>
        </p:grpSpPr>
        <p:pic>
          <p:nvPicPr>
            <p:cNvPr id="39941" name="Picture 16" descr="fig53@cap22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288" y="864"/>
              <a:ext cx="2592" cy="25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9942" name="Rectangle 17"/>
            <p:cNvSpPr>
              <a:spLocks noChangeArrowheads="1"/>
            </p:cNvSpPr>
            <p:nvPr/>
          </p:nvSpPr>
          <p:spPr bwMode="auto">
            <a:xfrm>
              <a:off x="288" y="864"/>
              <a:ext cx="2592" cy="2592"/>
            </a:xfrm>
            <a:prstGeom prst="rect">
              <a:avLst/>
            </a:prstGeom>
            <a:noFill/>
            <a:ln w="19050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it-IT"/>
            </a:p>
          </p:txBody>
        </p:sp>
      </p:grpSp>
      <p:sp>
        <p:nvSpPr>
          <p:cNvPr id="39940" name="Text Box 19"/>
          <p:cNvSpPr txBox="1">
            <a:spLocks noChangeArrowheads="1"/>
          </p:cNvSpPr>
          <p:nvPr/>
        </p:nvSpPr>
        <p:spPr bwMode="auto">
          <a:xfrm>
            <a:off x="4572000" y="2622550"/>
            <a:ext cx="4505325" cy="11874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/>
              <a:t>Il trasformatore è un dispositivo </a:t>
            </a:r>
          </a:p>
          <a:p>
            <a:r>
              <a:rPr lang="it-IT"/>
              <a:t>capace di modificare il valore </a:t>
            </a:r>
          </a:p>
          <a:p>
            <a:r>
              <a:rPr lang="it-IT"/>
              <a:t>della tensione e della corrente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ext Box 4"/>
          <p:cNvSpPr txBox="1">
            <a:spLocks noChangeArrowheads="1"/>
          </p:cNvSpPr>
          <p:nvPr/>
        </p:nvSpPr>
        <p:spPr bwMode="auto">
          <a:xfrm>
            <a:off x="457200" y="106363"/>
            <a:ext cx="822960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sz="3200" b="1"/>
              <a:t>Circuito </a:t>
            </a:r>
            <a:r>
              <a:rPr lang="it-IT" sz="3200" b="1">
                <a:solidFill>
                  <a:srgbClr val="FF0000"/>
                </a:solidFill>
              </a:rPr>
              <a:t>primario</a:t>
            </a:r>
            <a:r>
              <a:rPr lang="it-IT" sz="3200" b="1"/>
              <a:t> e circuito </a:t>
            </a:r>
            <a:r>
              <a:rPr lang="it-IT" sz="3200" b="1">
                <a:solidFill>
                  <a:srgbClr val="FF0000"/>
                </a:solidFill>
              </a:rPr>
              <a:t>secondario</a:t>
            </a:r>
            <a:endParaRPr lang="it-IT" sz="3200" b="1" i="1">
              <a:solidFill>
                <a:srgbClr val="FF0000"/>
              </a:solidFill>
            </a:endParaRPr>
          </a:p>
        </p:txBody>
      </p:sp>
      <p:pic>
        <p:nvPicPr>
          <p:cNvPr id="40963" name="Picture 9" descr="fig52@cap2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" y="990600"/>
            <a:ext cx="4419600" cy="4233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64" name="Text Box 10"/>
          <p:cNvSpPr txBox="1">
            <a:spLocks noChangeArrowheads="1"/>
          </p:cNvSpPr>
          <p:nvPr/>
        </p:nvSpPr>
        <p:spPr bwMode="auto">
          <a:xfrm>
            <a:off x="4953000" y="1524000"/>
            <a:ext cx="4048125" cy="19177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/>
              <a:t>Il </a:t>
            </a:r>
            <a:r>
              <a:rPr lang="it-IT" b="1"/>
              <a:t>circuito primario</a:t>
            </a:r>
            <a:r>
              <a:rPr lang="it-IT"/>
              <a:t> genera </a:t>
            </a:r>
          </a:p>
          <a:p>
            <a:r>
              <a:rPr lang="it-IT"/>
              <a:t>un campo magnetico </a:t>
            </a:r>
          </a:p>
          <a:p>
            <a:r>
              <a:rPr lang="it-IT"/>
              <a:t>che varia con la corrente </a:t>
            </a:r>
          </a:p>
          <a:p>
            <a:r>
              <a:rPr lang="it-IT"/>
              <a:t>alternata e passa attraverso </a:t>
            </a:r>
          </a:p>
          <a:p>
            <a:r>
              <a:rPr lang="it-IT"/>
              <a:t>la spira dell’altra bobina.</a:t>
            </a:r>
          </a:p>
        </p:txBody>
      </p:sp>
      <p:sp>
        <p:nvSpPr>
          <p:cNvPr id="40965" name="Text Box 11"/>
          <p:cNvSpPr txBox="1">
            <a:spLocks noChangeArrowheads="1"/>
          </p:cNvSpPr>
          <p:nvPr/>
        </p:nvSpPr>
        <p:spPr bwMode="auto">
          <a:xfrm>
            <a:off x="5013325" y="4002088"/>
            <a:ext cx="3621088" cy="11874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/>
              <a:t>Nel </a:t>
            </a:r>
            <a:r>
              <a:rPr lang="it-IT" b="1"/>
              <a:t>circuito secondario</a:t>
            </a:r>
            <a:r>
              <a:rPr lang="it-IT"/>
              <a:t> </a:t>
            </a:r>
          </a:p>
          <a:p>
            <a:r>
              <a:rPr lang="it-IT"/>
              <a:t>si genera una corrente </a:t>
            </a:r>
          </a:p>
          <a:p>
            <a:r>
              <a:rPr lang="it-IT"/>
              <a:t>Indotta.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ext Box 9"/>
          <p:cNvSpPr txBox="1">
            <a:spLocks noChangeArrowheads="1"/>
          </p:cNvSpPr>
          <p:nvPr/>
        </p:nvSpPr>
        <p:spPr bwMode="auto">
          <a:xfrm>
            <a:off x="457200" y="106363"/>
            <a:ext cx="822960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sz="3200" b="1"/>
              <a:t>Tensioni efficaci</a:t>
            </a:r>
            <a:endParaRPr lang="it-IT" sz="3200" b="1" i="1"/>
          </a:p>
        </p:txBody>
      </p:sp>
      <p:pic>
        <p:nvPicPr>
          <p:cNvPr id="41987" name="Picture 17" descr="fig52@cap2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38200" y="2514600"/>
            <a:ext cx="3962400" cy="3795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988" name="Picture 18" descr="fig54@cap2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2400" y="838200"/>
            <a:ext cx="8763000" cy="1398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41989" name="Group 23"/>
          <p:cNvGrpSpPr>
            <a:grpSpLocks/>
          </p:cNvGrpSpPr>
          <p:nvPr/>
        </p:nvGrpSpPr>
        <p:grpSpPr bwMode="auto">
          <a:xfrm>
            <a:off x="5105400" y="3657600"/>
            <a:ext cx="3733800" cy="990600"/>
            <a:chOff x="3216" y="2304"/>
            <a:chExt cx="2352" cy="624"/>
          </a:xfrm>
        </p:grpSpPr>
        <p:grpSp>
          <p:nvGrpSpPr>
            <p:cNvPr id="41990" name="Group 21"/>
            <p:cNvGrpSpPr>
              <a:grpSpLocks/>
            </p:cNvGrpSpPr>
            <p:nvPr/>
          </p:nvGrpSpPr>
          <p:grpSpPr bwMode="auto">
            <a:xfrm>
              <a:off x="3319" y="2314"/>
              <a:ext cx="2189" cy="518"/>
              <a:chOff x="3319" y="2314"/>
              <a:chExt cx="2189" cy="518"/>
            </a:xfrm>
          </p:grpSpPr>
          <p:pic>
            <p:nvPicPr>
              <p:cNvPr id="41992" name="Picture 19" descr="fig55@cap22"/>
              <p:cNvPicPr>
                <a:picLocks noChangeAspect="1" noChangeArrowheads="1"/>
              </p:cNvPicPr>
              <p:nvPr/>
            </p:nvPicPr>
            <p:blipFill>
              <a:blip r:embed="rId5"/>
              <a:srcRect/>
              <a:stretch>
                <a:fillRect/>
              </a:stretch>
            </p:blipFill>
            <p:spPr bwMode="auto">
              <a:xfrm>
                <a:off x="3319" y="2400"/>
                <a:ext cx="329" cy="4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41993" name="Text Box 20"/>
              <p:cNvSpPr txBox="1">
                <a:spLocks noChangeArrowheads="1"/>
              </p:cNvSpPr>
              <p:nvPr/>
            </p:nvSpPr>
            <p:spPr bwMode="auto">
              <a:xfrm>
                <a:off x="3792" y="2314"/>
                <a:ext cx="1716" cy="518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/>
                <a:r>
                  <a:rPr lang="it-IT" b="1" i="1"/>
                  <a:t>rapporto </a:t>
                </a:r>
              </a:p>
              <a:p>
                <a:pPr algn="ctr"/>
                <a:r>
                  <a:rPr lang="it-IT" b="1" i="1"/>
                  <a:t>di trasformazione</a:t>
                </a:r>
              </a:p>
            </p:txBody>
          </p:sp>
        </p:grpSp>
        <p:sp>
          <p:nvSpPr>
            <p:cNvPr id="41991" name="Rectangle 22"/>
            <p:cNvSpPr>
              <a:spLocks noChangeArrowheads="1"/>
            </p:cNvSpPr>
            <p:nvPr/>
          </p:nvSpPr>
          <p:spPr bwMode="auto">
            <a:xfrm>
              <a:off x="3216" y="2304"/>
              <a:ext cx="2352" cy="624"/>
            </a:xfrm>
            <a:prstGeom prst="rect">
              <a:avLst/>
            </a:prstGeom>
            <a:noFill/>
            <a:ln w="19050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it-IT"/>
            </a:p>
          </p:txBody>
        </p:sp>
      </p:grp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ext Box 10"/>
          <p:cNvSpPr txBox="1">
            <a:spLocks noChangeArrowheads="1"/>
          </p:cNvSpPr>
          <p:nvPr/>
        </p:nvSpPr>
        <p:spPr bwMode="auto">
          <a:xfrm>
            <a:off x="457200" y="106363"/>
            <a:ext cx="822960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sz="3200" b="1"/>
              <a:t>Correnti efficaci</a:t>
            </a:r>
            <a:endParaRPr lang="it-IT" sz="3200" b="1" i="1"/>
          </a:p>
        </p:txBody>
      </p:sp>
      <p:pic>
        <p:nvPicPr>
          <p:cNvPr id="43011" name="Picture 18" descr="fig52@cap2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" y="990600"/>
            <a:ext cx="4800600" cy="4598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012" name="Picture 19" descr="fig56@cap2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562600" y="2667000"/>
            <a:ext cx="2667000" cy="1173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rgbClr val="F8F8F8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 Box 82"/>
          <p:cNvSpPr txBox="1">
            <a:spLocks noChangeArrowheads="1"/>
          </p:cNvSpPr>
          <p:nvPr/>
        </p:nvSpPr>
        <p:spPr bwMode="auto">
          <a:xfrm>
            <a:off x="457200" y="106363"/>
            <a:ext cx="822960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sz="3200" b="1"/>
              <a:t>L’</a:t>
            </a:r>
            <a:r>
              <a:rPr lang="it-IT" sz="3200" b="1">
                <a:solidFill>
                  <a:srgbClr val="FF0000"/>
                </a:solidFill>
              </a:rPr>
              <a:t>area</a:t>
            </a:r>
            <a:r>
              <a:rPr lang="it-IT" sz="3200" b="1"/>
              <a:t> del circuito</a:t>
            </a:r>
            <a:endParaRPr lang="it-IT" sz="3200" b="1">
              <a:solidFill>
                <a:srgbClr val="FF0000"/>
              </a:solidFill>
            </a:endParaRPr>
          </a:p>
        </p:txBody>
      </p:sp>
      <p:grpSp>
        <p:nvGrpSpPr>
          <p:cNvPr id="6147" name="Group 85"/>
          <p:cNvGrpSpPr>
            <a:grpSpLocks/>
          </p:cNvGrpSpPr>
          <p:nvPr/>
        </p:nvGrpSpPr>
        <p:grpSpPr bwMode="auto">
          <a:xfrm>
            <a:off x="511175" y="1295400"/>
            <a:ext cx="4060825" cy="4038600"/>
            <a:chOff x="240" y="768"/>
            <a:chExt cx="2558" cy="2544"/>
          </a:xfrm>
        </p:grpSpPr>
        <p:pic>
          <p:nvPicPr>
            <p:cNvPr id="6149" name="Picture 83" descr="fig06@cap22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240" y="768"/>
              <a:ext cx="2558" cy="23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150" name="Rectangle 84"/>
            <p:cNvSpPr>
              <a:spLocks noChangeArrowheads="1"/>
            </p:cNvSpPr>
            <p:nvPr/>
          </p:nvSpPr>
          <p:spPr bwMode="auto">
            <a:xfrm>
              <a:off x="240" y="768"/>
              <a:ext cx="2544" cy="2544"/>
            </a:xfrm>
            <a:prstGeom prst="rect">
              <a:avLst/>
            </a:prstGeom>
            <a:noFill/>
            <a:ln w="19050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it-IT"/>
            </a:p>
          </p:txBody>
        </p:sp>
      </p:grpSp>
      <p:sp>
        <p:nvSpPr>
          <p:cNvPr id="6148" name="Text Box 86"/>
          <p:cNvSpPr txBox="1">
            <a:spLocks noChangeArrowheads="1"/>
          </p:cNvSpPr>
          <p:nvPr/>
        </p:nvSpPr>
        <p:spPr bwMode="auto">
          <a:xfrm>
            <a:off x="4953000" y="2698750"/>
            <a:ext cx="3962400" cy="11874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/>
              <a:t>L’</a:t>
            </a:r>
            <a:r>
              <a:rPr lang="it-IT" b="1"/>
              <a:t>intensità</a:t>
            </a:r>
            <a:r>
              <a:rPr lang="it-IT"/>
              <a:t> della corrente </a:t>
            </a:r>
          </a:p>
          <a:p>
            <a:r>
              <a:rPr lang="it-IT"/>
              <a:t>indotta aumenta se l’</a:t>
            </a:r>
            <a:r>
              <a:rPr lang="it-IT" b="1"/>
              <a:t>area</a:t>
            </a:r>
            <a:r>
              <a:rPr lang="it-IT"/>
              <a:t> del circuito è più grande.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34"/>
          <p:cNvSpPr txBox="1">
            <a:spLocks noChangeArrowheads="1"/>
          </p:cNvSpPr>
          <p:nvPr/>
        </p:nvSpPr>
        <p:spPr bwMode="auto">
          <a:xfrm>
            <a:off x="457200" y="106363"/>
            <a:ext cx="822960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sz="3200" b="1"/>
              <a:t>L’</a:t>
            </a:r>
            <a:r>
              <a:rPr lang="it-IT" sz="3200" b="1">
                <a:solidFill>
                  <a:srgbClr val="FF0000"/>
                </a:solidFill>
              </a:rPr>
              <a:t>orientazione</a:t>
            </a:r>
            <a:r>
              <a:rPr lang="it-IT" sz="3200" b="1"/>
              <a:t> del circuito</a:t>
            </a:r>
            <a:endParaRPr lang="it-IT" sz="3200" b="1">
              <a:solidFill>
                <a:srgbClr val="FF0000"/>
              </a:solidFill>
            </a:endParaRPr>
          </a:p>
        </p:txBody>
      </p:sp>
      <p:grpSp>
        <p:nvGrpSpPr>
          <p:cNvPr id="7171" name="Group 37"/>
          <p:cNvGrpSpPr>
            <a:grpSpLocks/>
          </p:cNvGrpSpPr>
          <p:nvPr/>
        </p:nvGrpSpPr>
        <p:grpSpPr bwMode="auto">
          <a:xfrm>
            <a:off x="533400" y="1447800"/>
            <a:ext cx="4114800" cy="3733800"/>
            <a:chOff x="288" y="864"/>
            <a:chExt cx="2928" cy="2544"/>
          </a:xfrm>
        </p:grpSpPr>
        <p:pic>
          <p:nvPicPr>
            <p:cNvPr id="7173" name="Picture 35" descr="fig07@cap22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288" y="864"/>
              <a:ext cx="2928" cy="251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174" name="Rectangle 36"/>
            <p:cNvSpPr>
              <a:spLocks noChangeArrowheads="1"/>
            </p:cNvSpPr>
            <p:nvPr/>
          </p:nvSpPr>
          <p:spPr bwMode="auto">
            <a:xfrm>
              <a:off x="288" y="864"/>
              <a:ext cx="2928" cy="2544"/>
            </a:xfrm>
            <a:prstGeom prst="rect">
              <a:avLst/>
            </a:prstGeom>
            <a:noFill/>
            <a:ln w="19050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it-IT"/>
            </a:p>
          </p:txBody>
        </p:sp>
      </p:grpSp>
      <p:sp>
        <p:nvSpPr>
          <p:cNvPr id="7172" name="Text Box 38"/>
          <p:cNvSpPr txBox="1">
            <a:spLocks noChangeArrowheads="1"/>
          </p:cNvSpPr>
          <p:nvPr/>
        </p:nvSpPr>
        <p:spPr bwMode="auto">
          <a:xfrm>
            <a:off x="4876800" y="2362200"/>
            <a:ext cx="4114800" cy="19177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/>
              <a:t>L’</a:t>
            </a:r>
            <a:r>
              <a:rPr lang="it-IT" b="1"/>
              <a:t>intensità</a:t>
            </a:r>
            <a:r>
              <a:rPr lang="it-IT"/>
              <a:t> della corrente </a:t>
            </a:r>
          </a:p>
          <a:p>
            <a:r>
              <a:rPr lang="it-IT"/>
              <a:t>indotta aumenta se cambiamo </a:t>
            </a:r>
            <a:r>
              <a:rPr lang="it-IT" b="1"/>
              <a:t>più rapidamente</a:t>
            </a:r>
            <a:r>
              <a:rPr lang="it-IT"/>
              <a:t> l’</a:t>
            </a:r>
            <a:r>
              <a:rPr lang="it-IT" b="1"/>
              <a:t>orientazione</a:t>
            </a:r>
            <a:r>
              <a:rPr lang="it-IT"/>
              <a:t> del circuito rispetto alle linee di campo.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85" descr="fig09@cap2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" y="1522413"/>
            <a:ext cx="3962400" cy="3659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5" name="Text Box 23"/>
          <p:cNvSpPr txBox="1">
            <a:spLocks noChangeArrowheads="1"/>
          </p:cNvSpPr>
          <p:nvPr/>
        </p:nvSpPr>
        <p:spPr bwMode="auto">
          <a:xfrm>
            <a:off x="2574925" y="15605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it-IT" sz="1800"/>
          </a:p>
        </p:txBody>
      </p:sp>
      <p:sp>
        <p:nvSpPr>
          <p:cNvPr id="8196" name="Text Box 76"/>
          <p:cNvSpPr txBox="1">
            <a:spLocks noChangeArrowheads="1"/>
          </p:cNvSpPr>
          <p:nvPr/>
        </p:nvSpPr>
        <p:spPr bwMode="auto">
          <a:xfrm>
            <a:off x="457200" y="106363"/>
            <a:ext cx="838200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sz="3200" b="1"/>
              <a:t>Il </a:t>
            </a:r>
            <a:r>
              <a:rPr lang="it-IT" sz="3200" b="1">
                <a:solidFill>
                  <a:srgbClr val="FF0000"/>
                </a:solidFill>
              </a:rPr>
              <a:t>flusso</a:t>
            </a:r>
            <a:r>
              <a:rPr lang="it-IT" sz="3200" b="1"/>
              <a:t> del campo magnetico</a:t>
            </a:r>
            <a:endParaRPr lang="it-IT" sz="3200" b="1">
              <a:solidFill>
                <a:srgbClr val="FF0000"/>
              </a:solidFill>
            </a:endParaRPr>
          </a:p>
        </p:txBody>
      </p:sp>
      <p:pic>
        <p:nvPicPr>
          <p:cNvPr id="8197" name="Picture 86" descr="fig08@cap2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343400" y="2044700"/>
            <a:ext cx="4572000" cy="275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7"/>
          <p:cNvSpPr txBox="1">
            <a:spLocks noChangeArrowheads="1"/>
          </p:cNvSpPr>
          <p:nvPr/>
        </p:nvSpPr>
        <p:spPr bwMode="auto">
          <a:xfrm>
            <a:off x="457200" y="106363"/>
            <a:ext cx="822960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sz="3200" b="1"/>
              <a:t>Il flusso è </a:t>
            </a:r>
            <a:r>
              <a:rPr lang="it-IT" sz="3200" b="1">
                <a:solidFill>
                  <a:srgbClr val="FF0000"/>
                </a:solidFill>
              </a:rPr>
              <a:t>massimo</a:t>
            </a:r>
            <a:r>
              <a:rPr lang="it-IT" sz="3200" b="1"/>
              <a:t> quando …</a:t>
            </a:r>
            <a:endParaRPr lang="it-IT" sz="3200" b="1">
              <a:solidFill>
                <a:srgbClr val="FF0000"/>
              </a:solidFill>
            </a:endParaRPr>
          </a:p>
        </p:txBody>
      </p:sp>
      <p:pic>
        <p:nvPicPr>
          <p:cNvPr id="9219" name="Picture 55" descr="fig10@cap2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5800" y="1295400"/>
            <a:ext cx="410845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1432" name="Text Box 56"/>
          <p:cNvSpPr txBox="1">
            <a:spLocks noChangeArrowheads="1"/>
          </p:cNvSpPr>
          <p:nvPr/>
        </p:nvSpPr>
        <p:spPr bwMode="auto">
          <a:xfrm>
            <a:off x="5008563" y="2622550"/>
            <a:ext cx="3679825" cy="15525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/>
              <a:t>… il campo magnetico </a:t>
            </a:r>
            <a:r>
              <a:rPr lang="it-IT" b="1" i="1"/>
              <a:t>B</a:t>
            </a:r>
            <a:endParaRPr lang="it-IT"/>
          </a:p>
          <a:p>
            <a:r>
              <a:rPr lang="it-IT"/>
              <a:t>è </a:t>
            </a:r>
            <a:r>
              <a:rPr lang="it-IT" b="1"/>
              <a:t>perpendicolare</a:t>
            </a:r>
            <a:r>
              <a:rPr lang="it-IT"/>
              <a:t> </a:t>
            </a:r>
          </a:p>
          <a:p>
            <a:r>
              <a:rPr lang="it-IT"/>
              <a:t>alla superficie individuata </a:t>
            </a:r>
          </a:p>
          <a:p>
            <a:r>
              <a:rPr lang="it-IT"/>
              <a:t>dal circuito.</a:t>
            </a:r>
            <a:endParaRPr lang="it-IT" b="1" i="1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14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143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 Box 31"/>
          <p:cNvSpPr txBox="1">
            <a:spLocks noChangeArrowheads="1"/>
          </p:cNvSpPr>
          <p:nvPr/>
        </p:nvSpPr>
        <p:spPr bwMode="auto">
          <a:xfrm>
            <a:off x="457200" y="106363"/>
            <a:ext cx="822960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sz="3200" b="1"/>
              <a:t>Il flusso è </a:t>
            </a:r>
            <a:r>
              <a:rPr lang="it-IT" sz="3200" b="1">
                <a:solidFill>
                  <a:srgbClr val="FF0000"/>
                </a:solidFill>
              </a:rPr>
              <a:t>nullo</a:t>
            </a:r>
            <a:r>
              <a:rPr lang="it-IT" sz="3200" b="1"/>
              <a:t> quando …</a:t>
            </a:r>
            <a:endParaRPr lang="it-IT" sz="3200" b="1">
              <a:solidFill>
                <a:srgbClr val="FF0000"/>
              </a:solidFill>
            </a:endParaRPr>
          </a:p>
        </p:txBody>
      </p:sp>
      <p:pic>
        <p:nvPicPr>
          <p:cNvPr id="10243" name="Picture 32" descr="fig11@cap2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9600" y="1514475"/>
            <a:ext cx="4267200" cy="3895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0321" name="Text Box 33"/>
          <p:cNvSpPr txBox="1">
            <a:spLocks noChangeArrowheads="1"/>
          </p:cNvSpPr>
          <p:nvPr/>
        </p:nvSpPr>
        <p:spPr bwMode="auto">
          <a:xfrm>
            <a:off x="5008563" y="2622550"/>
            <a:ext cx="3725862" cy="11874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/>
              <a:t>… il campo magnetico </a:t>
            </a:r>
            <a:r>
              <a:rPr lang="it-IT" b="1" i="1"/>
              <a:t>B</a:t>
            </a:r>
            <a:endParaRPr lang="it-IT"/>
          </a:p>
          <a:p>
            <a:r>
              <a:rPr lang="it-IT"/>
              <a:t>è </a:t>
            </a:r>
            <a:r>
              <a:rPr lang="it-IT" b="1"/>
              <a:t>parallelo</a:t>
            </a:r>
            <a:r>
              <a:rPr lang="it-IT"/>
              <a:t> alla superficie </a:t>
            </a:r>
          </a:p>
          <a:p>
            <a:r>
              <a:rPr lang="it-IT"/>
              <a:t>individuata dal circuito.</a:t>
            </a:r>
            <a:endParaRPr lang="it-IT" b="1" i="1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03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032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4"/>
          <p:cNvSpPr txBox="1">
            <a:spLocks noChangeArrowheads="1"/>
          </p:cNvSpPr>
          <p:nvPr/>
        </p:nvSpPr>
        <p:spPr bwMode="auto">
          <a:xfrm>
            <a:off x="457200" y="106363"/>
            <a:ext cx="822960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sz="3200" b="1"/>
              <a:t>Il weber</a:t>
            </a:r>
            <a:endParaRPr lang="it-IT" sz="3200" b="1">
              <a:solidFill>
                <a:srgbClr val="FF0000"/>
              </a:solidFill>
            </a:endParaRPr>
          </a:p>
        </p:txBody>
      </p:sp>
      <p:pic>
        <p:nvPicPr>
          <p:cNvPr id="12291" name="Picture 19" descr="fig14@cap2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05200" y="1281113"/>
            <a:ext cx="2286000" cy="776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23"/>
          <p:cNvGrpSpPr>
            <a:grpSpLocks/>
          </p:cNvGrpSpPr>
          <p:nvPr/>
        </p:nvGrpSpPr>
        <p:grpSpPr bwMode="auto">
          <a:xfrm>
            <a:off x="611188" y="2362200"/>
            <a:ext cx="8304212" cy="2514600"/>
            <a:chOff x="288" y="1488"/>
            <a:chExt cx="5231" cy="1584"/>
          </a:xfrm>
        </p:grpSpPr>
        <p:grpSp>
          <p:nvGrpSpPr>
            <p:cNvPr id="12293" name="Group 21"/>
            <p:cNvGrpSpPr>
              <a:grpSpLocks/>
            </p:cNvGrpSpPr>
            <p:nvPr/>
          </p:nvGrpSpPr>
          <p:grpSpPr bwMode="auto">
            <a:xfrm>
              <a:off x="1806" y="1488"/>
              <a:ext cx="2034" cy="864"/>
              <a:chOff x="1776" y="1392"/>
              <a:chExt cx="2034" cy="864"/>
            </a:xfrm>
          </p:grpSpPr>
          <p:pic>
            <p:nvPicPr>
              <p:cNvPr id="12295" name="Picture 18" descr="fig13@cap22"/>
              <p:cNvPicPr>
                <a:picLocks noChangeAspect="1" noChangeArrowheads="1"/>
              </p:cNvPicPr>
              <p:nvPr/>
            </p:nvPicPr>
            <p:blipFill>
              <a:blip r:embed="rId4"/>
              <a:srcRect/>
              <a:stretch>
                <a:fillRect/>
              </a:stretch>
            </p:blipFill>
            <p:spPr bwMode="auto">
              <a:xfrm>
                <a:off x="1776" y="2026"/>
                <a:ext cx="2034" cy="23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12296" name="Line 20"/>
              <p:cNvSpPr>
                <a:spLocks noChangeShapeType="1"/>
              </p:cNvSpPr>
              <p:nvPr/>
            </p:nvSpPr>
            <p:spPr bwMode="auto">
              <a:xfrm>
                <a:off x="2688" y="1392"/>
                <a:ext cx="0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it-IT"/>
              </a:p>
            </p:txBody>
          </p:sp>
        </p:grpSp>
        <p:sp>
          <p:nvSpPr>
            <p:cNvPr id="12294" name="Text Box 22"/>
            <p:cNvSpPr txBox="1">
              <a:spLocks noChangeArrowheads="1"/>
            </p:cNvSpPr>
            <p:nvPr/>
          </p:nvSpPr>
          <p:spPr bwMode="auto">
            <a:xfrm>
              <a:off x="288" y="2784"/>
              <a:ext cx="5231" cy="28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it-IT"/>
                <a:t>Nel Sistema Internazionale il flusso si misura in weber (Wb).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Struttura predefinita">
  <a:themeElements>
    <a:clrScheme name="Struttura predefinit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ruttura predefinita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10136</TotalTime>
  <Words>1074</Words>
  <Application>Microsoft PowerPoint</Application>
  <PresentationFormat>Presentazione su schermo (4:3)</PresentationFormat>
  <Paragraphs>165</Paragraphs>
  <Slides>36</Slides>
  <Notes>36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2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36</vt:i4>
      </vt:variant>
    </vt:vector>
  </HeadingPairs>
  <TitlesOfParts>
    <vt:vector size="39" baseType="lpstr">
      <vt:lpstr>Arial</vt:lpstr>
      <vt:lpstr>ＭＳ Ｐゴシック</vt:lpstr>
      <vt:lpstr>Struttura predefinita</vt:lpstr>
      <vt:lpstr>Diapositiva 1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  <vt:lpstr>Diapositiva 10</vt:lpstr>
      <vt:lpstr>Diapositiva 11</vt:lpstr>
      <vt:lpstr>Diapositiva 12</vt:lpstr>
      <vt:lpstr>Diapositiva 13</vt:lpstr>
      <vt:lpstr>Diapositiva 14</vt:lpstr>
      <vt:lpstr>Diapositiva 15</vt:lpstr>
      <vt:lpstr>Diapositiva 16</vt:lpstr>
      <vt:lpstr>Diapositiva 17</vt:lpstr>
      <vt:lpstr>Diapositiva 18</vt:lpstr>
      <vt:lpstr>Diapositiva 19</vt:lpstr>
      <vt:lpstr>Diapositiva 20</vt:lpstr>
      <vt:lpstr>Diapositiva 21</vt:lpstr>
      <vt:lpstr>Diapositiva 22</vt:lpstr>
      <vt:lpstr>Diapositiva 23</vt:lpstr>
      <vt:lpstr>Diapositiva 24</vt:lpstr>
      <vt:lpstr>Diapositiva 25</vt:lpstr>
      <vt:lpstr>Diapositiva 26</vt:lpstr>
      <vt:lpstr>Diapositiva 27</vt:lpstr>
      <vt:lpstr>Diapositiva 28</vt:lpstr>
      <vt:lpstr>Diapositiva 29</vt:lpstr>
      <vt:lpstr>Diapositiva 30</vt:lpstr>
      <vt:lpstr>Diapositiva 31</vt:lpstr>
      <vt:lpstr>Diapositiva 32</vt:lpstr>
      <vt:lpstr>Diapositiva 33</vt:lpstr>
      <vt:lpstr>Diapositiva 34</vt:lpstr>
      <vt:lpstr>Diapositiva 35</vt:lpstr>
      <vt:lpstr>Diapositiva 36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Roberto Storace</dc:creator>
  <cp:lastModifiedBy>Roberto Storace</cp:lastModifiedBy>
  <cp:revision>158</cp:revision>
  <cp:lastPrinted>1601-01-01T00:00:00Z</cp:lastPrinted>
  <dcterms:created xsi:type="dcterms:W3CDTF">1601-01-01T00:00:00Z</dcterms:created>
  <dcterms:modified xsi:type="dcterms:W3CDTF">2018-02-07T11:18:55Z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