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db58bdf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db58bdf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db58bdf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db58bdf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db58bdfa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db58bdfa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db58bdfa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6db58bdfa1_0_66:notes"/>
          <p:cNvSpPr/>
          <p:nvPr>
            <p:ph idx="2" type="sldImg"/>
          </p:nvPr>
        </p:nvSpPr>
        <p:spPr>
          <a:xfrm>
            <a:off x="381495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db58bdfa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6db58bdfa1_0_75:notes"/>
          <p:cNvSpPr/>
          <p:nvPr>
            <p:ph idx="2" type="sldImg"/>
          </p:nvPr>
        </p:nvSpPr>
        <p:spPr>
          <a:xfrm>
            <a:off x="381495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14720" y="259227"/>
            <a:ext cx="8511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920" y="1200006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13280" y="4512714"/>
            <a:ext cx="1728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8" y="5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9900"/>
                </a:solidFill>
              </a:rPr>
              <a:t>la cellula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9900"/>
                </a:solidFill>
              </a:rPr>
              <a:t>introduzione e strumenti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919162" y="996950"/>
            <a:ext cx="75819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teoria cellulare </a:t>
            </a: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basa su tre affermazioni: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cellula è l’unità di base dei viventi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tutti gli organismi viventi sono costituiti da cellule, questi possono essere </a:t>
            </a:r>
            <a:r>
              <a:rPr b="0" i="1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unicellulari</a:t>
            </a: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0" i="1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pluricellulari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nuove cellule possono derivare soltanto da cellule preesistenti</a:t>
            </a: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271462" y="0"/>
            <a:ext cx="8928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rgbClr val="FF2712"/>
                </a:solidFill>
              </a:rPr>
              <a:t>L’unità di base della vita</a:t>
            </a:r>
            <a:endParaRPr sz="4400">
              <a:solidFill>
                <a:srgbClr val="FF271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975" y="1050500"/>
            <a:ext cx="4790551" cy="21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-34550" y="569475"/>
            <a:ext cx="9891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cellule sono piccole per ottimizzare il </a:t>
            </a:r>
            <a:r>
              <a:rPr b="1" i="0" lang="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rapporto </a:t>
            </a:r>
            <a:r>
              <a:rPr b="1" lang="it" sz="2200"/>
              <a:t>s</a:t>
            </a:r>
            <a:r>
              <a:rPr b="1" i="0" lang="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uperficie/volume</a:t>
            </a:r>
            <a:r>
              <a:rPr b="0" i="0" lang="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  <a:p>
            <a:pPr indent="0" lvl="0" marL="396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Ciò garantisce alla cellula una superficie di scambio con l’esterno adeguata per il passaggio di nutrienti e scarti.</a:t>
            </a:r>
            <a:endParaRPr sz="2400"/>
          </a:p>
        </p:txBody>
      </p:sp>
      <p:sp>
        <p:nvSpPr>
          <p:cNvPr id="72" name="Google Shape;72;p16"/>
          <p:cNvSpPr txBox="1"/>
          <p:nvPr/>
        </p:nvSpPr>
        <p:spPr>
          <a:xfrm>
            <a:off x="-20650" y="0"/>
            <a:ext cx="9096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2712"/>
                </a:solidFill>
              </a:rPr>
              <a:t>Le cellule hanno piccole dimensioni</a:t>
            </a:r>
            <a:endParaRPr sz="3600">
              <a:solidFill>
                <a:srgbClr val="FF2712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793876" y="4696025"/>
            <a:ext cx="25245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Volumi ridotti</a:t>
            </a:r>
            <a:endParaRPr/>
          </a:p>
        </p:txBody>
      </p:sp>
      <p:pic>
        <p:nvPicPr>
          <p:cNvPr descr="Schermata 2018-03-19 alle 14.55.25.png"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774" y="3274161"/>
            <a:ext cx="5881618" cy="137138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3305175" y="4713287"/>
            <a:ext cx="990600" cy="381000"/>
          </a:xfrm>
          <a:prstGeom prst="rightArrow">
            <a:avLst>
              <a:gd fmla="val 11980" name="adj1"/>
              <a:gd fmla="val 7344" name="adj2"/>
            </a:avLst>
          </a:prstGeom>
          <a:solidFill>
            <a:srgbClr val="000000"/>
          </a:solidFill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440237" y="4714875"/>
            <a:ext cx="3141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0" lvl="0" marL="396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Superfici più ampie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-74613" y="1417637"/>
            <a:ext cx="94680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0625" wrap="square" tIns="0">
            <a:noAutofit/>
          </a:bodyPr>
          <a:lstStyle/>
          <a:p>
            <a:pPr indent="-393700" lvl="0" marL="4968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microscopio ottico composto (LM) 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avvale della </a:t>
            </a:r>
            <a:r>
              <a:rPr b="0" i="1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luce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di un </a:t>
            </a:r>
            <a:r>
              <a:rPr b="0" i="1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di lenti 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ingrandire le immagini. </a:t>
            </a:r>
            <a:b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limite di risoluzione è di </a:t>
            </a:r>
            <a:r>
              <a:rPr b="1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0,2 μm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  <a:p>
            <a:pPr indent="-457200" lvl="0" marL="4968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968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Nel </a:t>
            </a:r>
            <a:r>
              <a:rPr b="1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microscopio elettronico a trasmissione (TEM)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campione è investito da un </a:t>
            </a:r>
            <a:r>
              <a:rPr b="0" i="1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fascio di elettroni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(lunghezza d’onda minore della luce). Le immagini sono quindi a risoluzione più fine: il TEM più potente arriva a </a:t>
            </a:r>
            <a:r>
              <a:rPr b="1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0,1 nm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  <a:p>
            <a:pPr indent="-457200" lvl="0" marL="4968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9688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microscopio elettronico a scansione (SEM) 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raccoglie e mette a fuoco gli elettroni dispersi dalla superficie del campione, generando un’immagine</a:t>
            </a:r>
            <a:r>
              <a:rPr b="0" i="1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tridimensionale</a:t>
            </a:r>
            <a:r>
              <a:rPr b="0" i="0" lang="it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</p:txBody>
      </p:sp>
      <p:sp>
        <p:nvSpPr>
          <p:cNvPr id="82" name="Google Shape;82;p17"/>
          <p:cNvSpPr txBox="1"/>
          <p:nvPr/>
        </p:nvSpPr>
        <p:spPr>
          <a:xfrm>
            <a:off x="-44450" y="107950"/>
            <a:ext cx="93837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2712"/>
                </a:solidFill>
              </a:rPr>
              <a:t>Il microscopio</a:t>
            </a:r>
            <a:endParaRPr sz="3000">
              <a:solidFill>
                <a:srgbClr val="FF271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8513280" y="4512714"/>
            <a:ext cx="1728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52327" l="27585" r="34223" t="1638"/>
          <a:stretch/>
        </p:blipFill>
        <p:spPr>
          <a:xfrm>
            <a:off x="0" y="-24842"/>
            <a:ext cx="4963680" cy="328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920" y="1346901"/>
            <a:ext cx="2935749" cy="36464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326880" y="3992099"/>
            <a:ext cx="3864900" cy="452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it" sz="3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Microscopi ottici</a:t>
            </a:r>
            <a:endParaRPr sz="1200"/>
          </a:p>
        </p:txBody>
      </p:sp>
      <p:cxnSp>
        <p:nvCxnSpPr>
          <p:cNvPr id="91" name="Google Shape;91;p18"/>
          <p:cNvCxnSpPr/>
          <p:nvPr/>
        </p:nvCxnSpPr>
        <p:spPr>
          <a:xfrm flipH="1" rot="10800000">
            <a:off x="2259359" y="3257699"/>
            <a:ext cx="221700" cy="734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92" name="Google Shape;92;p18"/>
          <p:cNvCxnSpPr/>
          <p:nvPr/>
        </p:nvCxnSpPr>
        <p:spPr>
          <a:xfrm>
            <a:off x="4191840" y="4218923"/>
            <a:ext cx="967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3000">
              <a:srgbClr val="000000">
                <a:alpha val="349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8513280" y="4512714"/>
            <a:ext cx="1728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19634" l="24452" r="48302" t="52597"/>
          <a:stretch/>
        </p:blipFill>
        <p:spPr>
          <a:xfrm>
            <a:off x="6096053" y="3170405"/>
            <a:ext cx="1819977" cy="191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41173" l="0" r="58336" t="0"/>
          <a:stretch/>
        </p:blipFill>
        <p:spPr>
          <a:xfrm>
            <a:off x="6405560" y="0"/>
            <a:ext cx="2712429" cy="271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0" l="0" r="0" t="63237"/>
          <a:stretch/>
        </p:blipFill>
        <p:spPr>
          <a:xfrm>
            <a:off x="1492149" y="3881088"/>
            <a:ext cx="4477290" cy="116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680" y="122052"/>
            <a:ext cx="3036199" cy="338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 rot="-5400000">
            <a:off x="3108399" y="1398138"/>
            <a:ext cx="3744900" cy="948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i="0" lang="it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 elettronici</a:t>
            </a:r>
            <a:endParaRPr sz="1200"/>
          </a:p>
        </p:txBody>
      </p:sp>
      <p:cxnSp>
        <p:nvCxnSpPr>
          <p:cNvPr id="103" name="Google Shape;103;p19"/>
          <p:cNvCxnSpPr>
            <a:stCxn id="102" idx="0"/>
          </p:cNvCxnSpPr>
          <p:nvPr/>
        </p:nvCxnSpPr>
        <p:spPr>
          <a:xfrm rot="10800000">
            <a:off x="2966049" y="1152738"/>
            <a:ext cx="1540500" cy="719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04" name="Google Shape;104;p19"/>
          <p:cNvCxnSpPr>
            <a:stCxn id="102" idx="2"/>
          </p:cNvCxnSpPr>
          <p:nvPr/>
        </p:nvCxnSpPr>
        <p:spPr>
          <a:xfrm>
            <a:off x="5455149" y="1872438"/>
            <a:ext cx="631800" cy="12798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