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94" r:id="rId3"/>
    <p:sldId id="257" r:id="rId4"/>
    <p:sldId id="260" r:id="rId5"/>
    <p:sldId id="314" r:id="rId6"/>
    <p:sldId id="259" r:id="rId7"/>
    <p:sldId id="295" r:id="rId8"/>
    <p:sldId id="312" r:id="rId9"/>
    <p:sldId id="322" r:id="rId10"/>
    <p:sldId id="278" r:id="rId11"/>
    <p:sldId id="261" r:id="rId12"/>
    <p:sldId id="262" r:id="rId13"/>
    <p:sldId id="263" r:id="rId14"/>
    <p:sldId id="321" r:id="rId15"/>
    <p:sldId id="264" r:id="rId16"/>
    <p:sldId id="270" r:id="rId17"/>
    <p:sldId id="272" r:id="rId18"/>
    <p:sldId id="296" r:id="rId19"/>
    <p:sldId id="279" r:id="rId20"/>
    <p:sldId id="291" r:id="rId21"/>
    <p:sldId id="273" r:id="rId22"/>
    <p:sldId id="274" r:id="rId23"/>
    <p:sldId id="315" r:id="rId24"/>
    <p:sldId id="316" r:id="rId25"/>
    <p:sldId id="311" r:id="rId26"/>
    <p:sldId id="275" r:id="rId27"/>
    <p:sldId id="299" r:id="rId28"/>
    <p:sldId id="297" r:id="rId29"/>
    <p:sldId id="325" r:id="rId30"/>
    <p:sldId id="324" r:id="rId31"/>
    <p:sldId id="326" r:id="rId32"/>
    <p:sldId id="327" r:id="rId33"/>
    <p:sldId id="328" r:id="rId34"/>
    <p:sldId id="329" r:id="rId35"/>
    <p:sldId id="330" r:id="rId36"/>
    <p:sldId id="331" r:id="rId3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FF0000"/>
    <a:srgbClr val="FFCC00"/>
    <a:srgbClr val="EAEAEA"/>
    <a:srgbClr val="0099CC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0210" autoAdjust="0"/>
  </p:normalViewPr>
  <p:slideViewPr>
    <p:cSldViewPr>
      <p:cViewPr varScale="1">
        <p:scale>
          <a:sx n="79" d="100"/>
          <a:sy n="79" d="100"/>
        </p:scale>
        <p:origin x="-152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4D5F7C-A888-4399-828F-66403D6E31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98CC1-D10C-4D6B-BEA0-2C1C383BAF41}" type="slidenum">
              <a:rPr lang="it-IT"/>
              <a:pPr/>
              <a:t>1</a:t>
            </a:fld>
            <a:endParaRPr lang="it-IT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1E12A-04A7-44A0-85D3-A0C17BA64BF5}" type="slidenum">
              <a:rPr lang="it-IT"/>
              <a:pPr/>
              <a:t>10</a:t>
            </a:fld>
            <a:endParaRPr lang="it-IT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Per definizione, è positivo il flusso U di un campo magnetico le cui linee </a:t>
            </a:r>
            <a:r>
              <a:rPr lang="it-IT" i="1" smtClean="0"/>
              <a:t>escono </a:t>
            </a:r>
            <a:r>
              <a:rPr lang="it-IT" smtClean="0"/>
              <a:t>dalla faccia positiva della superficie.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746FF-A91F-4C9D-BEA7-2510AFC1FA43}" type="slidenum">
              <a:rPr lang="it-IT"/>
              <a:pPr/>
              <a:t>11</a:t>
            </a:fld>
            <a:endParaRPr lang="it-IT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Se c’è una corrente indotta, ci deve essere una forza elettromotrice (indotta) che la produce: da cosa dipenderà dunque il valore di questa forza elettromotrice?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E4038-348B-44D2-BDDA-EB59780F067D}" type="slidenum">
              <a:rPr lang="it-IT"/>
              <a:pPr/>
              <a:t>12</a:t>
            </a:fld>
            <a:endParaRPr lang="it-IT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Muovere un magnete, variare una corrente, deformare un circuito oppure ruotarlo sono operazioni diverse che generano in un circuito una variazione del flusso di </a:t>
            </a:r>
            <a:r>
              <a:rPr lang="it-IT" i="1" smtClean="0"/>
              <a:t>B </a:t>
            </a:r>
            <a:r>
              <a:rPr lang="it-IT" smtClean="0"/>
              <a:t>e, quindi, una corrente indotta. La legge dell’induzione elettromagnetica semplifica il quadro: essa afferma che, indipendentemente dai dettagli, la sola cosa che conta è la rapidità con cui varia il flusso del campo magnetico attraverso il circuito.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D506B-3583-4B5D-A130-091C992ABCC4}" type="slidenum">
              <a:rPr lang="it-IT"/>
              <a:pPr/>
              <a:t>13</a:t>
            </a:fld>
            <a:endParaRPr lang="it-IT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1DCAF-8D1D-46BA-B679-58C816683E9F}" type="slidenum">
              <a:rPr lang="it-IT"/>
              <a:pPr/>
              <a:t>14</a:t>
            </a:fld>
            <a:endParaRPr lang="it-IT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Il campo indotto accentuerebbe l’aumento del flusso totale, il quale, a sua volta, creerebbe una corrente indotta più intensa e quindi un nuovo campo magnetico indotto, innescando un processo senza fine.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Quale principio della fisica verrebbe violato?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BDCE8-05D1-481C-8D88-0F8E60D57309}" type="slidenum">
              <a:rPr lang="it-IT"/>
              <a:pPr/>
              <a:t>15</a:t>
            </a:fld>
            <a:endParaRPr lang="it-IT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La corrente indotta deve circolare in senso antiorario, in modo da contrastare l’aumento del campo della calamita.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799D7-7503-4221-8680-6FD2B6213717}" type="slidenum">
              <a:rPr lang="it-IT"/>
              <a:pPr/>
              <a:t>16</a:t>
            </a:fld>
            <a:endParaRPr lang="it-IT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Una corrente indotta causata da un </a:t>
            </a:r>
            <a:r>
              <a:rPr lang="it-IT" i="1" smtClean="0"/>
              <a:t>aumento </a:t>
            </a:r>
            <a:r>
              <a:rPr lang="it-IT" smtClean="0"/>
              <a:t>del flusso di un campo magnetico esterno </a:t>
            </a:r>
            <a:r>
              <a:rPr lang="it-IT" i="1" smtClean="0"/>
              <a:t>B</a:t>
            </a:r>
            <a:r>
              <a:rPr lang="it-IT" smtClean="0"/>
              <a:t> genera un proprio campo magnetico indotto, </a:t>
            </a:r>
            <a:r>
              <a:rPr lang="it-IT" i="1" smtClean="0"/>
              <a:t>B</a:t>
            </a:r>
            <a:r>
              <a:rPr lang="it-IT" baseline="-25000" smtClean="0"/>
              <a:t>indotto</a:t>
            </a:r>
            <a:r>
              <a:rPr lang="it-IT" smtClean="0"/>
              <a:t>, che ha verso opposto a quello di </a:t>
            </a:r>
            <a:r>
              <a:rPr lang="it-IT" i="1" smtClean="0"/>
              <a:t>B</a:t>
            </a:r>
            <a:r>
              <a:rPr lang="it-IT" baseline="-25000" smtClean="0"/>
              <a:t>iniziale</a:t>
            </a:r>
            <a:r>
              <a:rPr lang="it-IT" smtClean="0"/>
              <a:t>;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Una corrente indotta causata da una </a:t>
            </a:r>
            <a:r>
              <a:rPr lang="it-IT" i="1" smtClean="0"/>
              <a:t>diminuzione </a:t>
            </a:r>
            <a:r>
              <a:rPr lang="it-IT" smtClean="0"/>
              <a:t>del flusso di un campo magnetico esterno </a:t>
            </a:r>
            <a:r>
              <a:rPr lang="it-IT" i="1" smtClean="0"/>
              <a:t>B </a:t>
            </a:r>
            <a:r>
              <a:rPr lang="it-IT" smtClean="0"/>
              <a:t>genera un proprio campo magnetico indotto, </a:t>
            </a:r>
            <a:r>
              <a:rPr lang="it-IT" i="1" smtClean="0"/>
              <a:t>B</a:t>
            </a:r>
            <a:r>
              <a:rPr lang="it-IT" baseline="-25000" smtClean="0"/>
              <a:t>indotto</a:t>
            </a:r>
            <a:r>
              <a:rPr lang="it-IT" smtClean="0"/>
              <a:t>, che ha lo stesso verso di </a:t>
            </a:r>
            <a:r>
              <a:rPr lang="it-IT" i="1" smtClean="0"/>
              <a:t>B</a:t>
            </a:r>
            <a:r>
              <a:rPr lang="it-IT" baseline="-25000" smtClean="0"/>
              <a:t>iniziale</a:t>
            </a:r>
            <a:r>
              <a:rPr lang="it-IT" smtClean="0"/>
              <a:t>.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F5877-5DB6-457E-BA74-086D7186A12C}" type="slidenum">
              <a:rPr lang="it-IT"/>
              <a:pPr/>
              <a:t>17</a:t>
            </a:fld>
            <a:endParaRPr lang="it-IT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26AEC-2BAE-4998-9FCF-1D080B258691}" type="slidenum">
              <a:rPr lang="it-IT"/>
              <a:pPr/>
              <a:t>18</a:t>
            </a:fld>
            <a:endParaRPr lang="it-IT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In linea di principio un alternatore è costituito da una spira che viene fatta ruotare all’interno di un campo magnetico.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71AFA-C1CC-45F6-9B64-A3AC271002F7}" type="slidenum">
              <a:rPr lang="it-IT"/>
              <a:pPr/>
              <a:t>19</a:t>
            </a:fld>
            <a:endParaRPr lang="it-IT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Descriviamo l’andamento del flusso del campo magnetico attraverso la spira durante un giro completo della spira: in quale momento il flusso è massimo? In quale istante è nullo? Per quanto tempo il flusso attraverso la spira è negativo?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7F06F-4BDD-48D6-AE32-FE147B621FD8}" type="slidenum">
              <a:rPr lang="it-IT"/>
              <a:pPr/>
              <a:t>2</a:t>
            </a:fld>
            <a:endParaRPr lang="it-IT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Per quale ragione nel circuito indotto si crea una corrente indotta? Chi è il responsabile della variazione del campo magnetico all’interno del solenoide del circuito indotto?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F7312-796C-46F6-8980-DE68B98E125F}" type="slidenum">
              <a:rPr lang="it-IT"/>
              <a:pPr/>
              <a:t>20</a:t>
            </a:fld>
            <a:endParaRPr lang="it-IT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A83A5-616A-40A7-8671-633528D29DC3}" type="slidenum">
              <a:rPr lang="it-IT"/>
              <a:pPr/>
              <a:t>21</a:t>
            </a:fld>
            <a:endParaRPr lang="it-IT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smtClean="0"/>
              <a:t>Per 220 V dell’impianto domestico si intende dunque la tensione efficace.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4ECDE-4CBE-4738-B527-07DAABE7C3B2}" type="slidenum">
              <a:rPr lang="it-IT"/>
              <a:pPr/>
              <a:t>22</a:t>
            </a:fld>
            <a:endParaRPr lang="it-IT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9C403-3760-41FC-8821-9A415031543E}" type="slidenum">
              <a:rPr lang="it-IT"/>
              <a:pPr/>
              <a:t>23</a:t>
            </a:fld>
            <a:endParaRPr lang="it-IT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66042-CCB3-4378-A478-015AAFEAD325}" type="slidenum">
              <a:rPr lang="it-IT"/>
              <a:pPr/>
              <a:t>24</a:t>
            </a:fld>
            <a:endParaRPr lang="it-IT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AFFC7-4AAF-4E73-B117-551CC8285DC8}" type="slidenum">
              <a:rPr lang="it-IT"/>
              <a:pPr/>
              <a:t>25</a:t>
            </a:fld>
            <a:endParaRPr lang="it-IT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1CFEF-3A72-4095-BDDF-A4C66F142BFF}" type="slidenum">
              <a:rPr lang="it-IT"/>
              <a:pPr/>
              <a:t>26</a:t>
            </a:fld>
            <a:endParaRPr lang="it-IT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Char char="•"/>
            </a:pPr>
            <a:r>
              <a:rPr lang="it-IT" smtClean="0"/>
              <a:t>Una grande centrale idroelettrica produce una potenza di un gigawatt.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37CDD-0245-4F35-AFE1-CA6EB4EE2279}" type="slidenum">
              <a:rPr lang="it-IT"/>
              <a:pPr/>
              <a:t>27</a:t>
            </a:fld>
            <a:endParaRPr lang="it-IT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Nella caldaia di una centrale termoelettrica si brucia petrolio, metano o carbone.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Una grande centrale termoelettrica produce quasi 3 GW.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C7F71-333C-4F11-ABA1-F758C0AB862B}" type="slidenum">
              <a:rPr lang="it-IT"/>
              <a:pPr/>
              <a:t>28</a:t>
            </a:fld>
            <a:endParaRPr lang="it-IT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A differenza delle centrali termoelettriche, il calore che scalda l’acqua della caldaia esce dalle barre di uranio al cui interno hanno luogo reazioni nucleari di fissione.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1BE8A-E191-481E-A7BF-F842D833F172}" type="slidenum">
              <a:rPr lang="it-IT"/>
              <a:pPr/>
              <a:t>29</a:t>
            </a:fld>
            <a:endParaRPr lang="it-IT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E2500-7733-4BD8-BE47-72C8034FECDF}" type="slidenum">
              <a:rPr lang="it-IT"/>
              <a:pPr/>
              <a:t>3</a:t>
            </a:fld>
            <a:endParaRPr lang="it-IT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CE714-F8A0-4169-8C13-3B4EEEC53F6A}" type="slidenum">
              <a:rPr lang="it-IT"/>
              <a:pPr/>
              <a:t>30</a:t>
            </a:fld>
            <a:endParaRPr lang="it-IT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C7067-CA03-4D1A-B252-27574419FC8B}" type="slidenum">
              <a:rPr lang="it-IT"/>
              <a:pPr/>
              <a:t>31</a:t>
            </a:fld>
            <a:endParaRPr lang="it-IT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Per la seconda legge di Ohm, scegliere buoni conduttori elettrici che abbiano una sezione abbastanza grande concorre a limitare la resistenza dei cavi.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Per rendere piccola i</a:t>
            </a:r>
            <a:r>
              <a:rPr lang="it-IT" baseline="-25000" smtClean="0"/>
              <a:t>eff</a:t>
            </a:r>
            <a:r>
              <a:rPr lang="it-IT" smtClean="0"/>
              <a:t> si utilizzano dei trasformatori che abbassano la corrente e alzano di molto la tensione.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BF30F-2501-4E22-BDD0-229DAFFA4B0D}" type="slidenum">
              <a:rPr lang="it-IT"/>
              <a:pPr/>
              <a:t>32</a:t>
            </a:fld>
            <a:endParaRPr lang="it-IT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B1CC6-5F32-42CF-B80C-4E12FB401E07}" type="slidenum">
              <a:rPr lang="it-IT"/>
              <a:pPr/>
              <a:t>33</a:t>
            </a:fld>
            <a:endParaRPr lang="it-IT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12933-617F-4939-979A-7A735991F6D3}" type="slidenum">
              <a:rPr lang="it-IT"/>
              <a:pPr/>
              <a:t>34</a:t>
            </a:fld>
            <a:endParaRPr lang="it-IT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4A302-1266-45B8-8D19-72BA1CD897E0}" type="slidenum">
              <a:rPr lang="it-IT"/>
              <a:pPr/>
              <a:t>35</a:t>
            </a:fld>
            <a:endParaRPr lang="it-IT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570B1-4534-4E67-A210-44DEA5C63A9F}" type="slidenum">
              <a:rPr lang="it-IT"/>
              <a:pPr/>
              <a:t>36</a:t>
            </a:fld>
            <a:endParaRPr lang="it-IT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Agendo sulla tensione e sulla corrente in ingresso, cosa si deve fare per avere una tensione elevata in uscita?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17599-B6B2-4A14-A1C0-35CE28DF9512}" type="slidenum">
              <a:rPr lang="it-IT"/>
              <a:pPr/>
              <a:t>4</a:t>
            </a:fld>
            <a:endParaRPr lang="it-IT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248B4-8A17-4802-A2C2-80531B4C81D1}" type="slidenum">
              <a:rPr lang="it-IT"/>
              <a:pPr/>
              <a:t>5</a:t>
            </a:fld>
            <a:endParaRPr lang="it-IT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14D26-D330-4883-98B0-6417738F2FA9}" type="slidenum">
              <a:rPr lang="it-IT"/>
              <a:pPr/>
              <a:t>6</a:t>
            </a:fld>
            <a:endParaRPr lang="it-IT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9D4BF-0045-4F04-975F-B799260A7E8A}" type="slidenum">
              <a:rPr lang="it-IT"/>
              <a:pPr/>
              <a:t>7</a:t>
            </a:fld>
            <a:endParaRPr lang="it-IT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68A85-36CA-4F88-A27B-B402160F8821}" type="slidenum">
              <a:rPr lang="it-IT"/>
              <a:pPr/>
              <a:t>8</a:t>
            </a:fld>
            <a:endParaRPr lang="it-IT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1F268-FCC9-45BD-BE54-730828CFC9CC}" type="slidenum">
              <a:rPr lang="it-IT"/>
              <a:pPr/>
              <a:t>9</a:t>
            </a:fld>
            <a:endParaRPr lang="it-IT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E370B-C648-4220-88CE-518FBBD85F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BFFF-9A70-493B-BCDD-FA7811CBE5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5218-BB3B-460F-A55E-C5B5D2F649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EDCFD-8E46-43C4-8022-0FF8945E3F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6FE1-4638-43BE-AEB4-40AF929526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029A1-0062-4ED4-86C3-FF1948E0AA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5403-CCD0-4BE5-95B9-6F75D3518D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7E903-DD28-4771-892D-35D5AB5F63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0F4C-DF22-4FC3-A30A-D49E8D1987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EBFB-C282-4678-9D34-1AFDF0E52E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9921-0B7C-40F1-A0A5-E0BF69EDD6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6855-D37A-4E2E-B2E0-D0EC158AB4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84F6A89-3F02-4E37-BD59-4D758B5A9E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" y="65532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it-IT" sz="800">
                <a:ea typeface="ＭＳ Ｐゴシック" pitchFamily="1" charset="-128"/>
              </a:rPr>
              <a:t>Amaldi, </a:t>
            </a:r>
            <a:r>
              <a:rPr lang="it-IT" sz="800" i="1">
                <a:ea typeface="ＭＳ Ｐゴシック" pitchFamily="1" charset="-128"/>
              </a:rPr>
              <a:t>L’Amaldi 2.0 </a:t>
            </a:r>
            <a:r>
              <a:rPr lang="it-IT" sz="800">
                <a:ea typeface="ＭＳ Ｐゴシック" pitchFamily="1" charset="-128"/>
              </a:rPr>
              <a:t>© Zanichelli editore 2010</a:t>
            </a:r>
          </a:p>
        </p:txBody>
      </p:sp>
      <p:pic>
        <p:nvPicPr>
          <p:cNvPr id="1032" name="Picture 8" descr="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29400" y="5867400"/>
            <a:ext cx="2438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corrente </a:t>
            </a:r>
            <a:r>
              <a:rPr lang="it-IT" sz="3200" b="1">
                <a:solidFill>
                  <a:srgbClr val="FF0000"/>
                </a:solidFill>
              </a:rPr>
              <a:t>indotta</a:t>
            </a:r>
          </a:p>
        </p:txBody>
      </p:sp>
      <p:sp>
        <p:nvSpPr>
          <p:cNvPr id="3075" name="Text Box 49"/>
          <p:cNvSpPr txBox="1">
            <a:spLocks noChangeArrowheads="1"/>
          </p:cNvSpPr>
          <p:nvPr/>
        </p:nvSpPr>
        <p:spPr bwMode="auto">
          <a:xfrm>
            <a:off x="5622925" y="1639888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3076" name="Picture 74" descr="fig01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44196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76"/>
          <p:cNvSpPr>
            <a:spLocks noChangeArrowheads="1"/>
          </p:cNvSpPr>
          <p:nvPr/>
        </p:nvSpPr>
        <p:spPr bwMode="auto">
          <a:xfrm>
            <a:off x="381000" y="990600"/>
            <a:ext cx="4724400" cy="44958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57200" y="995363"/>
            <a:ext cx="8134350" cy="4110037"/>
            <a:chOff x="288" y="627"/>
            <a:chExt cx="5124" cy="2589"/>
          </a:xfrm>
        </p:grpSpPr>
        <p:pic>
          <p:nvPicPr>
            <p:cNvPr id="3079" name="Picture 75" descr="fig02@cap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627"/>
              <a:ext cx="2784" cy="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Text Box 77"/>
            <p:cNvSpPr txBox="1">
              <a:spLocks noChangeArrowheads="1"/>
            </p:cNvSpPr>
            <p:nvPr/>
          </p:nvSpPr>
          <p:spPr bwMode="auto">
            <a:xfrm>
              <a:off x="3408" y="1652"/>
              <a:ext cx="2004" cy="7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Un campo magnetico </a:t>
              </a:r>
            </a:p>
            <a:p>
              <a:r>
                <a:rPr lang="it-IT"/>
                <a:t>che varia genera </a:t>
              </a:r>
            </a:p>
            <a:p>
              <a:r>
                <a:rPr lang="it-IT"/>
                <a:t>una </a:t>
              </a:r>
              <a:r>
                <a:rPr lang="it-IT" b="1"/>
                <a:t>corrente indotta</a:t>
              </a:r>
              <a:r>
                <a:rPr lang="it-IT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2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Il </a:t>
            </a:r>
            <a:r>
              <a:rPr lang="it-IT" sz="3200" b="1">
                <a:solidFill>
                  <a:srgbClr val="FF0000"/>
                </a:solidFill>
              </a:rPr>
              <a:t>segno</a:t>
            </a:r>
            <a:r>
              <a:rPr lang="it-IT" sz="3200" b="1"/>
              <a:t> del flusso</a:t>
            </a:r>
            <a:endParaRPr lang="it-IT" sz="3200" b="1">
              <a:solidFill>
                <a:srgbClr val="FF0000"/>
              </a:solidFill>
            </a:endParaRPr>
          </a:p>
        </p:txBody>
      </p:sp>
      <p:pic>
        <p:nvPicPr>
          <p:cNvPr id="13315" name="Picture 55" descr="fig15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4387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6" descr="fig16@cap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95400"/>
            <a:ext cx="4121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</a:t>
            </a:r>
            <a:r>
              <a:rPr lang="it-IT" sz="3200" b="1">
                <a:solidFill>
                  <a:srgbClr val="FF0000"/>
                </a:solidFill>
              </a:rPr>
              <a:t>variazione</a:t>
            </a:r>
            <a:r>
              <a:rPr lang="it-IT" sz="3200" b="1"/>
              <a:t> del flusso magnetico</a:t>
            </a:r>
            <a:endParaRPr lang="it-IT" sz="3200" b="1">
              <a:solidFill>
                <a:srgbClr val="FF0000"/>
              </a:solidFill>
            </a:endParaRPr>
          </a:p>
        </p:txBody>
      </p:sp>
      <p:pic>
        <p:nvPicPr>
          <p:cNvPr id="35912" name="Picture 72" descr="fig17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743075"/>
            <a:ext cx="51054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13" name="Picture 73" descr="fig18@cap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7526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14" name="Picture 74" descr="fig19@cap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076450"/>
            <a:ext cx="4572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legge di </a:t>
            </a:r>
            <a:r>
              <a:rPr lang="it-IT" sz="3200" b="1">
                <a:solidFill>
                  <a:srgbClr val="FF0000"/>
                </a:solidFill>
              </a:rPr>
              <a:t>Faraday-Neumann</a:t>
            </a:r>
          </a:p>
        </p:txBody>
      </p:sp>
      <p:pic>
        <p:nvPicPr>
          <p:cNvPr id="15363" name="Picture 87" descr="fig21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83058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048000" y="3478213"/>
            <a:ext cx="3124200" cy="1474787"/>
            <a:chOff x="1920" y="1776"/>
            <a:chExt cx="1968" cy="929"/>
          </a:xfrm>
        </p:grpSpPr>
        <p:pic>
          <p:nvPicPr>
            <p:cNvPr id="15365" name="Picture 89" descr="fig22@cap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0" y="2208"/>
              <a:ext cx="1968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Line 90"/>
            <p:cNvSpPr>
              <a:spLocks noChangeShapeType="1"/>
            </p:cNvSpPr>
            <p:nvPr/>
          </p:nvSpPr>
          <p:spPr bwMode="auto">
            <a:xfrm>
              <a:off x="2880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0"/>
          <p:cNvSpPr txBox="1">
            <a:spLocks noChangeArrowheads="1"/>
          </p:cNvSpPr>
          <p:nvPr/>
        </p:nvSpPr>
        <p:spPr bwMode="auto">
          <a:xfrm>
            <a:off x="152400" y="1063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Qual è il </a:t>
            </a:r>
            <a:r>
              <a:rPr lang="it-IT" sz="3200" b="1">
                <a:solidFill>
                  <a:srgbClr val="FF0000"/>
                </a:solidFill>
              </a:rPr>
              <a:t>verso</a:t>
            </a:r>
            <a:r>
              <a:rPr lang="it-IT" sz="3200" b="1"/>
              <a:t> della corrente indotta?</a:t>
            </a:r>
            <a:endParaRPr lang="it-IT" sz="3200" b="1">
              <a:solidFill>
                <a:srgbClr val="FF0000"/>
              </a:solidFill>
            </a:endParaRPr>
          </a:p>
        </p:txBody>
      </p:sp>
      <p:pic>
        <p:nvPicPr>
          <p:cNvPr id="17411" name="Picture 119" descr="fig26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276600"/>
            <a:ext cx="304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121"/>
          <p:cNvGrpSpPr>
            <a:grpSpLocks/>
          </p:cNvGrpSpPr>
          <p:nvPr/>
        </p:nvGrpSpPr>
        <p:grpSpPr bwMode="auto">
          <a:xfrm>
            <a:off x="609600" y="1143000"/>
            <a:ext cx="3998913" cy="4800600"/>
            <a:chOff x="384" y="720"/>
            <a:chExt cx="2519" cy="3024"/>
          </a:xfrm>
        </p:grpSpPr>
        <p:pic>
          <p:nvPicPr>
            <p:cNvPr id="17413" name="Picture 118" descr="fig25@cap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720"/>
              <a:ext cx="2519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Rectangle 120"/>
            <p:cNvSpPr>
              <a:spLocks noChangeArrowheads="1"/>
            </p:cNvSpPr>
            <p:nvPr/>
          </p:nvSpPr>
          <p:spPr bwMode="auto">
            <a:xfrm>
              <a:off x="432" y="720"/>
              <a:ext cx="2448" cy="302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Circola in </a:t>
            </a:r>
            <a:r>
              <a:rPr lang="it-IT" sz="3200" b="1">
                <a:solidFill>
                  <a:srgbClr val="FF0000"/>
                </a:solidFill>
              </a:rPr>
              <a:t>senso orario</a:t>
            </a:r>
            <a:r>
              <a:rPr lang="it-IT" sz="3200" b="1"/>
              <a:t>?</a:t>
            </a:r>
            <a:endParaRPr lang="it-IT" sz="3200" b="1">
              <a:solidFill>
                <a:srgbClr val="FF0000"/>
              </a:solidFill>
            </a:endParaRPr>
          </a:p>
        </p:txBody>
      </p:sp>
      <p:grpSp>
        <p:nvGrpSpPr>
          <p:cNvPr id="18435" name="Group 21"/>
          <p:cNvGrpSpPr>
            <a:grpSpLocks/>
          </p:cNvGrpSpPr>
          <p:nvPr/>
        </p:nvGrpSpPr>
        <p:grpSpPr bwMode="auto">
          <a:xfrm>
            <a:off x="533400" y="1524000"/>
            <a:ext cx="4572000" cy="3505200"/>
            <a:chOff x="288" y="864"/>
            <a:chExt cx="3024" cy="2227"/>
          </a:xfrm>
        </p:grpSpPr>
        <p:pic>
          <p:nvPicPr>
            <p:cNvPr id="18440" name="Picture 19" descr="fig27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864"/>
              <a:ext cx="3024" cy="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Rectangle 20"/>
            <p:cNvSpPr>
              <a:spLocks noChangeArrowheads="1"/>
            </p:cNvSpPr>
            <p:nvPr/>
          </p:nvSpPr>
          <p:spPr bwMode="auto">
            <a:xfrm>
              <a:off x="288" y="864"/>
              <a:ext cx="3024" cy="211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436" name="Text Box 22"/>
          <p:cNvSpPr txBox="1">
            <a:spLocks noChangeArrowheads="1"/>
          </p:cNvSpPr>
          <p:nvPr/>
        </p:nvSpPr>
        <p:spPr bwMode="auto">
          <a:xfrm>
            <a:off x="5334000" y="2197100"/>
            <a:ext cx="3489325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Se la corrente indotta </a:t>
            </a:r>
          </a:p>
          <a:p>
            <a:r>
              <a:rPr lang="it-IT"/>
              <a:t>circola in </a:t>
            </a:r>
            <a:r>
              <a:rPr lang="it-IT" b="1"/>
              <a:t>senso orario</a:t>
            </a:r>
            <a:r>
              <a:rPr lang="it-IT"/>
              <a:t>,</a:t>
            </a:r>
          </a:p>
          <a:p>
            <a:r>
              <a:rPr lang="it-IT" b="1" i="1"/>
              <a:t>B</a:t>
            </a:r>
            <a:r>
              <a:rPr lang="it-IT" b="1" i="1" baseline="-25000"/>
              <a:t>indotto</a:t>
            </a:r>
            <a:r>
              <a:rPr lang="it-IT"/>
              <a:t> è diretto </a:t>
            </a:r>
          </a:p>
          <a:p>
            <a:r>
              <a:rPr lang="it-IT"/>
              <a:t>verso il basso e rinforza </a:t>
            </a:r>
          </a:p>
          <a:p>
            <a:r>
              <a:rPr lang="it-IT"/>
              <a:t>l’aumento di </a:t>
            </a:r>
            <a:r>
              <a:rPr lang="it-IT" b="1" i="1"/>
              <a:t>B </a:t>
            </a:r>
            <a:r>
              <a:rPr lang="it-IT"/>
              <a:t>(</a:t>
            </a:r>
            <a:r>
              <a:rPr lang="el-GR" b="1" i="1">
                <a:cs typeface="Arial" charset="0"/>
              </a:rPr>
              <a:t>Δ</a:t>
            </a:r>
            <a:r>
              <a:rPr lang="it-IT" b="1" i="1">
                <a:cs typeface="Arial" charset="0"/>
              </a:rPr>
              <a:t>B</a:t>
            </a:r>
            <a:r>
              <a:rPr lang="it-IT"/>
              <a:t>).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57200" y="914400"/>
            <a:ext cx="8229600" cy="4572000"/>
            <a:chOff x="288" y="576"/>
            <a:chExt cx="5184" cy="2880"/>
          </a:xfrm>
        </p:grpSpPr>
        <p:sp>
          <p:nvSpPr>
            <p:cNvPr id="18438" name="Line 23"/>
            <p:cNvSpPr>
              <a:spLocks noChangeShapeType="1"/>
            </p:cNvSpPr>
            <p:nvPr/>
          </p:nvSpPr>
          <p:spPr bwMode="auto">
            <a:xfrm>
              <a:off x="288" y="576"/>
              <a:ext cx="5184" cy="28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439" name="Line 24"/>
            <p:cNvSpPr>
              <a:spLocks noChangeShapeType="1"/>
            </p:cNvSpPr>
            <p:nvPr/>
          </p:nvSpPr>
          <p:spPr bwMode="auto">
            <a:xfrm flipH="1">
              <a:off x="288" y="576"/>
              <a:ext cx="5184" cy="28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593725" y="171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669925" y="148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19460" name="Text Box 61"/>
          <p:cNvSpPr txBox="1">
            <a:spLocks noChangeArrowheads="1"/>
          </p:cNvSpPr>
          <p:nvPr/>
        </p:nvSpPr>
        <p:spPr bwMode="auto">
          <a:xfrm>
            <a:off x="152400" y="106363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corrente indotta circola in </a:t>
            </a:r>
            <a:r>
              <a:rPr lang="it-IT" sz="3200" b="1">
                <a:solidFill>
                  <a:srgbClr val="FF0000"/>
                </a:solidFill>
              </a:rPr>
              <a:t>senso antiorario</a:t>
            </a:r>
          </a:p>
        </p:txBody>
      </p:sp>
      <p:grpSp>
        <p:nvGrpSpPr>
          <p:cNvPr id="19461" name="Group 91"/>
          <p:cNvGrpSpPr>
            <a:grpSpLocks/>
          </p:cNvGrpSpPr>
          <p:nvPr/>
        </p:nvGrpSpPr>
        <p:grpSpPr bwMode="auto">
          <a:xfrm>
            <a:off x="381000" y="1600200"/>
            <a:ext cx="2971800" cy="3657600"/>
            <a:chOff x="384" y="720"/>
            <a:chExt cx="2519" cy="3024"/>
          </a:xfrm>
        </p:grpSpPr>
        <p:pic>
          <p:nvPicPr>
            <p:cNvPr id="19465" name="Picture 92" descr="fig25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720"/>
              <a:ext cx="2519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Rectangle 93"/>
            <p:cNvSpPr>
              <a:spLocks noChangeArrowheads="1"/>
            </p:cNvSpPr>
            <p:nvPr/>
          </p:nvSpPr>
          <p:spPr bwMode="auto">
            <a:xfrm>
              <a:off x="432" y="720"/>
              <a:ext cx="2448" cy="302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3810000" y="1600200"/>
            <a:ext cx="5029200" cy="3675063"/>
            <a:chOff x="2400" y="949"/>
            <a:chExt cx="3168" cy="2315"/>
          </a:xfrm>
        </p:grpSpPr>
        <p:pic>
          <p:nvPicPr>
            <p:cNvPr id="19463" name="Picture 94" descr="fig28@cap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949"/>
              <a:ext cx="3168" cy="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Rectangle 95"/>
            <p:cNvSpPr>
              <a:spLocks noChangeArrowheads="1"/>
            </p:cNvSpPr>
            <p:nvPr/>
          </p:nvSpPr>
          <p:spPr bwMode="auto">
            <a:xfrm>
              <a:off x="2400" y="960"/>
              <a:ext cx="3168" cy="230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0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legge di </a:t>
            </a:r>
            <a:r>
              <a:rPr lang="it-IT" sz="3200" b="1">
                <a:solidFill>
                  <a:srgbClr val="FF0000"/>
                </a:solidFill>
              </a:rPr>
              <a:t>Lenz</a:t>
            </a:r>
          </a:p>
        </p:txBody>
      </p:sp>
      <p:sp>
        <p:nvSpPr>
          <p:cNvPr id="20483" name="Text Box 85"/>
          <p:cNvSpPr txBox="1">
            <a:spLocks noChangeArrowheads="1"/>
          </p:cNvSpPr>
          <p:nvPr/>
        </p:nvSpPr>
        <p:spPr bwMode="auto">
          <a:xfrm>
            <a:off x="744538" y="838200"/>
            <a:ext cx="79422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Il </a:t>
            </a:r>
            <a:r>
              <a:rPr lang="it-IT" b="1"/>
              <a:t>verso della corrente indotta </a:t>
            </a:r>
            <a:r>
              <a:rPr lang="it-IT"/>
              <a:t>è sempre tale da opporsi </a:t>
            </a:r>
          </a:p>
          <a:p>
            <a:r>
              <a:rPr lang="it-IT"/>
              <a:t>alla variazione di flusso che la genera.</a:t>
            </a:r>
          </a:p>
        </p:txBody>
      </p:sp>
      <p:pic>
        <p:nvPicPr>
          <p:cNvPr id="54358" name="Picture 86" descr="fig29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34099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59" name="Picture 87" descr="fig30@cap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2868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5029200" y="2819400"/>
            <a:ext cx="2362200" cy="1981200"/>
            <a:chOff x="3168" y="1776"/>
            <a:chExt cx="1488" cy="1248"/>
          </a:xfrm>
        </p:grpSpPr>
        <p:sp>
          <p:nvSpPr>
            <p:cNvPr id="20490" name="Oval 90"/>
            <p:cNvSpPr>
              <a:spLocks noChangeArrowheads="1"/>
            </p:cNvSpPr>
            <p:nvPr/>
          </p:nvSpPr>
          <p:spPr bwMode="auto">
            <a:xfrm>
              <a:off x="3168" y="1776"/>
              <a:ext cx="720" cy="1152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91" name="Oval 91"/>
            <p:cNvSpPr>
              <a:spLocks noChangeArrowheads="1"/>
            </p:cNvSpPr>
            <p:nvPr/>
          </p:nvSpPr>
          <p:spPr bwMode="auto">
            <a:xfrm>
              <a:off x="3888" y="2160"/>
              <a:ext cx="768" cy="86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1295400" y="2895600"/>
            <a:ext cx="2590800" cy="2895600"/>
            <a:chOff x="816" y="1824"/>
            <a:chExt cx="1632" cy="1824"/>
          </a:xfrm>
        </p:grpSpPr>
        <p:sp>
          <p:nvSpPr>
            <p:cNvPr id="20488" name="Oval 89"/>
            <p:cNvSpPr>
              <a:spLocks noChangeArrowheads="1"/>
            </p:cNvSpPr>
            <p:nvPr/>
          </p:nvSpPr>
          <p:spPr bwMode="auto">
            <a:xfrm>
              <a:off x="1536" y="2784"/>
              <a:ext cx="912" cy="86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89" name="Oval 92"/>
            <p:cNvSpPr>
              <a:spLocks noChangeArrowheads="1"/>
            </p:cNvSpPr>
            <p:nvPr/>
          </p:nvSpPr>
          <p:spPr bwMode="auto">
            <a:xfrm>
              <a:off x="816" y="1824"/>
              <a:ext cx="816" cy="1056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dinamo è un </a:t>
            </a:r>
            <a:r>
              <a:rPr lang="it-IT" sz="3200" b="1">
                <a:solidFill>
                  <a:srgbClr val="FF0000"/>
                </a:solidFill>
              </a:rPr>
              <a:t>alternatore</a:t>
            </a:r>
          </a:p>
        </p:txBody>
      </p:sp>
      <p:sp>
        <p:nvSpPr>
          <p:cNvPr id="21507" name="Text Box 39"/>
          <p:cNvSpPr txBox="1">
            <a:spLocks noChangeArrowheads="1"/>
          </p:cNvSpPr>
          <p:nvPr/>
        </p:nvSpPr>
        <p:spPr bwMode="auto">
          <a:xfrm>
            <a:off x="1127125" y="43830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1508" name="Text Box 72"/>
          <p:cNvSpPr txBox="1">
            <a:spLocks noChangeArrowheads="1"/>
          </p:cNvSpPr>
          <p:nvPr/>
        </p:nvSpPr>
        <p:spPr bwMode="auto">
          <a:xfrm>
            <a:off x="4495800" y="2470150"/>
            <a:ext cx="450691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Un </a:t>
            </a:r>
            <a:r>
              <a:rPr lang="it-IT" b="1"/>
              <a:t>alternatore </a:t>
            </a:r>
            <a:r>
              <a:rPr lang="it-IT"/>
              <a:t>è un dispositivo </a:t>
            </a:r>
          </a:p>
          <a:p>
            <a:r>
              <a:rPr lang="it-IT"/>
              <a:t>che trasforma energia cinetica </a:t>
            </a:r>
          </a:p>
          <a:p>
            <a:r>
              <a:rPr lang="it-IT"/>
              <a:t>in energia elettrica.</a:t>
            </a:r>
          </a:p>
        </p:txBody>
      </p:sp>
      <p:grpSp>
        <p:nvGrpSpPr>
          <p:cNvPr id="21509" name="Group 75"/>
          <p:cNvGrpSpPr>
            <a:grpSpLocks/>
          </p:cNvGrpSpPr>
          <p:nvPr/>
        </p:nvGrpSpPr>
        <p:grpSpPr bwMode="auto">
          <a:xfrm>
            <a:off x="457200" y="1524000"/>
            <a:ext cx="3962400" cy="3200400"/>
            <a:chOff x="288" y="960"/>
            <a:chExt cx="2496" cy="2016"/>
          </a:xfrm>
        </p:grpSpPr>
        <p:pic>
          <p:nvPicPr>
            <p:cNvPr id="21510" name="Picture 73" descr="fig31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963"/>
              <a:ext cx="2496" cy="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Rectangle 74"/>
            <p:cNvSpPr>
              <a:spLocks noChangeArrowheads="1"/>
            </p:cNvSpPr>
            <p:nvPr/>
          </p:nvSpPr>
          <p:spPr bwMode="auto">
            <a:xfrm>
              <a:off x="288" y="960"/>
              <a:ext cx="2496" cy="201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" y="106363"/>
            <a:ext cx="899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L’alternatore (1)</a:t>
            </a:r>
            <a:endParaRPr lang="it-IT" sz="3200" b="1" i="1">
              <a:solidFill>
                <a:srgbClr val="FF0000"/>
              </a:solidFill>
            </a:endParaRPr>
          </a:p>
        </p:txBody>
      </p:sp>
      <p:grpSp>
        <p:nvGrpSpPr>
          <p:cNvPr id="22531" name="Group 44"/>
          <p:cNvGrpSpPr>
            <a:grpSpLocks/>
          </p:cNvGrpSpPr>
          <p:nvPr/>
        </p:nvGrpSpPr>
        <p:grpSpPr bwMode="auto">
          <a:xfrm>
            <a:off x="1447800" y="838200"/>
            <a:ext cx="6096000" cy="4906963"/>
            <a:chOff x="912" y="528"/>
            <a:chExt cx="3840" cy="3091"/>
          </a:xfrm>
        </p:grpSpPr>
        <p:pic>
          <p:nvPicPr>
            <p:cNvPr id="22532" name="Picture 42" descr="fig32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2" y="600"/>
              <a:ext cx="3840" cy="3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3" name="Rectangle 43"/>
            <p:cNvSpPr>
              <a:spLocks noChangeArrowheads="1"/>
            </p:cNvSpPr>
            <p:nvPr/>
          </p:nvSpPr>
          <p:spPr bwMode="auto">
            <a:xfrm>
              <a:off x="912" y="528"/>
              <a:ext cx="3840" cy="307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6"/>
          <p:cNvSpPr txBox="1">
            <a:spLocks noChangeArrowheads="1"/>
          </p:cNvSpPr>
          <p:nvPr/>
        </p:nvSpPr>
        <p:spPr bwMode="auto">
          <a:xfrm>
            <a:off x="76200" y="106363"/>
            <a:ext cx="899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L’alternatore (2)</a:t>
            </a:r>
            <a:endParaRPr lang="it-IT" sz="3200" b="1" i="1">
              <a:solidFill>
                <a:srgbClr val="FF0000"/>
              </a:solidFill>
            </a:endParaRPr>
          </a:p>
        </p:txBody>
      </p:sp>
      <p:pic>
        <p:nvPicPr>
          <p:cNvPr id="23555" name="Picture 67" descr="fig33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86868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95" name="Text Box 71"/>
          <p:cNvSpPr txBox="1">
            <a:spLocks noChangeArrowheads="1"/>
          </p:cNvSpPr>
          <p:nvPr/>
        </p:nvSpPr>
        <p:spPr bwMode="auto">
          <a:xfrm>
            <a:off x="381000" y="3765550"/>
            <a:ext cx="859472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Il flusso magnetico che varia produce una </a:t>
            </a:r>
            <a:r>
              <a:rPr lang="it-IT" b="1"/>
              <a:t>tensione alternata</a:t>
            </a:r>
            <a:r>
              <a:rPr lang="it-IT"/>
              <a:t> </a:t>
            </a:r>
          </a:p>
          <a:p>
            <a:r>
              <a:rPr lang="it-IT"/>
              <a:t>che cambia continuamente valore ma si ripete sempre uguale </a:t>
            </a:r>
          </a:p>
          <a:p>
            <a:r>
              <a:rPr lang="it-IT"/>
              <a:t>dopo un </a:t>
            </a:r>
            <a:r>
              <a:rPr lang="it-IT" b="1"/>
              <a:t>periodo T</a:t>
            </a:r>
            <a:r>
              <a:rPr lang="it-IT"/>
              <a:t>.</a:t>
            </a:r>
          </a:p>
        </p:txBody>
      </p:sp>
      <p:sp>
        <p:nvSpPr>
          <p:cNvPr id="77896" name="Text Box 72"/>
          <p:cNvSpPr txBox="1">
            <a:spLocks noChangeArrowheads="1"/>
          </p:cNvSpPr>
          <p:nvPr/>
        </p:nvSpPr>
        <p:spPr bwMode="auto">
          <a:xfrm>
            <a:off x="381000" y="4984750"/>
            <a:ext cx="77978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Si crea una </a:t>
            </a:r>
            <a:r>
              <a:rPr lang="it-IT" b="1"/>
              <a:t>corrente alternata</a:t>
            </a:r>
            <a:r>
              <a:rPr lang="it-IT"/>
              <a:t> che scorre con intensità </a:t>
            </a:r>
          </a:p>
          <a:p>
            <a:r>
              <a:rPr lang="it-IT"/>
              <a:t>variabile per metà periodo in un senso e per l’altra metà </a:t>
            </a:r>
          </a:p>
          <a:p>
            <a:r>
              <a:rPr lang="it-IT"/>
              <a:t>periodo nel senso opposto.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95" grpId="0"/>
      <p:bldP spid="778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3" descr="fig04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371600"/>
            <a:ext cx="5029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Circuito </a:t>
            </a:r>
            <a:r>
              <a:rPr lang="it-IT" sz="3200" b="1">
                <a:solidFill>
                  <a:srgbClr val="FF0000"/>
                </a:solidFill>
              </a:rPr>
              <a:t>indotto</a:t>
            </a:r>
            <a:r>
              <a:rPr lang="it-IT" sz="3200" b="1"/>
              <a:t> e circuito </a:t>
            </a:r>
            <a:r>
              <a:rPr lang="it-IT" sz="3200" b="1">
                <a:solidFill>
                  <a:srgbClr val="FF0000"/>
                </a:solidFill>
              </a:rPr>
              <a:t>induttore</a:t>
            </a:r>
            <a:endParaRPr lang="it-IT" sz="3200" b="1" i="1">
              <a:solidFill>
                <a:srgbClr val="FF0000"/>
              </a:solidFill>
            </a:endParaRPr>
          </a:p>
        </p:txBody>
      </p:sp>
      <p:pic>
        <p:nvPicPr>
          <p:cNvPr id="100404" name="Picture 52" descr="fig03@cap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119188"/>
            <a:ext cx="51816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4"/>
          <p:cNvSpPr>
            <a:spLocks noChangeArrowheads="1"/>
          </p:cNvSpPr>
          <p:nvPr/>
        </p:nvSpPr>
        <p:spPr bwMode="auto">
          <a:xfrm>
            <a:off x="1981200" y="1371600"/>
            <a:ext cx="5181600" cy="4038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4"/>
          <p:cNvSpPr txBox="1">
            <a:spLocks noChangeArrowheads="1"/>
          </p:cNvSpPr>
          <p:nvPr/>
        </p:nvSpPr>
        <p:spPr bwMode="auto">
          <a:xfrm>
            <a:off x="152400" y="1063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Se la tensione </a:t>
            </a:r>
            <a:r>
              <a:rPr lang="it-IT" sz="3200" b="1">
                <a:solidFill>
                  <a:srgbClr val="FF0000"/>
                </a:solidFill>
              </a:rPr>
              <a:t>cambia</a:t>
            </a:r>
            <a:r>
              <a:rPr lang="it-IT" sz="3200" b="1"/>
              <a:t> …</a:t>
            </a:r>
            <a:endParaRPr lang="it-IT" sz="3200" b="1" i="1">
              <a:solidFill>
                <a:srgbClr val="FF0000"/>
              </a:solidFill>
            </a:endParaRPr>
          </a:p>
        </p:txBody>
      </p:sp>
      <p:pic>
        <p:nvPicPr>
          <p:cNvPr id="24579" name="Picture 68" descr="fig34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41386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4572000" y="2513013"/>
            <a:ext cx="430371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/>
              <a:t>… perché diciamo </a:t>
            </a:r>
          </a:p>
          <a:p>
            <a:r>
              <a:rPr lang="it-IT" sz="2800"/>
              <a:t>che gli elettrodomestici </a:t>
            </a:r>
          </a:p>
          <a:p>
            <a:r>
              <a:rPr lang="it-IT" sz="2800"/>
              <a:t>sono alimentati da </a:t>
            </a:r>
            <a:r>
              <a:rPr lang="it-IT" sz="2800" b="1"/>
              <a:t>220 V</a:t>
            </a:r>
            <a:r>
              <a:rPr lang="it-IT" sz="28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6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tensione </a:t>
            </a:r>
            <a:r>
              <a:rPr lang="it-IT" sz="3200" b="1">
                <a:solidFill>
                  <a:srgbClr val="FF0000"/>
                </a:solidFill>
              </a:rPr>
              <a:t>efficace </a:t>
            </a:r>
            <a:endParaRPr lang="it-IT" sz="3200" b="1" i="1">
              <a:solidFill>
                <a:srgbClr val="FF0000"/>
              </a:solidFill>
            </a:endParaRPr>
          </a:p>
        </p:txBody>
      </p:sp>
      <p:sp>
        <p:nvSpPr>
          <p:cNvPr id="25603" name="Text Box 84"/>
          <p:cNvSpPr txBox="1">
            <a:spLocks noChangeArrowheads="1"/>
          </p:cNvSpPr>
          <p:nvPr/>
        </p:nvSpPr>
        <p:spPr bwMode="auto">
          <a:xfrm>
            <a:off x="847725" y="1219200"/>
            <a:ext cx="768667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Il </a:t>
            </a:r>
            <a:r>
              <a:rPr lang="it-IT" b="1"/>
              <a:t>valore efficace di una tensione alternata</a:t>
            </a:r>
            <a:r>
              <a:rPr lang="it-IT"/>
              <a:t> è il valore </a:t>
            </a:r>
          </a:p>
          <a:p>
            <a:r>
              <a:rPr lang="it-IT"/>
              <a:t>di una tensione continua che, circolando attraverso</a:t>
            </a:r>
          </a:p>
          <a:p>
            <a:r>
              <a:rPr lang="it-IT"/>
              <a:t>una resistenza fornirebbe la stessa energia ottenuta </a:t>
            </a:r>
          </a:p>
          <a:p>
            <a:r>
              <a:rPr lang="it-IT"/>
              <a:t>mediante la tensione alternata.</a:t>
            </a:r>
          </a:p>
        </p:txBody>
      </p:sp>
      <p:pic>
        <p:nvPicPr>
          <p:cNvPr id="25604" name="Picture 85" descr="fig35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3528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1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220 V</a:t>
            </a:r>
            <a:endParaRPr lang="it-IT" sz="3200" b="1" i="1"/>
          </a:p>
        </p:txBody>
      </p:sp>
      <p:pic>
        <p:nvPicPr>
          <p:cNvPr id="26627" name="Picture 94" descr="fig36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70866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57200" y="2209800"/>
            <a:ext cx="3505200" cy="3048000"/>
            <a:chOff x="288" y="1296"/>
            <a:chExt cx="2640" cy="2313"/>
          </a:xfrm>
        </p:grpSpPr>
        <p:pic>
          <p:nvPicPr>
            <p:cNvPr id="26630" name="Picture 95" descr="fig37@cap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1296"/>
              <a:ext cx="2640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Rectangle 96"/>
            <p:cNvSpPr>
              <a:spLocks noChangeArrowheads="1"/>
            </p:cNvSpPr>
            <p:nvPr/>
          </p:nvSpPr>
          <p:spPr bwMode="auto">
            <a:xfrm>
              <a:off x="288" y="1296"/>
              <a:ext cx="2640" cy="230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61538" name="Picture 98" descr="fig38@cap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016125"/>
            <a:ext cx="44958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2400" y="1063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corrente </a:t>
            </a:r>
            <a:r>
              <a:rPr lang="it-IT" sz="3200" b="1">
                <a:solidFill>
                  <a:srgbClr val="FF0000"/>
                </a:solidFill>
              </a:rPr>
              <a:t>efficace</a:t>
            </a:r>
          </a:p>
        </p:txBody>
      </p:sp>
      <p:pic>
        <p:nvPicPr>
          <p:cNvPr id="27651" name="Picture 30" descr="fig39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376613"/>
            <a:ext cx="23622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31"/>
          <p:cNvSpPr txBox="1">
            <a:spLocks noChangeArrowheads="1"/>
          </p:cNvSpPr>
          <p:nvPr/>
        </p:nvSpPr>
        <p:spPr bwMode="auto">
          <a:xfrm>
            <a:off x="658813" y="1266825"/>
            <a:ext cx="7875587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Il </a:t>
            </a:r>
            <a:r>
              <a:rPr lang="it-IT" b="1"/>
              <a:t>valore efficace di una corrente alternata</a:t>
            </a:r>
            <a:r>
              <a:rPr lang="it-IT"/>
              <a:t> è l’intensità </a:t>
            </a:r>
          </a:p>
          <a:p>
            <a:r>
              <a:rPr lang="it-IT"/>
              <a:t>di una corrente continua che, circolando attraverso </a:t>
            </a:r>
          </a:p>
          <a:p>
            <a:r>
              <a:rPr lang="it-IT"/>
              <a:t>una resistenza, fornirebbe la stessa energia liberata </a:t>
            </a:r>
          </a:p>
          <a:p>
            <a:r>
              <a:rPr lang="it-IT"/>
              <a:t>dalla corrente alternata.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52400" y="1063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Prima legge di Ohm e potenza media</a:t>
            </a:r>
          </a:p>
        </p:txBody>
      </p:sp>
      <p:grpSp>
        <p:nvGrpSpPr>
          <p:cNvPr id="28675" name="Group 28"/>
          <p:cNvGrpSpPr>
            <a:grpSpLocks/>
          </p:cNvGrpSpPr>
          <p:nvPr/>
        </p:nvGrpSpPr>
        <p:grpSpPr bwMode="auto">
          <a:xfrm>
            <a:off x="1066800" y="1143000"/>
            <a:ext cx="6934200" cy="1600200"/>
            <a:chOff x="528" y="576"/>
            <a:chExt cx="4368" cy="1008"/>
          </a:xfrm>
        </p:grpSpPr>
        <p:pic>
          <p:nvPicPr>
            <p:cNvPr id="28682" name="Picture 25" descr="fig35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768"/>
              <a:ext cx="163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26" descr="fig39@cap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6" y="768"/>
              <a:ext cx="1488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4" name="Rectangle 27"/>
            <p:cNvSpPr>
              <a:spLocks noChangeArrowheads="1"/>
            </p:cNvSpPr>
            <p:nvPr/>
          </p:nvSpPr>
          <p:spPr bwMode="auto">
            <a:xfrm>
              <a:off x="528" y="576"/>
              <a:ext cx="4368" cy="1008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295400" y="2895600"/>
            <a:ext cx="2819400" cy="1974850"/>
            <a:chOff x="816" y="1824"/>
            <a:chExt cx="1776" cy="1244"/>
          </a:xfrm>
        </p:grpSpPr>
        <p:pic>
          <p:nvPicPr>
            <p:cNvPr id="28680" name="Picture 21" descr="fig40@cap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6" y="2688"/>
              <a:ext cx="1776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Line 29"/>
            <p:cNvSpPr>
              <a:spLocks noChangeShapeType="1"/>
            </p:cNvSpPr>
            <p:nvPr/>
          </p:nvSpPr>
          <p:spPr bwMode="auto">
            <a:xfrm>
              <a:off x="1632" y="182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995863" y="2895600"/>
            <a:ext cx="3005137" cy="2133600"/>
            <a:chOff x="3147" y="1824"/>
            <a:chExt cx="1893" cy="1344"/>
          </a:xfrm>
        </p:grpSpPr>
        <p:pic>
          <p:nvPicPr>
            <p:cNvPr id="28678" name="Picture 24" descr="fig41@cap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7" y="2528"/>
              <a:ext cx="189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Line 30"/>
            <p:cNvSpPr>
              <a:spLocks noChangeShapeType="1"/>
            </p:cNvSpPr>
            <p:nvPr/>
          </p:nvSpPr>
          <p:spPr bwMode="auto">
            <a:xfrm>
              <a:off x="4032" y="182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8"/>
          <p:cNvSpPr txBox="1">
            <a:spLocks noChangeArrowheads="1"/>
          </p:cNvSpPr>
          <p:nvPr/>
        </p:nvSpPr>
        <p:spPr bwMode="auto">
          <a:xfrm>
            <a:off x="152400" y="1063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centrale elettrica</a:t>
            </a:r>
            <a:endParaRPr lang="it-IT" sz="3200" b="1">
              <a:solidFill>
                <a:srgbClr val="FF0000"/>
              </a:solidFill>
            </a:endParaRPr>
          </a:p>
        </p:txBody>
      </p:sp>
      <p:sp>
        <p:nvSpPr>
          <p:cNvPr id="29699" name="Text Box 43"/>
          <p:cNvSpPr txBox="1">
            <a:spLocks noChangeArrowheads="1"/>
          </p:cNvSpPr>
          <p:nvPr/>
        </p:nvSpPr>
        <p:spPr bwMode="auto">
          <a:xfrm>
            <a:off x="381000" y="1182688"/>
            <a:ext cx="86264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Una </a:t>
            </a:r>
            <a:r>
              <a:rPr lang="it-IT" b="1"/>
              <a:t>centrale elettrica</a:t>
            </a:r>
            <a:r>
              <a:rPr lang="it-IT"/>
              <a:t> è un impianto che trasforma in energia </a:t>
            </a:r>
          </a:p>
          <a:p>
            <a:r>
              <a:rPr lang="it-IT"/>
              <a:t>elettrica altre forme di energia.</a:t>
            </a:r>
          </a:p>
        </p:txBody>
      </p:sp>
      <p:pic>
        <p:nvPicPr>
          <p:cNvPr id="29700" name="Picture 44" descr="fig42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0463"/>
            <a:ext cx="82296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6"/>
          <p:cNvSpPr txBox="1">
            <a:spLocks noChangeArrowheads="1"/>
          </p:cNvSpPr>
          <p:nvPr/>
        </p:nvSpPr>
        <p:spPr bwMode="auto">
          <a:xfrm>
            <a:off x="152400" y="1063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Le centrali </a:t>
            </a:r>
            <a:r>
              <a:rPr lang="it-IT" sz="3200" b="1">
                <a:solidFill>
                  <a:srgbClr val="FF0000"/>
                </a:solidFill>
              </a:rPr>
              <a:t>idroelettriche</a:t>
            </a:r>
          </a:p>
        </p:txBody>
      </p:sp>
      <p:grpSp>
        <p:nvGrpSpPr>
          <p:cNvPr id="30723" name="Group 85"/>
          <p:cNvGrpSpPr>
            <a:grpSpLocks/>
          </p:cNvGrpSpPr>
          <p:nvPr/>
        </p:nvGrpSpPr>
        <p:grpSpPr bwMode="auto">
          <a:xfrm>
            <a:off x="762000" y="1143000"/>
            <a:ext cx="7543800" cy="4114800"/>
            <a:chOff x="480" y="576"/>
            <a:chExt cx="4752" cy="2592"/>
          </a:xfrm>
        </p:grpSpPr>
        <p:pic>
          <p:nvPicPr>
            <p:cNvPr id="30724" name="Picture 83" descr="fig43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577"/>
              <a:ext cx="4752" cy="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Rectangle 84"/>
            <p:cNvSpPr>
              <a:spLocks noChangeArrowheads="1"/>
            </p:cNvSpPr>
            <p:nvPr/>
          </p:nvSpPr>
          <p:spPr bwMode="auto">
            <a:xfrm>
              <a:off x="480" y="576"/>
              <a:ext cx="4752" cy="25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7"/>
          <p:cNvSpPr txBox="1">
            <a:spLocks noChangeArrowheads="1"/>
          </p:cNvSpPr>
          <p:nvPr/>
        </p:nvSpPr>
        <p:spPr bwMode="auto">
          <a:xfrm>
            <a:off x="152400" y="1063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Le centrali </a:t>
            </a:r>
            <a:r>
              <a:rPr lang="it-IT" sz="3200" b="1">
                <a:solidFill>
                  <a:srgbClr val="FF0000"/>
                </a:solidFill>
              </a:rPr>
              <a:t>termoelettriche</a:t>
            </a:r>
          </a:p>
        </p:txBody>
      </p:sp>
      <p:grpSp>
        <p:nvGrpSpPr>
          <p:cNvPr id="31747" name="Group 52"/>
          <p:cNvGrpSpPr>
            <a:grpSpLocks/>
          </p:cNvGrpSpPr>
          <p:nvPr/>
        </p:nvGrpSpPr>
        <p:grpSpPr bwMode="auto">
          <a:xfrm>
            <a:off x="1447800" y="990600"/>
            <a:ext cx="6172200" cy="4724400"/>
            <a:chOff x="912" y="624"/>
            <a:chExt cx="3888" cy="2976"/>
          </a:xfrm>
        </p:grpSpPr>
        <p:pic>
          <p:nvPicPr>
            <p:cNvPr id="31748" name="Picture 50" descr="fig44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2" y="624"/>
              <a:ext cx="3888" cy="2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Rectangle 51"/>
            <p:cNvSpPr>
              <a:spLocks noChangeArrowheads="1"/>
            </p:cNvSpPr>
            <p:nvPr/>
          </p:nvSpPr>
          <p:spPr bwMode="auto">
            <a:xfrm>
              <a:off x="912" y="624"/>
              <a:ext cx="3888" cy="297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7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Le centrali </a:t>
            </a:r>
            <a:r>
              <a:rPr lang="it-IT" sz="3200" b="1">
                <a:solidFill>
                  <a:srgbClr val="FF0000"/>
                </a:solidFill>
              </a:rPr>
              <a:t>nucleari</a:t>
            </a:r>
            <a:endParaRPr lang="it-IT" sz="3200" b="1" i="1">
              <a:solidFill>
                <a:srgbClr val="FF0000"/>
              </a:solidFill>
            </a:endParaRPr>
          </a:p>
        </p:txBody>
      </p:sp>
      <p:grpSp>
        <p:nvGrpSpPr>
          <p:cNvPr id="32771" name="Group 35"/>
          <p:cNvGrpSpPr>
            <a:grpSpLocks/>
          </p:cNvGrpSpPr>
          <p:nvPr/>
        </p:nvGrpSpPr>
        <p:grpSpPr bwMode="auto">
          <a:xfrm>
            <a:off x="1447800" y="990600"/>
            <a:ext cx="5715000" cy="4648200"/>
            <a:chOff x="816" y="624"/>
            <a:chExt cx="3600" cy="2928"/>
          </a:xfrm>
        </p:grpSpPr>
        <p:pic>
          <p:nvPicPr>
            <p:cNvPr id="32772" name="Picture 33" descr="fig45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624"/>
              <a:ext cx="3600" cy="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3" name="Rectangle 34"/>
            <p:cNvSpPr>
              <a:spLocks noChangeArrowheads="1"/>
            </p:cNvSpPr>
            <p:nvPr/>
          </p:nvSpPr>
          <p:spPr bwMode="auto">
            <a:xfrm>
              <a:off x="816" y="624"/>
              <a:ext cx="3600" cy="2928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2"/>
          <p:cNvSpPr txBox="1">
            <a:spLocks noChangeArrowheads="1"/>
          </p:cNvSpPr>
          <p:nvPr/>
        </p:nvSpPr>
        <p:spPr bwMode="auto">
          <a:xfrm>
            <a:off x="152400" y="1063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Fonti energetiche rinnovabili: </a:t>
            </a:r>
            <a:r>
              <a:rPr lang="it-IT" sz="3200" b="1">
                <a:solidFill>
                  <a:srgbClr val="FF0000"/>
                </a:solidFill>
              </a:rPr>
              <a:t>eolico</a:t>
            </a:r>
            <a:endParaRPr lang="it-IT" sz="3200" b="1" i="1">
              <a:solidFill>
                <a:srgbClr val="FF0000"/>
              </a:solidFill>
            </a:endParaRPr>
          </a:p>
        </p:txBody>
      </p:sp>
      <p:grpSp>
        <p:nvGrpSpPr>
          <p:cNvPr id="35843" name="Group 15"/>
          <p:cNvGrpSpPr>
            <a:grpSpLocks/>
          </p:cNvGrpSpPr>
          <p:nvPr/>
        </p:nvGrpSpPr>
        <p:grpSpPr bwMode="auto">
          <a:xfrm>
            <a:off x="381000" y="1143000"/>
            <a:ext cx="4133850" cy="4419600"/>
            <a:chOff x="288" y="768"/>
            <a:chExt cx="2604" cy="2784"/>
          </a:xfrm>
        </p:grpSpPr>
        <p:pic>
          <p:nvPicPr>
            <p:cNvPr id="35845" name="Picture 13" descr="fig49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768"/>
              <a:ext cx="2604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Rectangle 14"/>
            <p:cNvSpPr>
              <a:spLocks noChangeArrowheads="1"/>
            </p:cNvSpPr>
            <p:nvPr/>
          </p:nvSpPr>
          <p:spPr bwMode="auto">
            <a:xfrm>
              <a:off x="288" y="768"/>
              <a:ext cx="2592" cy="278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5844" name="Text Box 16"/>
          <p:cNvSpPr txBox="1">
            <a:spLocks noChangeArrowheads="1"/>
          </p:cNvSpPr>
          <p:nvPr/>
        </p:nvSpPr>
        <p:spPr bwMode="auto">
          <a:xfrm>
            <a:off x="4670425" y="2409825"/>
            <a:ext cx="432117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Le </a:t>
            </a:r>
            <a:r>
              <a:rPr lang="it-IT" b="1"/>
              <a:t>centrali eoliche</a:t>
            </a:r>
            <a:r>
              <a:rPr lang="it-IT"/>
              <a:t> sfruttano </a:t>
            </a:r>
          </a:p>
          <a:p>
            <a:r>
              <a:rPr lang="it-IT"/>
              <a:t>la forza del vento: ogni mulino </a:t>
            </a:r>
          </a:p>
          <a:p>
            <a:r>
              <a:rPr lang="it-IT"/>
              <a:t>riesce a sviluppare </a:t>
            </a:r>
          </a:p>
          <a:p>
            <a:r>
              <a:rPr lang="it-IT"/>
              <a:t>una potenza di 0,006 GW.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La </a:t>
            </a:r>
            <a:r>
              <a:rPr lang="it-IT" sz="3200" b="1">
                <a:solidFill>
                  <a:srgbClr val="FF0000"/>
                </a:solidFill>
              </a:rPr>
              <a:t>velocità di spostamento</a:t>
            </a:r>
            <a:r>
              <a:rPr lang="it-IT" sz="3200" b="1"/>
              <a:t> della calamita</a:t>
            </a:r>
            <a:endParaRPr lang="it-IT" sz="3200" b="1">
              <a:solidFill>
                <a:srgbClr val="FF0000"/>
              </a:solidFill>
            </a:endParaRPr>
          </a:p>
        </p:txBody>
      </p:sp>
      <p:grpSp>
        <p:nvGrpSpPr>
          <p:cNvPr id="5123" name="Group 87"/>
          <p:cNvGrpSpPr>
            <a:grpSpLocks/>
          </p:cNvGrpSpPr>
          <p:nvPr/>
        </p:nvGrpSpPr>
        <p:grpSpPr bwMode="auto">
          <a:xfrm>
            <a:off x="609600" y="1598613"/>
            <a:ext cx="4038600" cy="3582987"/>
            <a:chOff x="288" y="815"/>
            <a:chExt cx="3120" cy="2785"/>
          </a:xfrm>
        </p:grpSpPr>
        <p:pic>
          <p:nvPicPr>
            <p:cNvPr id="5125" name="Picture 85" descr="fig05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815"/>
              <a:ext cx="3120" cy="2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Rectangle 86"/>
            <p:cNvSpPr>
              <a:spLocks noChangeArrowheads="1"/>
            </p:cNvSpPr>
            <p:nvPr/>
          </p:nvSpPr>
          <p:spPr bwMode="auto">
            <a:xfrm>
              <a:off x="288" y="816"/>
              <a:ext cx="3120" cy="264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124" name="Text Box 88"/>
          <p:cNvSpPr txBox="1">
            <a:spLocks noChangeArrowheads="1"/>
          </p:cNvSpPr>
          <p:nvPr/>
        </p:nvSpPr>
        <p:spPr bwMode="auto">
          <a:xfrm>
            <a:off x="4953000" y="2365375"/>
            <a:ext cx="396240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L’</a:t>
            </a:r>
            <a:r>
              <a:rPr lang="it-IT" b="1"/>
              <a:t>intensità</a:t>
            </a:r>
            <a:r>
              <a:rPr lang="it-IT"/>
              <a:t> della corrente </a:t>
            </a:r>
          </a:p>
          <a:p>
            <a:r>
              <a:rPr lang="it-IT"/>
              <a:t>indotta aumenta all’aumentare della </a:t>
            </a:r>
            <a:r>
              <a:rPr lang="it-IT" b="1"/>
              <a:t>rapidità</a:t>
            </a:r>
            <a:r>
              <a:rPr lang="it-IT"/>
              <a:t> </a:t>
            </a:r>
          </a:p>
          <a:p>
            <a:r>
              <a:rPr lang="it-IT"/>
              <a:t>con cui muoviamo </a:t>
            </a:r>
          </a:p>
          <a:p>
            <a:r>
              <a:rPr lang="it-IT"/>
              <a:t>la calamita.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4"/>
          <p:cNvSpPr txBox="1">
            <a:spLocks noChangeArrowheads="1"/>
          </p:cNvSpPr>
          <p:nvPr/>
        </p:nvSpPr>
        <p:spPr bwMode="auto">
          <a:xfrm>
            <a:off x="152400" y="1063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Fonti energetiche rinnovabili: </a:t>
            </a:r>
            <a:r>
              <a:rPr lang="it-IT" sz="3200" b="1">
                <a:solidFill>
                  <a:srgbClr val="FF0000"/>
                </a:solidFill>
              </a:rPr>
              <a:t>fotovoltaico</a:t>
            </a:r>
            <a:endParaRPr lang="it-IT" sz="3200" b="1" i="1">
              <a:solidFill>
                <a:srgbClr val="FF0000"/>
              </a:solidFill>
            </a:endParaRPr>
          </a:p>
        </p:txBody>
      </p:sp>
      <p:grpSp>
        <p:nvGrpSpPr>
          <p:cNvPr id="36867" name="Group 17"/>
          <p:cNvGrpSpPr>
            <a:grpSpLocks/>
          </p:cNvGrpSpPr>
          <p:nvPr/>
        </p:nvGrpSpPr>
        <p:grpSpPr bwMode="auto">
          <a:xfrm>
            <a:off x="457200" y="1219200"/>
            <a:ext cx="4114800" cy="4343400"/>
            <a:chOff x="288" y="768"/>
            <a:chExt cx="2592" cy="2736"/>
          </a:xfrm>
        </p:grpSpPr>
        <p:pic>
          <p:nvPicPr>
            <p:cNvPr id="36869" name="Picture 15" descr="fig50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768"/>
              <a:ext cx="2584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Rectangle 16"/>
            <p:cNvSpPr>
              <a:spLocks noChangeArrowheads="1"/>
            </p:cNvSpPr>
            <p:nvPr/>
          </p:nvSpPr>
          <p:spPr bwMode="auto">
            <a:xfrm>
              <a:off x="288" y="768"/>
              <a:ext cx="2592" cy="27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6868" name="Text Box 18"/>
          <p:cNvSpPr txBox="1">
            <a:spLocks noChangeArrowheads="1"/>
          </p:cNvSpPr>
          <p:nvPr/>
        </p:nvSpPr>
        <p:spPr bwMode="auto">
          <a:xfrm>
            <a:off x="4724400" y="2209800"/>
            <a:ext cx="4271963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Le </a:t>
            </a:r>
            <a:r>
              <a:rPr lang="it-IT" b="1"/>
              <a:t>centrali fotovoltaiche</a:t>
            </a:r>
            <a:r>
              <a:rPr lang="it-IT"/>
              <a:t> </a:t>
            </a:r>
          </a:p>
          <a:p>
            <a:r>
              <a:rPr lang="it-IT"/>
              <a:t>convertono in energia </a:t>
            </a:r>
          </a:p>
          <a:p>
            <a:r>
              <a:rPr lang="it-IT"/>
              <a:t>elettrica la luce proveniente </a:t>
            </a:r>
          </a:p>
          <a:p>
            <a:r>
              <a:rPr lang="it-IT"/>
              <a:t>dal Sole: le centrali più grandi </a:t>
            </a:r>
          </a:p>
          <a:p>
            <a:r>
              <a:rPr lang="it-IT"/>
              <a:t>sviluppano una potenza </a:t>
            </a:r>
          </a:p>
          <a:p>
            <a:r>
              <a:rPr lang="it-IT"/>
              <a:t>di 0,06 GW.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</a:rPr>
              <a:t>Perdite</a:t>
            </a:r>
            <a:r>
              <a:rPr lang="it-IT" sz="3200" b="1"/>
              <a:t> di energia durante il </a:t>
            </a:r>
            <a:r>
              <a:rPr lang="it-IT" sz="3200" b="1">
                <a:solidFill>
                  <a:srgbClr val="FF0000"/>
                </a:solidFill>
              </a:rPr>
              <a:t>trasporto</a:t>
            </a:r>
            <a:endParaRPr lang="it-IT" sz="3200" b="1" i="1">
              <a:solidFill>
                <a:srgbClr val="FF0000"/>
              </a:solidFill>
            </a:endParaRPr>
          </a:p>
        </p:txBody>
      </p:sp>
      <p:pic>
        <p:nvPicPr>
          <p:cNvPr id="37891" name="Picture 29" descr="fig41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03400"/>
            <a:ext cx="3005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1"/>
          <p:cNvSpPr txBox="1">
            <a:spLocks noChangeArrowheads="1"/>
          </p:cNvSpPr>
          <p:nvPr/>
        </p:nvSpPr>
        <p:spPr bwMode="auto">
          <a:xfrm>
            <a:off x="517525" y="3689350"/>
            <a:ext cx="8332788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Per sprecare meno energia possibile durante il trasporto, </a:t>
            </a:r>
          </a:p>
          <a:p>
            <a:r>
              <a:rPr lang="it-IT"/>
              <a:t>bisogna che la potenza dissipata sia più piccola possibile: </a:t>
            </a:r>
          </a:p>
          <a:p>
            <a:r>
              <a:rPr lang="it-IT"/>
              <a:t>questo significa che </a:t>
            </a:r>
            <a:r>
              <a:rPr lang="it-IT" b="1" i="1"/>
              <a:t>R</a:t>
            </a:r>
            <a:r>
              <a:rPr lang="it-IT"/>
              <a:t> e </a:t>
            </a:r>
            <a:r>
              <a:rPr lang="it-IT" b="1" i="1"/>
              <a:t>i</a:t>
            </a:r>
            <a:r>
              <a:rPr lang="it-IT" b="1" i="1" baseline="-25000"/>
              <a:t>eff</a:t>
            </a:r>
            <a:r>
              <a:rPr lang="it-IT" b="1" i="1"/>
              <a:t> </a:t>
            </a:r>
            <a:r>
              <a:rPr lang="it-IT"/>
              <a:t>devono avere un valore limitato.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Il </a:t>
            </a:r>
            <a:r>
              <a:rPr lang="it-IT" sz="3200" b="1">
                <a:solidFill>
                  <a:srgbClr val="FF0000"/>
                </a:solidFill>
              </a:rPr>
              <a:t>trasporto</a:t>
            </a:r>
            <a:r>
              <a:rPr lang="it-IT" sz="3200" b="1"/>
              <a:t> dell’energia elettrica</a:t>
            </a:r>
            <a:endParaRPr lang="it-IT" sz="3200" b="1" i="1">
              <a:solidFill>
                <a:srgbClr val="FF0000"/>
              </a:solidFill>
            </a:endParaRPr>
          </a:p>
        </p:txBody>
      </p:sp>
      <p:pic>
        <p:nvPicPr>
          <p:cNvPr id="38915" name="Picture 16" descr="fig51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0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Il trasformatore</a:t>
            </a:r>
            <a:endParaRPr lang="it-IT" sz="3200" b="1" i="1">
              <a:solidFill>
                <a:srgbClr val="FF0000"/>
              </a:solidFill>
            </a:endParaRPr>
          </a:p>
        </p:txBody>
      </p:sp>
      <p:grpSp>
        <p:nvGrpSpPr>
          <p:cNvPr id="39939" name="Group 18"/>
          <p:cNvGrpSpPr>
            <a:grpSpLocks/>
          </p:cNvGrpSpPr>
          <p:nvPr/>
        </p:nvGrpSpPr>
        <p:grpSpPr bwMode="auto">
          <a:xfrm>
            <a:off x="304800" y="1295400"/>
            <a:ext cx="4114800" cy="4114800"/>
            <a:chOff x="288" y="864"/>
            <a:chExt cx="2592" cy="2592"/>
          </a:xfrm>
        </p:grpSpPr>
        <p:pic>
          <p:nvPicPr>
            <p:cNvPr id="39941" name="Picture 16" descr="fig53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864"/>
              <a:ext cx="2592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Rectangle 17"/>
            <p:cNvSpPr>
              <a:spLocks noChangeArrowheads="1"/>
            </p:cNvSpPr>
            <p:nvPr/>
          </p:nvSpPr>
          <p:spPr bwMode="auto">
            <a:xfrm>
              <a:off x="288" y="864"/>
              <a:ext cx="2592" cy="259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9940" name="Text Box 19"/>
          <p:cNvSpPr txBox="1">
            <a:spLocks noChangeArrowheads="1"/>
          </p:cNvSpPr>
          <p:nvPr/>
        </p:nvSpPr>
        <p:spPr bwMode="auto">
          <a:xfrm>
            <a:off x="4572000" y="2622550"/>
            <a:ext cx="450532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Il trasformatore è un dispositivo </a:t>
            </a:r>
          </a:p>
          <a:p>
            <a:r>
              <a:rPr lang="it-IT"/>
              <a:t>capace di modificare il valore </a:t>
            </a:r>
          </a:p>
          <a:p>
            <a:r>
              <a:rPr lang="it-IT"/>
              <a:t>della tensione e della corrente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Circuito </a:t>
            </a:r>
            <a:r>
              <a:rPr lang="it-IT" sz="3200" b="1">
                <a:solidFill>
                  <a:srgbClr val="FF0000"/>
                </a:solidFill>
              </a:rPr>
              <a:t>primario</a:t>
            </a:r>
            <a:r>
              <a:rPr lang="it-IT" sz="3200" b="1"/>
              <a:t> e circuito </a:t>
            </a:r>
            <a:r>
              <a:rPr lang="it-IT" sz="3200" b="1">
                <a:solidFill>
                  <a:srgbClr val="FF0000"/>
                </a:solidFill>
              </a:rPr>
              <a:t>secondario</a:t>
            </a:r>
            <a:endParaRPr lang="it-IT" sz="3200" b="1" i="1">
              <a:solidFill>
                <a:srgbClr val="FF0000"/>
              </a:solidFill>
            </a:endParaRPr>
          </a:p>
        </p:txBody>
      </p:sp>
      <p:pic>
        <p:nvPicPr>
          <p:cNvPr id="40963" name="Picture 9" descr="fig52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44196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10"/>
          <p:cNvSpPr txBox="1">
            <a:spLocks noChangeArrowheads="1"/>
          </p:cNvSpPr>
          <p:nvPr/>
        </p:nvSpPr>
        <p:spPr bwMode="auto">
          <a:xfrm>
            <a:off x="4953000" y="1524000"/>
            <a:ext cx="4048125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Il </a:t>
            </a:r>
            <a:r>
              <a:rPr lang="it-IT" b="1"/>
              <a:t>circuito primario</a:t>
            </a:r>
            <a:r>
              <a:rPr lang="it-IT"/>
              <a:t> genera </a:t>
            </a:r>
          </a:p>
          <a:p>
            <a:r>
              <a:rPr lang="it-IT"/>
              <a:t>un campo magnetico </a:t>
            </a:r>
          </a:p>
          <a:p>
            <a:r>
              <a:rPr lang="it-IT"/>
              <a:t>che varia con la corrente </a:t>
            </a:r>
          </a:p>
          <a:p>
            <a:r>
              <a:rPr lang="it-IT"/>
              <a:t>alternata e passa attraverso </a:t>
            </a:r>
          </a:p>
          <a:p>
            <a:r>
              <a:rPr lang="it-IT"/>
              <a:t>la spira dell’altra bobina.</a:t>
            </a:r>
          </a:p>
        </p:txBody>
      </p:sp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5013325" y="4002088"/>
            <a:ext cx="3621088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Nel </a:t>
            </a:r>
            <a:r>
              <a:rPr lang="it-IT" b="1"/>
              <a:t>circuito secondario</a:t>
            </a:r>
            <a:r>
              <a:rPr lang="it-IT"/>
              <a:t> </a:t>
            </a:r>
          </a:p>
          <a:p>
            <a:r>
              <a:rPr lang="it-IT"/>
              <a:t>si genera una corrente </a:t>
            </a:r>
          </a:p>
          <a:p>
            <a:r>
              <a:rPr lang="it-IT"/>
              <a:t>Indotta.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9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Tensioni efficaci</a:t>
            </a:r>
            <a:endParaRPr lang="it-IT" sz="3200" b="1" i="1"/>
          </a:p>
        </p:txBody>
      </p:sp>
      <p:pic>
        <p:nvPicPr>
          <p:cNvPr id="41987" name="Picture 17" descr="fig52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14600"/>
            <a:ext cx="39624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8" descr="fig54@cap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38200"/>
            <a:ext cx="87630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9" name="Group 23"/>
          <p:cNvGrpSpPr>
            <a:grpSpLocks/>
          </p:cNvGrpSpPr>
          <p:nvPr/>
        </p:nvGrpSpPr>
        <p:grpSpPr bwMode="auto">
          <a:xfrm>
            <a:off x="5105400" y="3657600"/>
            <a:ext cx="3733800" cy="990600"/>
            <a:chOff x="3216" y="2304"/>
            <a:chExt cx="2352" cy="624"/>
          </a:xfrm>
        </p:grpSpPr>
        <p:grpSp>
          <p:nvGrpSpPr>
            <p:cNvPr id="41990" name="Group 21"/>
            <p:cNvGrpSpPr>
              <a:grpSpLocks/>
            </p:cNvGrpSpPr>
            <p:nvPr/>
          </p:nvGrpSpPr>
          <p:grpSpPr bwMode="auto">
            <a:xfrm>
              <a:off x="3319" y="2314"/>
              <a:ext cx="2189" cy="518"/>
              <a:chOff x="3319" y="2314"/>
              <a:chExt cx="2189" cy="518"/>
            </a:xfrm>
          </p:grpSpPr>
          <p:pic>
            <p:nvPicPr>
              <p:cNvPr id="41992" name="Picture 19" descr="fig55@cap2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19" y="2400"/>
                <a:ext cx="32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3" name="Text Box 20"/>
              <p:cNvSpPr txBox="1">
                <a:spLocks noChangeArrowheads="1"/>
              </p:cNvSpPr>
              <p:nvPr/>
            </p:nvSpPr>
            <p:spPr bwMode="auto">
              <a:xfrm>
                <a:off x="3792" y="2314"/>
                <a:ext cx="1716" cy="5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b="1" i="1"/>
                  <a:t>rapporto </a:t>
                </a:r>
              </a:p>
              <a:p>
                <a:pPr algn="ctr"/>
                <a:r>
                  <a:rPr lang="it-IT" b="1" i="1"/>
                  <a:t>di trasformazione</a:t>
                </a:r>
              </a:p>
            </p:txBody>
          </p:sp>
        </p:grpSp>
        <p:sp>
          <p:nvSpPr>
            <p:cNvPr id="41991" name="Rectangle 22"/>
            <p:cNvSpPr>
              <a:spLocks noChangeArrowheads="1"/>
            </p:cNvSpPr>
            <p:nvPr/>
          </p:nvSpPr>
          <p:spPr bwMode="auto">
            <a:xfrm>
              <a:off x="3216" y="2304"/>
              <a:ext cx="2352" cy="62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Correnti efficaci</a:t>
            </a:r>
            <a:endParaRPr lang="it-IT" sz="3200" b="1" i="1"/>
          </a:p>
        </p:txBody>
      </p:sp>
      <p:pic>
        <p:nvPicPr>
          <p:cNvPr id="43011" name="Picture 18" descr="fig52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48006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9" descr="fig56@cap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667000"/>
            <a:ext cx="26670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8F8F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2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L’</a:t>
            </a:r>
            <a:r>
              <a:rPr lang="it-IT" sz="3200" b="1">
                <a:solidFill>
                  <a:srgbClr val="FF0000"/>
                </a:solidFill>
              </a:rPr>
              <a:t>area</a:t>
            </a:r>
            <a:r>
              <a:rPr lang="it-IT" sz="3200" b="1"/>
              <a:t> del circuito</a:t>
            </a:r>
            <a:endParaRPr lang="it-IT" sz="3200" b="1">
              <a:solidFill>
                <a:srgbClr val="FF0000"/>
              </a:solidFill>
            </a:endParaRPr>
          </a:p>
        </p:txBody>
      </p:sp>
      <p:grpSp>
        <p:nvGrpSpPr>
          <p:cNvPr id="6147" name="Group 85"/>
          <p:cNvGrpSpPr>
            <a:grpSpLocks/>
          </p:cNvGrpSpPr>
          <p:nvPr/>
        </p:nvGrpSpPr>
        <p:grpSpPr bwMode="auto">
          <a:xfrm>
            <a:off x="511175" y="1295400"/>
            <a:ext cx="4060825" cy="4038600"/>
            <a:chOff x="240" y="768"/>
            <a:chExt cx="2558" cy="2544"/>
          </a:xfrm>
        </p:grpSpPr>
        <p:pic>
          <p:nvPicPr>
            <p:cNvPr id="6149" name="Picture 83" descr="fig06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768"/>
              <a:ext cx="2558" cy="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Rectangle 84"/>
            <p:cNvSpPr>
              <a:spLocks noChangeArrowheads="1"/>
            </p:cNvSpPr>
            <p:nvPr/>
          </p:nvSpPr>
          <p:spPr bwMode="auto">
            <a:xfrm>
              <a:off x="240" y="768"/>
              <a:ext cx="2544" cy="254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148" name="Text Box 86"/>
          <p:cNvSpPr txBox="1">
            <a:spLocks noChangeArrowheads="1"/>
          </p:cNvSpPr>
          <p:nvPr/>
        </p:nvSpPr>
        <p:spPr bwMode="auto">
          <a:xfrm>
            <a:off x="4953000" y="2698750"/>
            <a:ext cx="39624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L’</a:t>
            </a:r>
            <a:r>
              <a:rPr lang="it-IT" b="1"/>
              <a:t>intensità</a:t>
            </a:r>
            <a:r>
              <a:rPr lang="it-IT"/>
              <a:t> della corrente </a:t>
            </a:r>
          </a:p>
          <a:p>
            <a:r>
              <a:rPr lang="it-IT"/>
              <a:t>indotta aumenta se l’</a:t>
            </a:r>
            <a:r>
              <a:rPr lang="it-IT" b="1"/>
              <a:t>area</a:t>
            </a:r>
            <a:r>
              <a:rPr lang="it-IT"/>
              <a:t> del circuito è più grande.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L’</a:t>
            </a:r>
            <a:r>
              <a:rPr lang="it-IT" sz="3200" b="1">
                <a:solidFill>
                  <a:srgbClr val="FF0000"/>
                </a:solidFill>
              </a:rPr>
              <a:t>orientazione</a:t>
            </a:r>
            <a:r>
              <a:rPr lang="it-IT" sz="3200" b="1"/>
              <a:t> del circuito</a:t>
            </a:r>
            <a:endParaRPr lang="it-IT" sz="3200" b="1">
              <a:solidFill>
                <a:srgbClr val="FF0000"/>
              </a:solidFill>
            </a:endParaRPr>
          </a:p>
        </p:txBody>
      </p:sp>
      <p:grpSp>
        <p:nvGrpSpPr>
          <p:cNvPr id="7171" name="Group 37"/>
          <p:cNvGrpSpPr>
            <a:grpSpLocks/>
          </p:cNvGrpSpPr>
          <p:nvPr/>
        </p:nvGrpSpPr>
        <p:grpSpPr bwMode="auto">
          <a:xfrm>
            <a:off x="533400" y="1447800"/>
            <a:ext cx="4114800" cy="3733800"/>
            <a:chOff x="288" y="864"/>
            <a:chExt cx="2928" cy="2544"/>
          </a:xfrm>
        </p:grpSpPr>
        <p:pic>
          <p:nvPicPr>
            <p:cNvPr id="7173" name="Picture 35" descr="fig07@ca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864"/>
              <a:ext cx="2928" cy="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Rectangle 36"/>
            <p:cNvSpPr>
              <a:spLocks noChangeArrowheads="1"/>
            </p:cNvSpPr>
            <p:nvPr/>
          </p:nvSpPr>
          <p:spPr bwMode="auto">
            <a:xfrm>
              <a:off x="288" y="864"/>
              <a:ext cx="2928" cy="254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172" name="Text Box 38"/>
          <p:cNvSpPr txBox="1">
            <a:spLocks noChangeArrowheads="1"/>
          </p:cNvSpPr>
          <p:nvPr/>
        </p:nvSpPr>
        <p:spPr bwMode="auto">
          <a:xfrm>
            <a:off x="4876800" y="2362200"/>
            <a:ext cx="411480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L’</a:t>
            </a:r>
            <a:r>
              <a:rPr lang="it-IT" b="1"/>
              <a:t>intensità</a:t>
            </a:r>
            <a:r>
              <a:rPr lang="it-IT"/>
              <a:t> della corrente </a:t>
            </a:r>
          </a:p>
          <a:p>
            <a:r>
              <a:rPr lang="it-IT"/>
              <a:t>indotta aumenta se cambiamo </a:t>
            </a:r>
            <a:r>
              <a:rPr lang="it-IT" b="1"/>
              <a:t>più rapidamente</a:t>
            </a:r>
            <a:r>
              <a:rPr lang="it-IT"/>
              <a:t> l’</a:t>
            </a:r>
            <a:r>
              <a:rPr lang="it-IT" b="1"/>
              <a:t>orientazione</a:t>
            </a:r>
            <a:r>
              <a:rPr lang="it-IT"/>
              <a:t> del circuito rispetto alle linee di campo.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5" descr="fig09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2413"/>
            <a:ext cx="39624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23"/>
          <p:cNvSpPr txBox="1">
            <a:spLocks noChangeArrowheads="1"/>
          </p:cNvSpPr>
          <p:nvPr/>
        </p:nvSpPr>
        <p:spPr bwMode="auto">
          <a:xfrm>
            <a:off x="2574925" y="1560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8196" name="Text Box 76"/>
          <p:cNvSpPr txBox="1">
            <a:spLocks noChangeArrowheads="1"/>
          </p:cNvSpPr>
          <p:nvPr/>
        </p:nvSpPr>
        <p:spPr bwMode="auto">
          <a:xfrm>
            <a:off x="457200" y="106363"/>
            <a:ext cx="838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Il </a:t>
            </a:r>
            <a:r>
              <a:rPr lang="it-IT" sz="3200" b="1">
                <a:solidFill>
                  <a:srgbClr val="FF0000"/>
                </a:solidFill>
              </a:rPr>
              <a:t>flusso</a:t>
            </a:r>
            <a:r>
              <a:rPr lang="it-IT" sz="3200" b="1"/>
              <a:t> del campo magnetico</a:t>
            </a:r>
            <a:endParaRPr lang="it-IT" sz="3200" b="1">
              <a:solidFill>
                <a:srgbClr val="FF0000"/>
              </a:solidFill>
            </a:endParaRPr>
          </a:p>
        </p:txBody>
      </p:sp>
      <p:pic>
        <p:nvPicPr>
          <p:cNvPr id="8197" name="Picture 86" descr="fig08@cap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044700"/>
            <a:ext cx="45720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Il flusso è </a:t>
            </a:r>
            <a:r>
              <a:rPr lang="it-IT" sz="3200" b="1">
                <a:solidFill>
                  <a:srgbClr val="FF0000"/>
                </a:solidFill>
              </a:rPr>
              <a:t>massimo</a:t>
            </a:r>
            <a:r>
              <a:rPr lang="it-IT" sz="3200" b="1"/>
              <a:t> quando …</a:t>
            </a:r>
            <a:endParaRPr lang="it-IT" sz="3200" b="1">
              <a:solidFill>
                <a:srgbClr val="FF0000"/>
              </a:solidFill>
            </a:endParaRPr>
          </a:p>
        </p:txBody>
      </p:sp>
      <p:pic>
        <p:nvPicPr>
          <p:cNvPr id="9219" name="Picture 55" descr="fig10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4108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32" name="Text Box 56"/>
          <p:cNvSpPr txBox="1">
            <a:spLocks noChangeArrowheads="1"/>
          </p:cNvSpPr>
          <p:nvPr/>
        </p:nvSpPr>
        <p:spPr bwMode="auto">
          <a:xfrm>
            <a:off x="5008563" y="2622550"/>
            <a:ext cx="367982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… il campo magnetico </a:t>
            </a:r>
            <a:r>
              <a:rPr lang="it-IT" b="1" i="1"/>
              <a:t>B</a:t>
            </a:r>
            <a:endParaRPr lang="it-IT"/>
          </a:p>
          <a:p>
            <a:r>
              <a:rPr lang="it-IT"/>
              <a:t>è </a:t>
            </a:r>
            <a:r>
              <a:rPr lang="it-IT" b="1"/>
              <a:t>perpendicolare</a:t>
            </a:r>
            <a:r>
              <a:rPr lang="it-IT"/>
              <a:t> </a:t>
            </a:r>
          </a:p>
          <a:p>
            <a:r>
              <a:rPr lang="it-IT"/>
              <a:t>alla superficie individuata </a:t>
            </a:r>
          </a:p>
          <a:p>
            <a:r>
              <a:rPr lang="it-IT"/>
              <a:t>dal circuito.</a:t>
            </a:r>
            <a:endParaRPr lang="it-IT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1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Il flusso è </a:t>
            </a:r>
            <a:r>
              <a:rPr lang="it-IT" sz="3200" b="1">
                <a:solidFill>
                  <a:srgbClr val="FF0000"/>
                </a:solidFill>
              </a:rPr>
              <a:t>nullo</a:t>
            </a:r>
            <a:r>
              <a:rPr lang="it-IT" sz="3200" b="1"/>
              <a:t> quando …</a:t>
            </a:r>
            <a:endParaRPr lang="it-IT" sz="3200" b="1">
              <a:solidFill>
                <a:srgbClr val="FF0000"/>
              </a:solidFill>
            </a:endParaRPr>
          </a:p>
        </p:txBody>
      </p:sp>
      <p:pic>
        <p:nvPicPr>
          <p:cNvPr id="10243" name="Picture 32" descr="fig11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14475"/>
            <a:ext cx="4267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21" name="Text Box 33"/>
          <p:cNvSpPr txBox="1">
            <a:spLocks noChangeArrowheads="1"/>
          </p:cNvSpPr>
          <p:nvPr/>
        </p:nvSpPr>
        <p:spPr bwMode="auto">
          <a:xfrm>
            <a:off x="5008563" y="2622550"/>
            <a:ext cx="372586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… il campo magnetico </a:t>
            </a:r>
            <a:r>
              <a:rPr lang="it-IT" b="1" i="1"/>
              <a:t>B</a:t>
            </a:r>
            <a:endParaRPr lang="it-IT"/>
          </a:p>
          <a:p>
            <a:r>
              <a:rPr lang="it-IT"/>
              <a:t>è </a:t>
            </a:r>
            <a:r>
              <a:rPr lang="it-IT" b="1"/>
              <a:t>parallelo</a:t>
            </a:r>
            <a:r>
              <a:rPr lang="it-IT"/>
              <a:t> alla superficie </a:t>
            </a:r>
          </a:p>
          <a:p>
            <a:r>
              <a:rPr lang="it-IT"/>
              <a:t>individuata dal circuito.</a:t>
            </a:r>
            <a:endParaRPr lang="it-IT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57200" y="106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Il weber</a:t>
            </a:r>
            <a:endParaRPr lang="it-IT" sz="3200" b="1">
              <a:solidFill>
                <a:srgbClr val="FF0000"/>
              </a:solidFill>
            </a:endParaRPr>
          </a:p>
        </p:txBody>
      </p:sp>
      <p:pic>
        <p:nvPicPr>
          <p:cNvPr id="12291" name="Picture 19" descr="fig14@cap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81113"/>
            <a:ext cx="22860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11188" y="2362200"/>
            <a:ext cx="8304212" cy="2514600"/>
            <a:chOff x="288" y="1488"/>
            <a:chExt cx="5231" cy="1584"/>
          </a:xfrm>
        </p:grpSpPr>
        <p:grpSp>
          <p:nvGrpSpPr>
            <p:cNvPr id="12293" name="Group 21"/>
            <p:cNvGrpSpPr>
              <a:grpSpLocks/>
            </p:cNvGrpSpPr>
            <p:nvPr/>
          </p:nvGrpSpPr>
          <p:grpSpPr bwMode="auto">
            <a:xfrm>
              <a:off x="1806" y="1488"/>
              <a:ext cx="2034" cy="864"/>
              <a:chOff x="1776" y="1392"/>
              <a:chExt cx="2034" cy="864"/>
            </a:xfrm>
          </p:grpSpPr>
          <p:pic>
            <p:nvPicPr>
              <p:cNvPr id="12295" name="Picture 18" descr="fig13@cap2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76" y="2026"/>
                <a:ext cx="203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96" name="Line 20"/>
              <p:cNvSpPr>
                <a:spLocks noChangeShapeType="1"/>
              </p:cNvSpPr>
              <p:nvPr/>
            </p:nvSpPr>
            <p:spPr bwMode="auto">
              <a:xfrm>
                <a:off x="2688" y="139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294" name="Text Box 22"/>
            <p:cNvSpPr txBox="1">
              <a:spLocks noChangeArrowheads="1"/>
            </p:cNvSpPr>
            <p:nvPr/>
          </p:nvSpPr>
          <p:spPr bwMode="auto">
            <a:xfrm>
              <a:off x="288" y="2784"/>
              <a:ext cx="523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Nel Sistema Internazionale il flusso si misura in weber (Wb).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10136</TotalTime>
  <Words>1074</Words>
  <Application>Microsoft PowerPoint</Application>
  <PresentationFormat>Presentazione su schermo (4:3)</PresentationFormat>
  <Paragraphs>165</Paragraphs>
  <Slides>36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9" baseType="lpstr">
      <vt:lpstr>Arial</vt:lpstr>
      <vt:lpstr>ＭＳ Ｐゴシック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Storace</dc:creator>
  <cp:lastModifiedBy>Roberto Storace</cp:lastModifiedBy>
  <cp:revision>158</cp:revision>
  <cp:lastPrinted>1601-01-01T00:00:00Z</cp:lastPrinted>
  <dcterms:created xsi:type="dcterms:W3CDTF">1601-01-01T00:00:00Z</dcterms:created>
  <dcterms:modified xsi:type="dcterms:W3CDTF">2018-02-07T11:18:55Z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