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53" r:id="rId4"/>
    <p:sldId id="284" r:id="rId5"/>
    <p:sldId id="285" r:id="rId6"/>
    <p:sldId id="357" r:id="rId7"/>
    <p:sldId id="358" r:id="rId8"/>
    <p:sldId id="359" r:id="rId9"/>
    <p:sldId id="360" r:id="rId10"/>
    <p:sldId id="361" r:id="rId11"/>
    <p:sldId id="362" r:id="rId12"/>
    <p:sldId id="330" r:id="rId13"/>
    <p:sldId id="343" r:id="rId14"/>
    <p:sldId id="363" r:id="rId15"/>
    <p:sldId id="364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68" autoAdjust="0"/>
  </p:normalViewPr>
  <p:slideViewPr>
    <p:cSldViewPr snapToGrid="0" snapToObjects="1" showGuides="1">
      <p:cViewPr>
        <p:scale>
          <a:sx n="75" d="100"/>
          <a:sy n="75" d="100"/>
        </p:scale>
        <p:origin x="-1736" y="-368"/>
      </p:cViewPr>
      <p:guideLst>
        <p:guide orient="horz" pos="4295"/>
        <p:guide orient="horz" pos="987"/>
        <p:guide pos="1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05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7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77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22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2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13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5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5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85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70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80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5769-9C96-C246-A2CA-F6FDE3E5E298}" type="datetimeFigureOut">
              <a:rPr lang="it-IT" smtClean="0"/>
              <a:t>18/07/16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A790-C627-6F4D-85FD-66B2D2A3381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5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8656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bg1"/>
                </a:solidFill>
                <a:latin typeface="Verdana"/>
                <a:cs typeface="Verdana"/>
              </a:rPr>
              <a:t>ARTE GRECA ARCAICA: </a:t>
            </a:r>
            <a:br>
              <a:rPr lang="it-IT" sz="6000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it-IT" sz="6000" dirty="0" smtClean="0">
                <a:solidFill>
                  <a:schemeClr val="bg1"/>
                </a:solidFill>
                <a:latin typeface="Verdana"/>
                <a:cs typeface="Verdana"/>
              </a:rPr>
              <a:t>ARCHITETTURA</a:t>
            </a:r>
            <a:endParaRPr lang="it-IT" sz="6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  <p:pic>
        <p:nvPicPr>
          <p:cNvPr id="4" name="Immagine 3" descr="Logo-Zanichel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27" y="5300133"/>
            <a:ext cx="4193506" cy="7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9144000" cy="1286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L’ordine architettonico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807515"/>
            <a:ext cx="8484518" cy="5752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/>
              <a:t>Insieme di regole che definiscono i rapporti tra le </a:t>
            </a:r>
            <a:r>
              <a:rPr lang="it-IT" sz="2800" dirty="0" smtClean="0"/>
              <a:t>parti,</a:t>
            </a:r>
            <a:endParaRPr lang="it-IT" sz="28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4492990" y="1269480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2958977"/>
            <a:ext cx="8484518" cy="98649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è la </a:t>
            </a:r>
            <a:r>
              <a:rPr lang="it-IT" sz="2800" dirty="0">
                <a:solidFill>
                  <a:srgbClr val="000000"/>
                </a:solidFill>
              </a:rPr>
              <a:t>novità più importante introdotta </a:t>
            </a:r>
            <a:r>
              <a:rPr lang="it-IT" sz="2800" dirty="0" smtClean="0">
                <a:solidFill>
                  <a:srgbClr val="000000"/>
                </a:solidFill>
              </a:rPr>
              <a:t>dai Greci nell’arte </a:t>
            </a:r>
            <a:r>
              <a:rPr lang="it-IT" sz="2800" dirty="0">
                <a:solidFill>
                  <a:srgbClr val="000000"/>
                </a:solidFill>
              </a:rPr>
              <a:t>del </a:t>
            </a:r>
            <a:r>
              <a:rPr lang="it-IT" sz="2800" dirty="0" smtClean="0">
                <a:solidFill>
                  <a:srgbClr val="000000"/>
                </a:solidFill>
              </a:rPr>
              <a:t>costruire.</a:t>
            </a:r>
            <a:endParaRPr lang="it-IT" sz="2800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57200" y="4370911"/>
            <a:ext cx="8484518" cy="52929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s</a:t>
            </a:r>
            <a:r>
              <a:rPr lang="it-IT" sz="2800" dirty="0" smtClean="0">
                <a:solidFill>
                  <a:srgbClr val="000000"/>
                </a:solidFill>
              </a:rPr>
              <a:t>i distinguono tre ordini </a:t>
            </a:r>
            <a:r>
              <a:rPr lang="it-IT" sz="2800" dirty="0" smtClean="0">
                <a:solidFill>
                  <a:srgbClr val="000000"/>
                </a:solidFill>
              </a:rPr>
              <a:t>distinti</a:t>
            </a:r>
            <a:endParaRPr lang="it-IT" sz="2800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5453194"/>
            <a:ext cx="2065867" cy="52929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dorico</a:t>
            </a:r>
            <a:endParaRPr lang="it-IT" sz="2800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465707" y="5443540"/>
            <a:ext cx="2342420" cy="52929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ionico</a:t>
            </a:r>
            <a:endParaRPr lang="it-IT" sz="2800" dirty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6654800" y="5431627"/>
            <a:ext cx="2286918" cy="52929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corinzio</a:t>
            </a:r>
            <a:endParaRPr lang="it-IT" sz="28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498647" y="2382720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4487370" y="3945467"/>
            <a:ext cx="11277" cy="436426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1473237" y="4900207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487370" y="4900207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7755503" y="4900207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18314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-02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58" y="880532"/>
            <a:ext cx="3000712" cy="5977467"/>
          </a:xfrm>
          <a:prstGeom prst="rect">
            <a:avLst/>
          </a:prstGeom>
        </p:spPr>
      </p:pic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914400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L’ordine dorico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038106"/>
            <a:ext cx="4035790" cy="5752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È il più antico</a:t>
            </a:r>
            <a:endParaRPr lang="it-IT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3026709"/>
            <a:ext cx="4622800" cy="267982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 smtClean="0">
                <a:solidFill>
                  <a:srgbClr val="000000"/>
                </a:solidFill>
              </a:rPr>
              <a:t>il </a:t>
            </a:r>
            <a:r>
              <a:rPr lang="it-IT" sz="2700" dirty="0">
                <a:solidFill>
                  <a:srgbClr val="000000"/>
                </a:solidFill>
              </a:rPr>
              <a:t>fusto </a:t>
            </a:r>
            <a:r>
              <a:rPr lang="it-IT" sz="2700" dirty="0" smtClean="0">
                <a:solidFill>
                  <a:srgbClr val="000000"/>
                </a:solidFill>
              </a:rPr>
              <a:t>rastremato verso l’alto e scanalato</a:t>
            </a:r>
            <a:r>
              <a:rPr lang="it-IT" sz="2700" dirty="0">
                <a:solidFill>
                  <a:srgbClr val="000000"/>
                </a:solidFill>
              </a:rPr>
              <a:t>, </a:t>
            </a:r>
            <a:endParaRPr lang="it-IT" sz="2700" dirty="0" smtClean="0">
              <a:solidFill>
                <a:srgbClr val="00000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>
                <a:solidFill>
                  <a:srgbClr val="000000"/>
                </a:solidFill>
              </a:rPr>
              <a:t>l</a:t>
            </a:r>
            <a:r>
              <a:rPr lang="it-IT" sz="2700" dirty="0" smtClean="0">
                <a:solidFill>
                  <a:srgbClr val="000000"/>
                </a:solidFill>
              </a:rPr>
              <a:t>’entasi: un </a:t>
            </a:r>
            <a:r>
              <a:rPr lang="it-IT" sz="2700" dirty="0">
                <a:solidFill>
                  <a:srgbClr val="000000"/>
                </a:solidFill>
              </a:rPr>
              <a:t>rigonfiamento a un terzo </a:t>
            </a:r>
            <a:r>
              <a:rPr lang="it-IT" sz="2700" dirty="0" smtClean="0">
                <a:solidFill>
                  <a:srgbClr val="000000"/>
                </a:solidFill>
              </a:rPr>
              <a:t>dell’altezza,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 smtClean="0">
                <a:solidFill>
                  <a:srgbClr val="000000"/>
                </a:solidFill>
              </a:rPr>
              <a:t>il capitello formato da abaco e echino.</a:t>
            </a:r>
            <a:endParaRPr lang="it-IT" sz="2700" dirty="0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199" y="1956604"/>
            <a:ext cx="4035791" cy="51566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La colonna ha</a:t>
            </a:r>
            <a:endParaRPr lang="it-IT" sz="2800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2348114" y="2467389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1296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9144000" cy="1112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Tempio di </a:t>
            </a:r>
            <a:r>
              <a:rPr lang="it-IT" sz="4000" dirty="0" err="1" smtClean="0">
                <a:solidFill>
                  <a:srgbClr val="FFFFFF"/>
                </a:solidFill>
              </a:rPr>
              <a:t>Athena</a:t>
            </a:r>
            <a:r>
              <a:rPr lang="it-IT" sz="4000" dirty="0" smtClean="0">
                <a:solidFill>
                  <a:srgbClr val="FFFFFF"/>
                </a:solidFill>
              </a:rPr>
              <a:t> </a:t>
            </a:r>
            <a:r>
              <a:rPr lang="it-IT" sz="4000" dirty="0" err="1" smtClean="0">
                <a:solidFill>
                  <a:srgbClr val="FFFFFF"/>
                </a:solidFill>
              </a:rPr>
              <a:t>Aphaia</a:t>
            </a:r>
            <a:r>
              <a:rPr lang="it-IT" sz="4000" dirty="0" smtClean="0">
                <a:solidFill>
                  <a:srgbClr val="FFFFFF"/>
                </a:solidFill>
              </a:rPr>
              <a:t> a </a:t>
            </a:r>
            <a:r>
              <a:rPr lang="it-IT" sz="4000" dirty="0" err="1" smtClean="0">
                <a:solidFill>
                  <a:srgbClr val="FFFFFF"/>
                </a:solidFill>
              </a:rPr>
              <a:t>Egina</a:t>
            </a:r>
            <a:endParaRPr lang="it-IT" sz="4000" dirty="0" smtClean="0">
              <a:solidFill>
                <a:srgbClr val="FFFFFF"/>
              </a:solidFill>
            </a:endParaRPr>
          </a:p>
        </p:txBody>
      </p:sp>
      <p:pic>
        <p:nvPicPr>
          <p:cNvPr id="2" name="Immagine 1" descr="4-036_4.047-FB014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b="14094"/>
          <a:stretch/>
        </p:blipFill>
        <p:spPr>
          <a:xfrm>
            <a:off x="16933" y="1112963"/>
            <a:ext cx="9144000" cy="57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466664"/>
            <a:ext cx="8484518" cy="49759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b="1" dirty="0">
                <a:solidFill>
                  <a:srgbClr val="000000"/>
                </a:solidFill>
              </a:rPr>
              <a:t>r</a:t>
            </a:r>
            <a:r>
              <a:rPr lang="it-IT" sz="2800" b="1" dirty="0" smtClean="0">
                <a:solidFill>
                  <a:srgbClr val="000000"/>
                </a:solidFill>
              </a:rPr>
              <a:t>isale</a:t>
            </a:r>
            <a:r>
              <a:rPr lang="it-IT" sz="2800" dirty="0" smtClean="0">
                <a:solidFill>
                  <a:srgbClr val="000000"/>
                </a:solidFill>
              </a:rPr>
              <a:t> al 510-480 a.C. circa.</a:t>
            </a:r>
            <a:endParaRPr lang="it-IT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2230859"/>
            <a:ext cx="8484518" cy="59702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>
                <a:solidFill>
                  <a:srgbClr val="000000"/>
                </a:solidFill>
              </a:rPr>
              <a:t>è</a:t>
            </a:r>
            <a:r>
              <a:rPr lang="it-IT" sz="2800" dirty="0" smtClean="0">
                <a:solidFill>
                  <a:srgbClr val="000000"/>
                </a:solidFill>
              </a:rPr>
              <a:t> una costruzione periptera esastila.</a:t>
            </a:r>
            <a:endParaRPr lang="it-IT" sz="2800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23331" y="3150155"/>
            <a:ext cx="8484518" cy="50744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La peristasi è di 6x12 colonne doriche.</a:t>
            </a:r>
            <a:endParaRPr lang="it-IT" sz="2800" b="1" dirty="0"/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389462" y="3945457"/>
            <a:ext cx="8484518" cy="99906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Per contrastare l’effetto ottico di inclinazione verso l’esterno</a:t>
            </a:r>
            <a:endParaRPr lang="it-IT" sz="2800" i="1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389462" y="5422359"/>
            <a:ext cx="8484518" cy="52123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l</a:t>
            </a:r>
            <a:r>
              <a:rPr lang="it-IT" sz="2800" dirty="0" smtClean="0">
                <a:solidFill>
                  <a:srgbClr val="000000"/>
                </a:solidFill>
              </a:rPr>
              <a:t>e colonne sono inclinate verso l’interno.</a:t>
            </a:r>
            <a:endParaRPr lang="it-IT" sz="2800" i="1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4069654" y="4939764"/>
            <a:ext cx="0" cy="491597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contenuto 2"/>
          <p:cNvSpPr txBox="1">
            <a:spLocks/>
          </p:cNvSpPr>
          <p:nvPr/>
        </p:nvSpPr>
        <p:spPr>
          <a:xfrm>
            <a:off x="0" y="0"/>
            <a:ext cx="9144000" cy="1112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Tempio di </a:t>
            </a:r>
            <a:r>
              <a:rPr lang="it-IT" sz="4000" dirty="0" err="1" smtClean="0">
                <a:solidFill>
                  <a:srgbClr val="FFFFFF"/>
                </a:solidFill>
              </a:rPr>
              <a:t>Athena</a:t>
            </a:r>
            <a:r>
              <a:rPr lang="it-IT" sz="4000" dirty="0" smtClean="0">
                <a:solidFill>
                  <a:srgbClr val="FFFFFF"/>
                </a:solidFill>
              </a:rPr>
              <a:t> </a:t>
            </a:r>
            <a:r>
              <a:rPr lang="it-IT" sz="4000" dirty="0" err="1" smtClean="0">
                <a:solidFill>
                  <a:srgbClr val="FFFFFF"/>
                </a:solidFill>
              </a:rPr>
              <a:t>Aphaia</a:t>
            </a:r>
            <a:r>
              <a:rPr lang="it-IT" sz="4000" dirty="0" smtClean="0">
                <a:solidFill>
                  <a:srgbClr val="FFFFFF"/>
                </a:solidFill>
              </a:rPr>
              <a:t> a </a:t>
            </a:r>
            <a:r>
              <a:rPr lang="it-IT" sz="4000" dirty="0" err="1" smtClean="0">
                <a:solidFill>
                  <a:srgbClr val="FFFFFF"/>
                </a:solidFill>
              </a:rPr>
              <a:t>Egina</a:t>
            </a:r>
            <a:endParaRPr lang="it-IT" sz="4000" dirty="0" smtClean="0">
              <a:solidFill>
                <a:srgbClr val="FFFFFF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393235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462280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L’ordine ionico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038106"/>
            <a:ext cx="4035790" cy="5752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È di origine orientale</a:t>
            </a:r>
            <a:endParaRPr lang="it-IT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199" y="3026709"/>
            <a:ext cx="4555067" cy="304706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 smtClean="0">
                <a:solidFill>
                  <a:srgbClr val="000000"/>
                </a:solidFill>
              </a:rPr>
              <a:t>il </a:t>
            </a:r>
            <a:r>
              <a:rPr lang="it-IT" sz="2700" dirty="0">
                <a:solidFill>
                  <a:srgbClr val="000000"/>
                </a:solidFill>
              </a:rPr>
              <a:t>fusto </a:t>
            </a:r>
            <a:r>
              <a:rPr lang="it-IT" sz="2700" dirty="0" smtClean="0">
                <a:solidFill>
                  <a:srgbClr val="000000"/>
                </a:solidFill>
              </a:rPr>
              <a:t>slanciato con gli angoli smussati;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 smtClean="0">
                <a:solidFill>
                  <a:srgbClr val="000000"/>
                </a:solidFill>
              </a:rPr>
              <a:t>la base </a:t>
            </a:r>
            <a:r>
              <a:rPr lang="it-IT" sz="2700" dirty="0" smtClean="0">
                <a:solidFill>
                  <a:srgbClr val="000000"/>
                </a:solidFill>
              </a:rPr>
              <a:t>composta da </a:t>
            </a:r>
            <a:r>
              <a:rPr lang="it-IT" sz="2700" dirty="0" smtClean="0">
                <a:solidFill>
                  <a:srgbClr val="000000"/>
                </a:solidFill>
              </a:rPr>
              <a:t>due  tori e una scozia;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 smtClean="0">
                <a:solidFill>
                  <a:srgbClr val="000000"/>
                </a:solidFill>
              </a:rPr>
              <a:t>il capitello </a:t>
            </a:r>
            <a:r>
              <a:rPr lang="it-IT" sz="2700" dirty="0" smtClean="0">
                <a:solidFill>
                  <a:srgbClr val="000000"/>
                </a:solidFill>
              </a:rPr>
              <a:t>a </a:t>
            </a:r>
            <a:r>
              <a:rPr lang="it-IT" sz="2700" dirty="0" smtClean="0">
                <a:solidFill>
                  <a:srgbClr val="000000"/>
                </a:solidFill>
              </a:rPr>
              <a:t>volute;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700" dirty="0" smtClean="0">
                <a:solidFill>
                  <a:srgbClr val="000000"/>
                </a:solidFill>
              </a:rPr>
              <a:t>Il fregio </a:t>
            </a:r>
            <a:r>
              <a:rPr lang="it-IT" sz="2700" dirty="0" smtClean="0">
                <a:solidFill>
                  <a:srgbClr val="000000"/>
                </a:solidFill>
              </a:rPr>
              <a:t>continuo</a:t>
            </a:r>
            <a:r>
              <a:rPr lang="it-IT" sz="2700" dirty="0" smtClean="0">
                <a:solidFill>
                  <a:srgbClr val="000000"/>
                </a:solidFill>
              </a:rPr>
              <a:t>.</a:t>
            </a:r>
            <a:endParaRPr lang="it-IT" sz="2700" dirty="0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199" y="1956604"/>
            <a:ext cx="4035791" cy="51566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La colonna ha</a:t>
            </a:r>
            <a:endParaRPr lang="it-IT" sz="2800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2348114" y="2467389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4-055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8" y="37484"/>
            <a:ext cx="3318932" cy="6829787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11960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911579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L’ordine corinzio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038106"/>
            <a:ext cx="4035790" cy="5752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È il più tardo</a:t>
            </a:r>
            <a:endParaRPr lang="it-IT" sz="28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3026709"/>
            <a:ext cx="4035790" cy="178235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700" dirty="0">
                <a:solidFill>
                  <a:srgbClr val="000000"/>
                </a:solidFill>
              </a:rPr>
              <a:t>i</a:t>
            </a:r>
            <a:r>
              <a:rPr lang="it-IT" sz="2700" dirty="0" smtClean="0">
                <a:solidFill>
                  <a:srgbClr val="000000"/>
                </a:solidFill>
              </a:rPr>
              <a:t>l </a:t>
            </a:r>
            <a:r>
              <a:rPr lang="it-IT" sz="2700" dirty="0" smtClean="0">
                <a:solidFill>
                  <a:srgbClr val="000000"/>
                </a:solidFill>
              </a:rPr>
              <a:t>capitello a forma di tronco di cono, circondato da foglie stilizzate di acanto.</a:t>
            </a:r>
            <a:endParaRPr lang="it-IT" sz="2700" dirty="0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457199" y="1956604"/>
            <a:ext cx="4035791" cy="51566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Si distingue per</a:t>
            </a:r>
            <a:endParaRPr lang="it-IT" sz="2800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2348114" y="2467389"/>
            <a:ext cx="0" cy="55932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4-067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97" y="1038106"/>
            <a:ext cx="4482193" cy="353389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  <p:pic>
        <p:nvPicPr>
          <p:cNvPr id="9" name="Immagine 8" descr="Logo-Zanichel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01" y="6198504"/>
            <a:ext cx="2161032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9144000" cy="1286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periodo arcaico dell’arte greca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959912"/>
            <a:ext cx="8484518" cy="5752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va dal VII secolo a.C. al 490 a.C.</a:t>
            </a:r>
            <a:endParaRPr lang="it-IT" sz="28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4492990" y="1269480"/>
            <a:ext cx="0" cy="69479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3200404"/>
            <a:ext cx="8484518" cy="54186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/>
              <a:t>è la fase più antica dell’arte greca.</a:t>
            </a:r>
            <a:endParaRPr lang="it-IT" sz="28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498647" y="2535117"/>
            <a:ext cx="0" cy="69479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2"/>
          <p:cNvSpPr txBox="1">
            <a:spLocks/>
          </p:cNvSpPr>
          <p:nvPr/>
        </p:nvSpPr>
        <p:spPr>
          <a:xfrm>
            <a:off x="457200" y="4038867"/>
            <a:ext cx="8484518" cy="52929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Il primo edificio monumentale è il </a:t>
            </a:r>
            <a:r>
              <a:rPr lang="it-IT" sz="2800" b="1" dirty="0" smtClean="0">
                <a:solidFill>
                  <a:srgbClr val="000000"/>
                </a:solidFill>
              </a:rPr>
              <a:t>tempio</a:t>
            </a:r>
            <a:endParaRPr lang="it-IT" sz="2800" b="1" dirty="0"/>
          </a:p>
        </p:txBody>
      </p:sp>
      <p:cxnSp>
        <p:nvCxnSpPr>
          <p:cNvPr id="12" name="Connettore 2 11"/>
          <p:cNvCxnSpPr/>
          <p:nvPr/>
        </p:nvCxnSpPr>
        <p:spPr>
          <a:xfrm>
            <a:off x="4453504" y="4568163"/>
            <a:ext cx="0" cy="69479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/>
          <p:cNvSpPr txBox="1">
            <a:spLocks/>
          </p:cNvSpPr>
          <p:nvPr/>
        </p:nvSpPr>
        <p:spPr>
          <a:xfrm>
            <a:off x="457200" y="5262956"/>
            <a:ext cx="8484518" cy="52929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l</a:t>
            </a:r>
            <a:r>
              <a:rPr lang="it-IT" sz="2800" dirty="0" smtClean="0">
                <a:solidFill>
                  <a:srgbClr val="000000"/>
                </a:solidFill>
              </a:rPr>
              <a:t>a casa terrena della divinità.</a:t>
            </a:r>
            <a:endParaRPr lang="it-IT" sz="2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  <p:pic>
        <p:nvPicPr>
          <p:cNvPr id="14" name="Immagine 13" descr="Logo-Zanichel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01" y="6198504"/>
            <a:ext cx="2161032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0" y="0"/>
            <a:ext cx="9144000" cy="1286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greco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1959912"/>
            <a:ext cx="8484518" cy="5752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it-IT" sz="2800" dirty="0"/>
              <a:t>è distinto da: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4492990" y="1269480"/>
            <a:ext cx="0" cy="69479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3200404"/>
            <a:ext cx="8484518" cy="204892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800" dirty="0" smtClean="0"/>
              <a:t>una </a:t>
            </a:r>
            <a:r>
              <a:rPr lang="it-IT" sz="2800" b="1" dirty="0" smtClean="0"/>
              <a:t>cella</a:t>
            </a:r>
            <a:r>
              <a:rPr lang="it-IT" sz="2800" dirty="0" smtClean="0"/>
              <a:t> (</a:t>
            </a:r>
            <a:r>
              <a:rPr lang="it-IT" sz="2800" i="1" dirty="0" smtClean="0"/>
              <a:t>naos</a:t>
            </a:r>
            <a:r>
              <a:rPr lang="it-IT" sz="2800" dirty="0" smtClean="0"/>
              <a:t>): dove è conservata la statua del dio;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800" dirty="0"/>
              <a:t>u</a:t>
            </a:r>
            <a:r>
              <a:rPr lang="it-IT" sz="2800" dirty="0" smtClean="0"/>
              <a:t>na serie di colonne che lo circondano (</a:t>
            </a:r>
            <a:r>
              <a:rPr lang="it-IT" sz="2800" b="1" dirty="0" smtClean="0"/>
              <a:t>peristasi</a:t>
            </a:r>
            <a:r>
              <a:rPr lang="it-IT" sz="2800" dirty="0" smtClean="0"/>
              <a:t>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800" dirty="0"/>
              <a:t>c</a:t>
            </a:r>
            <a:r>
              <a:rPr lang="it-IT" sz="2800" dirty="0" smtClean="0"/>
              <a:t>olonne elevate </a:t>
            </a:r>
            <a:r>
              <a:rPr lang="it-IT" sz="2800" dirty="0" smtClean="0"/>
              <a:t>su gradoni (</a:t>
            </a:r>
            <a:r>
              <a:rPr lang="it-IT" sz="2800" b="1" dirty="0" smtClean="0"/>
              <a:t>crepidoma</a:t>
            </a:r>
            <a:r>
              <a:rPr lang="it-IT" sz="2800" dirty="0" smtClean="0"/>
              <a:t>);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it-IT" sz="2800" dirty="0" smtClean="0"/>
              <a:t>tetto </a:t>
            </a:r>
            <a:r>
              <a:rPr lang="it-IT" sz="2800" dirty="0" smtClean="0"/>
              <a:t>è </a:t>
            </a:r>
            <a:r>
              <a:rPr lang="it-IT" sz="2800" b="1" dirty="0" smtClean="0"/>
              <a:t>a capanna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498647" y="2535117"/>
            <a:ext cx="0" cy="69479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  <p:pic>
        <p:nvPicPr>
          <p:cNvPr id="11" name="Immagine 10" descr="Logo-Zanichel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01" y="6198504"/>
            <a:ext cx="2161032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 txBox="1">
            <a:spLocks/>
          </p:cNvSpPr>
          <p:nvPr/>
        </p:nvSpPr>
        <p:spPr>
          <a:xfrm>
            <a:off x="457200" y="2717555"/>
            <a:ext cx="8484518" cy="54622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>
                <a:solidFill>
                  <a:srgbClr val="000000"/>
                </a:solidFill>
              </a:rPr>
              <a:t>diverse tipologie di tempio.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4679256" y="3297641"/>
            <a:ext cx="0" cy="576278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679256" y="2113089"/>
            <a:ext cx="0" cy="559327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2"/>
          <p:cNvSpPr txBox="1">
            <a:spLocks/>
          </p:cNvSpPr>
          <p:nvPr/>
        </p:nvSpPr>
        <p:spPr>
          <a:xfrm>
            <a:off x="457200" y="3873919"/>
            <a:ext cx="8484518" cy="120172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>
                <a:solidFill>
                  <a:srgbClr val="000000"/>
                </a:solidFill>
              </a:rPr>
              <a:t>I modelli sono stati raccolti dall’architetto e trattatista romano Vitruvio. 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0" y="0"/>
            <a:ext cx="9144000" cy="12869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greco: le tipologie</a:t>
            </a: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57200" y="1566863"/>
            <a:ext cx="8484518" cy="54622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>
                <a:solidFill>
                  <a:srgbClr val="000000"/>
                </a:solidFill>
              </a:rPr>
              <a:t>Nel tempo vengono realizzate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  <p:pic>
        <p:nvPicPr>
          <p:cNvPr id="10" name="Immagine 9" descr="Logo-Zanichel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01" y="6198504"/>
            <a:ext cx="2161032" cy="3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440270" y="5791719"/>
            <a:ext cx="8484518" cy="64293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Tra le ante sono poste due colonne</a:t>
            </a:r>
            <a:endParaRPr lang="it-IT" sz="28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492990" y="5486388"/>
            <a:ext cx="0" cy="287879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/>
          <p:cNvSpPr txBox="1">
            <a:spLocks/>
          </p:cNvSpPr>
          <p:nvPr/>
        </p:nvSpPr>
        <p:spPr>
          <a:xfrm>
            <a:off x="440270" y="4536480"/>
            <a:ext cx="8484518" cy="94990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Due pilastri (ante) vengono costruiti al termine del prolungamento della </a:t>
            </a:r>
            <a:r>
              <a:rPr lang="it-IT" sz="2800" dirty="0" smtClean="0">
                <a:solidFill>
                  <a:srgbClr val="000000"/>
                </a:solidFill>
              </a:rPr>
              <a:t>cella.</a:t>
            </a:r>
            <a:endParaRPr lang="it-IT" sz="28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0" y="1"/>
            <a:ext cx="9144000" cy="974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</a:t>
            </a:r>
            <a:r>
              <a:rPr lang="it-IT" sz="4000" i="1" dirty="0" smtClean="0">
                <a:solidFill>
                  <a:srgbClr val="FFFFFF"/>
                </a:solidFill>
              </a:rPr>
              <a:t>in </a:t>
            </a:r>
            <a:r>
              <a:rPr lang="it-IT" sz="4000" i="1" dirty="0" err="1" smtClean="0">
                <a:solidFill>
                  <a:srgbClr val="FFFFFF"/>
                </a:solidFill>
              </a:rPr>
              <a:t>antis</a:t>
            </a:r>
            <a:endParaRPr lang="it-IT" sz="4000" i="1" dirty="0" smtClean="0">
              <a:solidFill>
                <a:srgbClr val="FFFFFF"/>
              </a:solidFill>
            </a:endParaRPr>
          </a:p>
        </p:txBody>
      </p:sp>
      <p:pic>
        <p:nvPicPr>
          <p:cNvPr id="3" name="Immagine 2" descr="4-021_Anti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20592" r="24296" b="20812"/>
          <a:stretch/>
        </p:blipFill>
        <p:spPr>
          <a:xfrm>
            <a:off x="2119148" y="974197"/>
            <a:ext cx="4958985" cy="3458239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68390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440270" y="5368400"/>
            <a:ext cx="8484518" cy="101547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d</a:t>
            </a:r>
            <a:r>
              <a:rPr lang="it-IT" sz="2800" dirty="0" smtClean="0">
                <a:solidFill>
                  <a:srgbClr val="000000"/>
                </a:solidFill>
              </a:rPr>
              <a:t>avanti alle ante e al </a:t>
            </a:r>
            <a:r>
              <a:rPr lang="it-IT" sz="2800" i="1" dirty="0" smtClean="0">
                <a:solidFill>
                  <a:srgbClr val="000000"/>
                </a:solidFill>
              </a:rPr>
              <a:t>naos </a:t>
            </a:r>
            <a:r>
              <a:rPr lang="it-IT" sz="2800" dirty="0" smtClean="0">
                <a:solidFill>
                  <a:srgbClr val="000000"/>
                </a:solidFill>
              </a:rPr>
              <a:t>si ergono almeno quattro colonne.</a:t>
            </a:r>
            <a:endParaRPr lang="it-IT" sz="28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492990" y="5046133"/>
            <a:ext cx="0" cy="30480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/>
          <p:cNvSpPr txBox="1">
            <a:spLocks/>
          </p:cNvSpPr>
          <p:nvPr/>
        </p:nvSpPr>
        <p:spPr>
          <a:xfrm>
            <a:off x="440270" y="4536480"/>
            <a:ext cx="8484518" cy="50965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Stessa pianta del tempio </a:t>
            </a:r>
            <a:r>
              <a:rPr lang="it-IT" sz="2800" i="1" dirty="0" smtClean="0">
                <a:solidFill>
                  <a:srgbClr val="000000"/>
                </a:solidFill>
              </a:rPr>
              <a:t>in </a:t>
            </a:r>
            <a:r>
              <a:rPr lang="it-IT" sz="2800" i="1" dirty="0" err="1" smtClean="0">
                <a:solidFill>
                  <a:srgbClr val="000000"/>
                </a:solidFill>
              </a:rPr>
              <a:t>antis</a:t>
            </a:r>
            <a:endParaRPr lang="it-IT" sz="2800" i="1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0" y="1"/>
            <a:ext cx="9144000" cy="974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prostilo</a:t>
            </a:r>
            <a:endParaRPr lang="it-IT" sz="4000" i="1" dirty="0" smtClean="0">
              <a:solidFill>
                <a:srgbClr val="FFFFFF"/>
              </a:solidFill>
            </a:endParaRPr>
          </a:p>
        </p:txBody>
      </p:sp>
      <p:pic>
        <p:nvPicPr>
          <p:cNvPr id="6" name="Immagine 5" descr="4-021_Prostil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23355" r="26656" b="23024"/>
          <a:stretch/>
        </p:blipFill>
        <p:spPr>
          <a:xfrm>
            <a:off x="2006600" y="991130"/>
            <a:ext cx="5130800" cy="350484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50442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440270" y="5351467"/>
            <a:ext cx="8484518" cy="5752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s</a:t>
            </a:r>
            <a:r>
              <a:rPr lang="it-IT" sz="2800" dirty="0" smtClean="0">
                <a:solidFill>
                  <a:srgbClr val="000000"/>
                </a:solidFill>
              </a:rPr>
              <a:t>i forma un portico chiamato peristasi.</a:t>
            </a:r>
            <a:endParaRPr lang="it-IT" sz="28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492990" y="5046133"/>
            <a:ext cx="0" cy="321734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/>
          <p:cNvSpPr txBox="1">
            <a:spLocks/>
          </p:cNvSpPr>
          <p:nvPr/>
        </p:nvSpPr>
        <p:spPr>
          <a:xfrm>
            <a:off x="440270" y="4536480"/>
            <a:ext cx="8484518" cy="50965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È circondato da colonne lungo tutto il perimetro;</a:t>
            </a:r>
            <a:endParaRPr lang="it-IT" sz="2800" i="1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0" y="1"/>
            <a:ext cx="9144000" cy="974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periptero</a:t>
            </a:r>
            <a:endParaRPr lang="it-IT" sz="4000" i="1" dirty="0" smtClean="0">
              <a:solidFill>
                <a:srgbClr val="FFFFFF"/>
              </a:solidFill>
            </a:endParaRPr>
          </a:p>
        </p:txBody>
      </p:sp>
      <p:pic>
        <p:nvPicPr>
          <p:cNvPr id="2" name="Immagine 1" descr="4-021_Peripter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4" y="1109661"/>
            <a:ext cx="6214533" cy="3349757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152551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440270" y="5350933"/>
            <a:ext cx="8484518" cy="959908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i</a:t>
            </a:r>
            <a:r>
              <a:rPr lang="it-IT" sz="2800" dirty="0" smtClean="0">
                <a:solidFill>
                  <a:srgbClr val="000000"/>
                </a:solidFill>
              </a:rPr>
              <a:t>nvece della colonne, si hanno mezze colonne addossate alle pareti della cella.</a:t>
            </a:r>
            <a:endParaRPr lang="it-IT" sz="28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492990" y="5046133"/>
            <a:ext cx="0" cy="30480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/>
          <p:cNvSpPr txBox="1">
            <a:spLocks/>
          </p:cNvSpPr>
          <p:nvPr/>
        </p:nvSpPr>
        <p:spPr>
          <a:xfrm>
            <a:off x="440270" y="4536480"/>
            <a:ext cx="8484518" cy="50965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Letteralmente falso-periptero;</a:t>
            </a:r>
            <a:endParaRPr lang="it-IT" sz="2800" i="1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0" y="1"/>
            <a:ext cx="9144000" cy="974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</a:t>
            </a:r>
            <a:r>
              <a:rPr lang="it-IT" sz="4000" dirty="0" err="1" smtClean="0">
                <a:solidFill>
                  <a:srgbClr val="FFFFFF"/>
                </a:solidFill>
              </a:rPr>
              <a:t>pseudoperiptero</a:t>
            </a:r>
            <a:endParaRPr lang="it-IT" sz="4000" i="1" dirty="0" smtClean="0">
              <a:solidFill>
                <a:srgbClr val="FFFFFF"/>
              </a:solidFill>
            </a:endParaRPr>
          </a:p>
        </p:txBody>
      </p:sp>
      <p:pic>
        <p:nvPicPr>
          <p:cNvPr id="3" name="Immagine 2" descr="4-021_Pseudodiptero_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4" y="1123709"/>
            <a:ext cx="6643793" cy="3277307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5000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4-021_Peripterio_circol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058864"/>
            <a:ext cx="3924301" cy="3993881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40270" y="5842524"/>
            <a:ext cx="8484518" cy="53604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>
                <a:solidFill>
                  <a:srgbClr val="000000"/>
                </a:solidFill>
              </a:rPr>
              <a:t>l</a:t>
            </a:r>
            <a:r>
              <a:rPr lang="it-IT" sz="2800" dirty="0" smtClean="0">
                <a:solidFill>
                  <a:srgbClr val="000000"/>
                </a:solidFill>
              </a:rPr>
              <a:t>a peristasi si trasforma in un porticato circolare.</a:t>
            </a:r>
            <a:endParaRPr lang="it-IT" sz="2800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4492990" y="5571056"/>
            <a:ext cx="0" cy="27094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contenuto 2"/>
          <p:cNvSpPr txBox="1">
            <a:spLocks/>
          </p:cNvSpPr>
          <p:nvPr/>
        </p:nvSpPr>
        <p:spPr>
          <a:xfrm>
            <a:off x="440270" y="5027537"/>
            <a:ext cx="8484518" cy="50965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Detto anche </a:t>
            </a:r>
            <a:r>
              <a:rPr lang="it-IT" sz="2800" i="1" dirty="0" smtClean="0">
                <a:solidFill>
                  <a:srgbClr val="000000"/>
                </a:solidFill>
              </a:rPr>
              <a:t>a </a:t>
            </a:r>
            <a:r>
              <a:rPr lang="it-IT" sz="2800" i="1" dirty="0" err="1" smtClean="0">
                <a:solidFill>
                  <a:srgbClr val="000000"/>
                </a:solidFill>
              </a:rPr>
              <a:t>tholos</a:t>
            </a:r>
            <a:r>
              <a:rPr lang="it-IT" sz="2800" dirty="0" smtClean="0">
                <a:solidFill>
                  <a:srgbClr val="000000"/>
                </a:solidFill>
              </a:rPr>
              <a:t>,</a:t>
            </a:r>
            <a:r>
              <a:rPr lang="it-IT" sz="2800" i="1" dirty="0" smtClean="0">
                <a:solidFill>
                  <a:srgbClr val="000000"/>
                </a:solidFill>
              </a:rPr>
              <a:t> </a:t>
            </a:r>
            <a:r>
              <a:rPr lang="it-IT" sz="2800" dirty="0">
                <a:solidFill>
                  <a:srgbClr val="000000"/>
                </a:solidFill>
              </a:rPr>
              <a:t>i</a:t>
            </a:r>
            <a:r>
              <a:rPr lang="it-IT" sz="2800" dirty="0" smtClean="0">
                <a:solidFill>
                  <a:srgbClr val="000000"/>
                </a:solidFill>
              </a:rPr>
              <a:t>l </a:t>
            </a:r>
            <a:r>
              <a:rPr lang="it-IT" sz="2800" i="1" dirty="0" smtClean="0">
                <a:solidFill>
                  <a:srgbClr val="000000"/>
                </a:solidFill>
              </a:rPr>
              <a:t>naos </a:t>
            </a:r>
            <a:r>
              <a:rPr lang="it-IT" sz="2800" dirty="0" smtClean="0">
                <a:solidFill>
                  <a:srgbClr val="000000"/>
                </a:solidFill>
              </a:rPr>
              <a:t>ha una forma circolare,</a:t>
            </a:r>
            <a:endParaRPr lang="it-IT" sz="2800" i="1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0" y="1"/>
            <a:ext cx="9144000" cy="9741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Il tempio periptero circolare</a:t>
            </a:r>
            <a:endParaRPr lang="it-IT" sz="4000" i="1" dirty="0" smtClean="0">
              <a:solidFill>
                <a:srgbClr val="FFFF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2075" y="6632575"/>
            <a:ext cx="41878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800" dirty="0" smtClean="0"/>
              <a:t>Cricco Di Teodoro, </a:t>
            </a:r>
            <a:r>
              <a:rPr lang="it-IT" sz="800" i="1" dirty="0" smtClean="0"/>
              <a:t>Itinerario nell’arte </a:t>
            </a:r>
            <a:r>
              <a:rPr lang="it-IT" sz="800" dirty="0" smtClean="0"/>
              <a:t>Quarta edizione, © </a:t>
            </a:r>
            <a:r>
              <a:rPr lang="it-IT" sz="800" dirty="0"/>
              <a:t>Zanichelli editore 2016</a:t>
            </a:r>
          </a:p>
        </p:txBody>
      </p:sp>
    </p:spTree>
    <p:extLst>
      <p:ext uri="{BB962C8B-B14F-4D97-AF65-F5344CB8AC3E}">
        <p14:creationId xmlns:p14="http://schemas.microsoft.com/office/powerpoint/2010/main" val="85911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583</Words>
  <Application>Microsoft Macintosh PowerPoint</Application>
  <PresentationFormat>Presentazione su schermo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ARTE GRECA ARCAICA:  ARCHITETTURA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SCULTURA  GRECA CLASSICA</dc:title>
  <dc:creator>Rossana Delogu</dc:creator>
  <cp:lastModifiedBy>Rossana Delogu</cp:lastModifiedBy>
  <cp:revision>169</cp:revision>
  <dcterms:created xsi:type="dcterms:W3CDTF">2016-06-22T20:17:39Z</dcterms:created>
  <dcterms:modified xsi:type="dcterms:W3CDTF">2016-07-18T06:17:08Z</dcterms:modified>
</cp:coreProperties>
</file>