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69" r:id="rId4"/>
    <p:sldId id="261" r:id="rId5"/>
    <p:sldId id="262" r:id="rId6"/>
    <p:sldId id="283" r:id="rId7"/>
    <p:sldId id="268" r:id="rId8"/>
    <p:sldId id="275" r:id="rId9"/>
    <p:sldId id="277" r:id="rId10"/>
    <p:sldId id="278" r:id="rId11"/>
    <p:sldId id="266" r:id="rId12"/>
    <p:sldId id="259" r:id="rId13"/>
    <p:sldId id="267" r:id="rId14"/>
    <p:sldId id="282" r:id="rId15"/>
    <p:sldId id="263" r:id="rId16"/>
    <p:sldId id="258" r:id="rId17"/>
    <p:sldId id="274" r:id="rId18"/>
    <p:sldId id="264" r:id="rId19"/>
    <p:sldId id="273" r:id="rId20"/>
    <p:sldId id="276" r:id="rId21"/>
    <p:sldId id="279" r:id="rId22"/>
    <p:sldId id="280" r:id="rId23"/>
    <p:sldId id="281" r:id="rId24"/>
    <p:sldId id="270" r:id="rId25"/>
    <p:sldId id="271" r:id="rId26"/>
    <p:sldId id="265" r:id="rId27"/>
    <p:sldId id="284" r:id="rId28"/>
    <p:sldId id="285" r:id="rId2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94714" autoAdjust="0"/>
  </p:normalViewPr>
  <p:slideViewPr>
    <p:cSldViewPr>
      <p:cViewPr varScale="1">
        <p:scale>
          <a:sx n="88" d="100"/>
          <a:sy n="88" d="100"/>
        </p:scale>
        <p:origin x="-1062" y="-96"/>
      </p:cViewPr>
      <p:guideLst>
        <p:guide orient="horz" pos="2160"/>
        <p:guide pos="2880"/>
      </p:guideLst>
    </p:cSldViewPr>
  </p:slideViewPr>
  <p:outlineViewPr>
    <p:cViewPr>
      <p:scale>
        <a:sx n="33" d="100"/>
        <a:sy n="33" d="100"/>
      </p:scale>
      <p:origin x="0" y="634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3">
        <a:schemeClr val="bg1"/>
      </p:bgRef>
    </p:bg>
    <p:spTree>
      <p:nvGrpSpPr>
        <p:cNvPr id="1" name=""/>
        <p:cNvGrpSpPr/>
        <p:nvPr/>
      </p:nvGrpSpPr>
      <p:grpSpPr>
        <a:xfrm>
          <a:off x="0" y="0"/>
          <a:ext cx="0" cy="0"/>
          <a:chOff x="0" y="0"/>
          <a:chExt cx="0" cy="0"/>
        </a:xfrm>
      </p:grpSpPr>
      <p:sp>
        <p:nvSpPr>
          <p:cNvPr id="12" name="Rettango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tangolo arrotondato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ttotito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F4A2CD9A-0355-4738-9A74-21862C16F890}" type="datetimeFigureOut">
              <a:rPr lang="en-US" smtClean="0"/>
              <a:pPr/>
              <a:t>5/26/2014</a:t>
            </a:fld>
            <a:endParaRPr lang="en-US"/>
          </a:p>
        </p:txBody>
      </p:sp>
      <p:sp>
        <p:nvSpPr>
          <p:cNvPr id="17" name="Segnaposto piè di pagina 16"/>
          <p:cNvSpPr>
            <a:spLocks noGrp="1"/>
          </p:cNvSpPr>
          <p:nvPr>
            <p:ph type="ftr" sz="quarter" idx="11"/>
          </p:nvPr>
        </p:nvSpPr>
        <p:spPr/>
        <p:txBody>
          <a:bodyPr/>
          <a:lstStyle/>
          <a:p>
            <a:endParaRPr lang="en-US"/>
          </a:p>
        </p:txBody>
      </p:sp>
      <p:sp>
        <p:nvSpPr>
          <p:cNvPr id="29" name="Segnaposto numero diapositiva 28"/>
          <p:cNvSpPr>
            <a:spLocks noGrp="1"/>
          </p:cNvSpPr>
          <p:nvPr>
            <p:ph type="sldNum" sz="quarter" idx="12"/>
          </p:nvPr>
        </p:nvSpPr>
        <p:spPr/>
        <p:txBody>
          <a:bodyPr lIns="0" tIns="0" rIns="0" bIns="0">
            <a:noAutofit/>
          </a:bodyPr>
          <a:lstStyle>
            <a:lvl1pPr>
              <a:defRPr sz="1400">
                <a:solidFill>
                  <a:srgbClr val="FFFFFF"/>
                </a:solidFill>
              </a:defRPr>
            </a:lvl1pPr>
          </a:lstStyle>
          <a:p>
            <a:fld id="{B14E8D25-E843-4704-A67D-0E79D01CF2B2}" type="slidenum">
              <a:rPr lang="en-US" smtClean="0"/>
              <a:pPr/>
              <a:t>‹N›</a:t>
            </a:fld>
            <a:endParaRPr lang="en-US"/>
          </a:p>
        </p:txBody>
      </p:sp>
      <p:sp>
        <p:nvSpPr>
          <p:cNvPr id="7" name="Rettango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o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4A2CD9A-0355-4738-9A74-21862C16F890}" type="datetimeFigureOut">
              <a:rPr lang="en-US" smtClean="0"/>
              <a:pPr/>
              <a:t>5/26/2014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B14E8D25-E843-4704-A67D-0E79D01CF2B2}"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41"/>
            <a:ext cx="201168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914400" y="274640"/>
            <a:ext cx="55626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F4A2CD9A-0355-4738-9A74-21862C16F890}" type="datetimeFigureOut">
              <a:rPr lang="en-US" smtClean="0"/>
              <a:pPr/>
              <a:t>5/26/2014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B14E8D25-E843-4704-A67D-0E79D01CF2B2}"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F4A2CD9A-0355-4738-9A74-21862C16F890}" type="datetimeFigureOut">
              <a:rPr lang="en-US" smtClean="0"/>
              <a:pPr/>
              <a:t>5/26/2014</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B14E8D25-E843-4704-A67D-0E79D01CF2B2}" type="slidenum">
              <a:rPr lang="en-US" smtClean="0"/>
              <a:pPr/>
              <a:t>‹N›</a:t>
            </a:fld>
            <a:endParaRPr lang="en-US"/>
          </a:p>
        </p:txBody>
      </p:sp>
      <p:sp>
        <p:nvSpPr>
          <p:cNvPr id="8" name="Segnaposto contenuto 7"/>
          <p:cNvSpPr>
            <a:spLocks noGrp="1"/>
          </p:cNvSpPr>
          <p:nvPr>
            <p:ph sz="quarter" idx="1"/>
          </p:nvPr>
        </p:nvSpPr>
        <p:spPr>
          <a:xfrm>
            <a:off x="914400" y="1447800"/>
            <a:ext cx="777240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3">
        <a:schemeClr val="bg1"/>
      </p:bgRef>
    </p:bg>
    <p:spTree>
      <p:nvGrpSpPr>
        <p:cNvPr id="1" name=""/>
        <p:cNvGrpSpPr/>
        <p:nvPr/>
      </p:nvGrpSpPr>
      <p:grpSpPr>
        <a:xfrm>
          <a:off x="0" y="0"/>
          <a:ext cx="0" cy="0"/>
          <a:chOff x="0" y="0"/>
          <a:chExt cx="0" cy="0"/>
        </a:xfrm>
      </p:grpSpPr>
      <p:sp>
        <p:nvSpPr>
          <p:cNvPr id="11" name="Rettango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tangolo arrotondato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F4A2CD9A-0355-4738-9A74-21862C16F890}" type="datetimeFigureOut">
              <a:rPr lang="en-US" smtClean="0"/>
              <a:pPr/>
              <a:t>5/26/2014</a:t>
            </a:fld>
            <a:endParaRPr lang="en-US"/>
          </a:p>
        </p:txBody>
      </p:sp>
      <p:sp>
        <p:nvSpPr>
          <p:cNvPr id="5" name="Segnaposto piè di pagina 4"/>
          <p:cNvSpPr>
            <a:spLocks noGrp="1"/>
          </p:cNvSpPr>
          <p:nvPr>
            <p:ph type="ftr" sz="quarter" idx="11"/>
          </p:nvPr>
        </p:nvSpPr>
        <p:spPr>
          <a:xfrm>
            <a:off x="800100" y="6172200"/>
            <a:ext cx="4000500" cy="457200"/>
          </a:xfrm>
        </p:spPr>
        <p:txBody>
          <a:bodyPr/>
          <a:lstStyle/>
          <a:p>
            <a:endParaRPr lang="en-US"/>
          </a:p>
        </p:txBody>
      </p:sp>
      <p:sp>
        <p:nvSpPr>
          <p:cNvPr id="7" name="Rettango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tango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146304" y="6208776"/>
            <a:ext cx="457200" cy="457200"/>
          </a:xfrm>
        </p:spPr>
        <p:txBody>
          <a:bodyPr/>
          <a:lstStyle/>
          <a:p>
            <a:fld id="{B14E8D25-E843-4704-A67D-0E79D01CF2B2}" type="slidenum">
              <a:rPr lang="en-US" smtClean="0"/>
              <a:pPr/>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F4A2CD9A-0355-4738-9A74-21862C16F890}" type="datetimeFigureOut">
              <a:rPr lang="en-US" smtClean="0"/>
              <a:pPr/>
              <a:t>5/26/2014</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B14E8D25-E843-4704-A67D-0E79D01CF2B2}" type="slidenum">
              <a:rPr lang="en-US" smtClean="0"/>
              <a:pPr/>
              <a:t>‹N›</a:t>
            </a:fld>
            <a:endParaRPr lang="en-US"/>
          </a:p>
        </p:txBody>
      </p:sp>
      <p:sp>
        <p:nvSpPr>
          <p:cNvPr id="9" name="Segnaposto contenuto 8"/>
          <p:cNvSpPr>
            <a:spLocks noGrp="1"/>
          </p:cNvSpPr>
          <p:nvPr>
            <p:ph sz="quarter" idx="1"/>
          </p:nvPr>
        </p:nvSpPr>
        <p:spPr>
          <a:xfrm>
            <a:off x="91440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933950" y="1447800"/>
            <a:ext cx="3749040" cy="45720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914400" y="273050"/>
            <a:ext cx="7772400" cy="1143000"/>
          </a:xfrm>
        </p:spPr>
        <p:txBody>
          <a:bodyPr anchor="b" anchorCtr="0"/>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F4A2CD9A-0355-4738-9A74-21862C16F890}" type="datetimeFigureOut">
              <a:rPr lang="en-US" smtClean="0"/>
              <a:pPr/>
              <a:t>5/26/2014</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B14E8D25-E843-4704-A67D-0E79D01CF2B2}" type="slidenum">
              <a:rPr lang="en-US" smtClean="0"/>
              <a:pPr/>
              <a:t>‹N›</a:t>
            </a:fld>
            <a:endParaRPr lang="en-US"/>
          </a:p>
        </p:txBody>
      </p:sp>
      <p:sp>
        <p:nvSpPr>
          <p:cNvPr id="11" name="Segnaposto contenuto 10"/>
          <p:cNvSpPr>
            <a:spLocks noGrp="1"/>
          </p:cNvSpPr>
          <p:nvPr>
            <p:ph sz="half" idx="2"/>
          </p:nvPr>
        </p:nvSpPr>
        <p:spPr>
          <a:xfrm>
            <a:off x="9144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half" idx="4"/>
          </p:nvPr>
        </p:nvSpPr>
        <p:spPr>
          <a:xfrm>
            <a:off x="4953000" y="2247900"/>
            <a:ext cx="3733800" cy="38862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F4A2CD9A-0355-4738-9A74-21862C16F890}" type="datetimeFigureOut">
              <a:rPr lang="en-US" smtClean="0"/>
              <a:pPr/>
              <a:t>5/26/2014</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B14E8D25-E843-4704-A67D-0E79D01CF2B2}"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4A2CD9A-0355-4738-9A74-21862C16F890}" type="datetimeFigureOut">
              <a:rPr lang="en-US" smtClean="0"/>
              <a:pPr/>
              <a:t>5/26/2014</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B14E8D25-E843-4704-A67D-0E79D01CF2B2}"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Rettango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tangolo arrotondato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914400" y="273050"/>
            <a:ext cx="7772400" cy="1143000"/>
          </a:xfrm>
        </p:spPr>
        <p:txBody>
          <a:bodyPr anchor="b" anchorCtr="0"/>
          <a:lstStyle>
            <a:lvl1pPr algn="l">
              <a:buNone/>
              <a:defRPr sz="4000" b="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F4A2CD9A-0355-4738-9A74-21862C16F890}" type="datetimeFigureOut">
              <a:rPr lang="en-US" smtClean="0"/>
              <a:pPr/>
              <a:t>5/26/2014</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B14E8D25-E843-4704-A67D-0E79D01CF2B2}" type="slidenum">
              <a:rPr lang="en-US" smtClean="0"/>
              <a:pPr/>
              <a:t>‹N›</a:t>
            </a:fld>
            <a:endParaRPr lang="en-US"/>
          </a:p>
        </p:txBody>
      </p:sp>
      <p:sp>
        <p:nvSpPr>
          <p:cNvPr id="11" name="Segnaposto contenuto 10"/>
          <p:cNvSpPr>
            <a:spLocks noGrp="1"/>
          </p:cNvSpPr>
          <p:nvPr>
            <p:ph sz="quarter" idx="1"/>
          </p:nvPr>
        </p:nvSpPr>
        <p:spPr>
          <a:xfrm>
            <a:off x="2971800" y="1600200"/>
            <a:ext cx="5715000" cy="4495800"/>
          </a:xfrm>
        </p:spPr>
        <p:txBody>
          <a:bodyPr vert="horz"/>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F4A2CD9A-0355-4738-9A74-21862C16F890}" type="datetimeFigureOut">
              <a:rPr lang="en-US" smtClean="0"/>
              <a:pPr/>
              <a:t>5/26/2014</a:t>
            </a:fld>
            <a:endParaRPr lang="en-US"/>
          </a:p>
        </p:txBody>
      </p:sp>
      <p:sp>
        <p:nvSpPr>
          <p:cNvPr id="6" name="Segnaposto piè di pagina 5"/>
          <p:cNvSpPr>
            <a:spLocks noGrp="1"/>
          </p:cNvSpPr>
          <p:nvPr>
            <p:ph type="ftr" sz="quarter" idx="11"/>
          </p:nvPr>
        </p:nvSpPr>
        <p:spPr>
          <a:xfrm>
            <a:off x="914400" y="6172200"/>
            <a:ext cx="3886200" cy="457200"/>
          </a:xfrm>
        </p:spPr>
        <p:txBody>
          <a:bodyPr/>
          <a:lstStyle/>
          <a:p>
            <a:endParaRPr lang="en-US"/>
          </a:p>
        </p:txBody>
      </p:sp>
      <p:sp>
        <p:nvSpPr>
          <p:cNvPr id="7" name="Segnaposto numero diapositiva 6"/>
          <p:cNvSpPr>
            <a:spLocks noGrp="1"/>
          </p:cNvSpPr>
          <p:nvPr>
            <p:ph type="sldNum" sz="quarter" idx="12"/>
          </p:nvPr>
        </p:nvSpPr>
        <p:spPr>
          <a:xfrm>
            <a:off x="146304" y="6208776"/>
            <a:ext cx="457200" cy="457200"/>
          </a:xfrm>
        </p:spPr>
        <p:txBody>
          <a:bodyPr/>
          <a:lstStyle/>
          <a:p>
            <a:fld id="{B14E8D25-E843-4704-A67D-0E79D01CF2B2}" type="slidenum">
              <a:rPr lang="en-US" smtClean="0"/>
              <a:pPr/>
              <a:t>‹N›</a:t>
            </a:fld>
            <a:endParaRPr lang="en-US"/>
          </a:p>
        </p:txBody>
      </p:sp>
      <p:sp>
        <p:nvSpPr>
          <p:cNvPr id="11" name="Rettango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Segnaposto immagin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it-IT" smtClean="0"/>
              <a:t>Fare clic sull'icona per inserire un'immagine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tango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tangolo arrotondato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Segnaposto tito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4A2CD9A-0355-4738-9A74-21862C16F890}" type="datetimeFigureOut">
              <a:rPr lang="en-US" smtClean="0"/>
              <a:pPr/>
              <a:t>5/26/2014</a:t>
            </a:fld>
            <a:endParaRPr lang="en-US"/>
          </a:p>
        </p:txBody>
      </p:sp>
      <p:sp>
        <p:nvSpPr>
          <p:cNvPr id="3" name="Segnaposto piè di pagina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egnaposto numero diapositiva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14E8D25-E843-4704-A67D-0E79D01CF2B2}"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endParaRPr lang="en-US" dirty="0"/>
          </a:p>
        </p:txBody>
      </p:sp>
      <p:sp>
        <p:nvSpPr>
          <p:cNvPr id="2" name="Titolo 1"/>
          <p:cNvSpPr>
            <a:spLocks noGrp="1"/>
          </p:cNvSpPr>
          <p:nvPr>
            <p:ph type="ctrTitle"/>
          </p:nvPr>
        </p:nvSpPr>
        <p:spPr>
          <a:xfrm>
            <a:off x="539552" y="1196752"/>
            <a:ext cx="7990656" cy="1971650"/>
          </a:xfrm>
        </p:spPr>
        <p:txBody>
          <a:bodyPr/>
          <a:lstStyle/>
          <a:p>
            <a:r>
              <a:rPr lang="en-US" dirty="0" smtClean="0">
                <a:solidFill>
                  <a:schemeClr val="bg1"/>
                </a:solidFill>
              </a:rPr>
              <a:t>TERMOCOPPIE </a:t>
            </a:r>
            <a:br>
              <a:rPr lang="en-US" dirty="0" smtClean="0">
                <a:solidFill>
                  <a:schemeClr val="bg1"/>
                </a:solidFill>
              </a:rPr>
            </a:br>
            <a:r>
              <a:rPr lang="en-US" dirty="0" smtClean="0">
                <a:solidFill>
                  <a:schemeClr val="bg1"/>
                </a:solidFill>
              </a:rPr>
              <a:t> E TERMORESITENZE</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Secondo metodo </a:t>
            </a:r>
            <a:endParaRPr lang="it-IT" dirty="0"/>
          </a:p>
        </p:txBody>
      </p:sp>
      <p:sp>
        <p:nvSpPr>
          <p:cNvPr id="3" name="Segnaposto contenuto 2"/>
          <p:cNvSpPr>
            <a:spLocks noGrp="1"/>
          </p:cNvSpPr>
          <p:nvPr>
            <p:ph sz="quarter" idx="1"/>
          </p:nvPr>
        </p:nvSpPr>
        <p:spPr>
          <a:xfrm>
            <a:off x="251520" y="1556792"/>
            <a:ext cx="3970784" cy="5040560"/>
          </a:xfrm>
        </p:spPr>
        <p:txBody>
          <a:bodyPr>
            <a:normAutofit/>
          </a:bodyPr>
          <a:lstStyle/>
          <a:p>
            <a:pPr>
              <a:buNone/>
            </a:pPr>
            <a:r>
              <a:rPr lang="it-IT" sz="2000" dirty="0" smtClean="0"/>
              <a:t>     In questo caso la temperatura del giunto di riferimento viene mantenuta ad una temperatura nota e costante (solitamente il punto di fusione del ghiaccio 0°C) per mezzo di procedimenti manuali o automatici allo scopo di compensare la forza elettromotrice rilevata dallo strumento di misura con quella corrispondente del giunto di misura.</a:t>
            </a:r>
            <a:endParaRPr lang="en-US" sz="2000" dirty="0"/>
          </a:p>
        </p:txBody>
      </p:sp>
      <p:pic>
        <p:nvPicPr>
          <p:cNvPr id="35844" name="Picture 4" descr="http://www.termotech.com/Immagini/giunto_rif.gif"/>
          <p:cNvPicPr>
            <a:picLocks noChangeAspect="1" noChangeArrowheads="1"/>
          </p:cNvPicPr>
          <p:nvPr/>
        </p:nvPicPr>
        <p:blipFill>
          <a:blip r:embed="rId2" cstate="print"/>
          <a:srcRect/>
          <a:stretch>
            <a:fillRect/>
          </a:stretch>
        </p:blipFill>
        <p:spPr bwMode="auto">
          <a:xfrm>
            <a:off x="4392682" y="1700809"/>
            <a:ext cx="4495998" cy="3888432"/>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Differenza tra termocoppie convenzionali e in ossido minerale</a:t>
            </a:r>
            <a:endParaRPr lang="it-IT" dirty="0"/>
          </a:p>
        </p:txBody>
      </p:sp>
      <p:sp>
        <p:nvSpPr>
          <p:cNvPr id="3" name="Segnaposto contenuto 2"/>
          <p:cNvSpPr>
            <a:spLocks noGrp="1"/>
          </p:cNvSpPr>
          <p:nvPr>
            <p:ph sz="quarter" idx="1"/>
          </p:nvPr>
        </p:nvSpPr>
        <p:spPr>
          <a:xfrm>
            <a:off x="683568" y="1772816"/>
            <a:ext cx="7772400" cy="3240360"/>
          </a:xfrm>
        </p:spPr>
        <p:txBody>
          <a:bodyPr/>
          <a:lstStyle/>
          <a:p>
            <a:pPr>
              <a:buNone/>
            </a:pPr>
            <a:r>
              <a:rPr lang="it-IT" dirty="0" smtClean="0"/>
              <a:t>    Le termocoppie convenzionali hanno il giunto a massa. I conduttori metallici all’interno del tubo sono isolati mediante fibra vetro silicone. Le termocoppie in ossido minerale, invece, hanno il giunto isolato. I conduttori metallici all’interno sono annegati in una polvere compattata di ossido di magnesio.</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7772400" cy="1143000"/>
          </a:xfrm>
        </p:spPr>
        <p:txBody>
          <a:bodyPr/>
          <a:lstStyle/>
          <a:p>
            <a:r>
              <a:rPr lang="en-US" dirty="0" smtClean="0"/>
              <a:t>TERMOCOPPIE CONVENZIONALI</a:t>
            </a:r>
            <a:endParaRPr lang="en-US" dirty="0"/>
          </a:p>
        </p:txBody>
      </p:sp>
      <p:sp>
        <p:nvSpPr>
          <p:cNvPr id="3" name="Segnaposto contenuto 2"/>
          <p:cNvSpPr>
            <a:spLocks noGrp="1"/>
          </p:cNvSpPr>
          <p:nvPr>
            <p:ph sz="quarter" idx="1"/>
          </p:nvPr>
        </p:nvSpPr>
        <p:spPr>
          <a:xfrm>
            <a:off x="467544" y="1628801"/>
            <a:ext cx="7992888" cy="2232247"/>
          </a:xfrm>
        </p:spPr>
        <p:txBody>
          <a:bodyPr>
            <a:normAutofit fontScale="85000" lnSpcReduction="20000"/>
          </a:bodyPr>
          <a:lstStyle/>
          <a:p>
            <a:pPr>
              <a:buNone/>
            </a:pPr>
            <a:r>
              <a:rPr lang="it-IT" sz="3300" dirty="0" smtClean="0"/>
              <a:t>Le Termocoppie Convenzionali sono adatte per </a:t>
            </a:r>
          </a:p>
          <a:p>
            <a:pPr>
              <a:buNone/>
            </a:pPr>
            <a:r>
              <a:rPr lang="it-IT" sz="3300" dirty="0" smtClean="0"/>
              <a:t>le applicazioni dove non sono presenti condizioni di esercizio </a:t>
            </a:r>
          </a:p>
          <a:p>
            <a:pPr>
              <a:buNone/>
            </a:pPr>
            <a:r>
              <a:rPr lang="it-IT" sz="3300" dirty="0" smtClean="0"/>
              <a:t>gravose quali vibrazioni, sollecitazioni meccaniche, </a:t>
            </a:r>
          </a:p>
          <a:p>
            <a:pPr>
              <a:buNone/>
            </a:pPr>
            <a:r>
              <a:rPr lang="it-IT" sz="3300" dirty="0" smtClean="0"/>
              <a:t>pressione.  </a:t>
            </a:r>
          </a:p>
          <a:p>
            <a:pPr>
              <a:buNone/>
            </a:pPr>
            <a:r>
              <a:rPr lang="it-IT" dirty="0" smtClean="0"/>
              <a:t> </a:t>
            </a:r>
          </a:p>
          <a:p>
            <a:pPr>
              <a:buNone/>
            </a:pPr>
            <a:endParaRPr lang="it-IT" dirty="0" smtClean="0"/>
          </a:p>
          <a:p>
            <a:pPr>
              <a:buNone/>
            </a:pPr>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179511" y="4653136"/>
            <a:ext cx="8811159" cy="20151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60648"/>
            <a:ext cx="7772400" cy="1143000"/>
          </a:xfrm>
        </p:spPr>
        <p:txBody>
          <a:bodyPr>
            <a:normAutofit fontScale="90000"/>
          </a:bodyPr>
          <a:lstStyle/>
          <a:p>
            <a:r>
              <a:rPr lang="en-US" dirty="0" smtClean="0"/>
              <a:t>TERMOCOPPIE CON ISOLAMENTO IN OSSIDO MINERALE</a:t>
            </a:r>
            <a:endParaRPr lang="en-US" dirty="0"/>
          </a:p>
        </p:txBody>
      </p:sp>
      <p:sp>
        <p:nvSpPr>
          <p:cNvPr id="3" name="Segnaposto contenuto 2"/>
          <p:cNvSpPr>
            <a:spLocks noGrp="1"/>
          </p:cNvSpPr>
          <p:nvPr>
            <p:ph sz="quarter" idx="1"/>
          </p:nvPr>
        </p:nvSpPr>
        <p:spPr>
          <a:xfrm>
            <a:off x="457200" y="1600200"/>
            <a:ext cx="8147248" cy="2908919"/>
          </a:xfrm>
        </p:spPr>
        <p:txBody>
          <a:bodyPr>
            <a:normAutofit fontScale="92500" lnSpcReduction="10000"/>
          </a:bodyPr>
          <a:lstStyle/>
          <a:p>
            <a:pPr>
              <a:buNone/>
            </a:pPr>
            <a:r>
              <a:rPr lang="it-IT" dirty="0" smtClean="0"/>
              <a:t>Le Termocoppie con isolamento in ossido minerale </a:t>
            </a:r>
          </a:p>
          <a:p>
            <a:pPr>
              <a:buNone/>
            </a:pPr>
            <a:r>
              <a:rPr lang="it-IT" dirty="0" smtClean="0"/>
              <a:t>sono raccomandate per tutte le applicazioni in cui </a:t>
            </a:r>
          </a:p>
          <a:p>
            <a:pPr>
              <a:buNone/>
            </a:pPr>
            <a:r>
              <a:rPr lang="it-IT" dirty="0" smtClean="0"/>
              <a:t>sia necessario avere una risposta rapida o dimensioni </a:t>
            </a:r>
          </a:p>
          <a:p>
            <a:pPr>
              <a:buNone/>
            </a:pPr>
            <a:r>
              <a:rPr lang="it-IT" dirty="0" smtClean="0"/>
              <a:t>particolarmente contenute della parte sensibile. Per questa </a:t>
            </a:r>
          </a:p>
          <a:p>
            <a:pPr>
              <a:buNone/>
            </a:pPr>
            <a:r>
              <a:rPr lang="it-IT" dirty="0" smtClean="0"/>
              <a:t>tipologia di prodotti è possibile realizzare anche termocoppie </a:t>
            </a:r>
          </a:p>
          <a:p>
            <a:pPr>
              <a:buNone/>
            </a:pPr>
            <a:r>
              <a:rPr lang="it-IT" dirty="0" smtClean="0"/>
              <a:t>doppie (cioè con due coppie di conduttori sensibili inserite </a:t>
            </a:r>
          </a:p>
          <a:p>
            <a:pPr>
              <a:buNone/>
            </a:pPr>
            <a:r>
              <a:rPr lang="it-IT" dirty="0" smtClean="0"/>
              <a:t>all’interno della guaina). </a:t>
            </a:r>
          </a:p>
          <a:p>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251520" y="4725144"/>
            <a:ext cx="8372475" cy="1962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188640"/>
            <a:ext cx="7772400" cy="868958"/>
          </a:xfrm>
        </p:spPr>
        <p:txBody>
          <a:bodyPr/>
          <a:lstStyle/>
          <a:p>
            <a:r>
              <a:rPr lang="it-IT" dirty="0" smtClean="0"/>
              <a:t>Tipi di giunto e tempi di risposta</a:t>
            </a:r>
            <a:endParaRPr lang="it-IT" dirty="0"/>
          </a:p>
        </p:txBody>
      </p:sp>
      <p:sp>
        <p:nvSpPr>
          <p:cNvPr id="3" name="Segnaposto contenuto 2"/>
          <p:cNvSpPr>
            <a:spLocks noGrp="1"/>
          </p:cNvSpPr>
          <p:nvPr>
            <p:ph sz="quarter" idx="1"/>
          </p:nvPr>
        </p:nvSpPr>
        <p:spPr>
          <a:xfrm>
            <a:off x="467544" y="1196752"/>
            <a:ext cx="5904656" cy="5040560"/>
          </a:xfrm>
        </p:spPr>
        <p:txBody>
          <a:bodyPr>
            <a:normAutofit fontScale="92500" lnSpcReduction="20000"/>
          </a:bodyPr>
          <a:lstStyle/>
          <a:p>
            <a:r>
              <a:rPr lang="it-IT" dirty="0" smtClean="0"/>
              <a:t>Giunto caldo esposto : caratterizzato da un ridottissimo tempo di risposta in quanto è a diretto contatto con l'ambiente in cui si deve misurare la temperatura; ne è sconsigliato l'utilizzo in ambienti corrosivi . (</a:t>
            </a:r>
            <a:r>
              <a:rPr lang="it-IT" dirty="0" err="1" smtClean="0"/>
              <a:t>fig</a:t>
            </a:r>
            <a:r>
              <a:rPr lang="it-IT" dirty="0" smtClean="0"/>
              <a:t> A)</a:t>
            </a:r>
          </a:p>
          <a:p>
            <a:r>
              <a:rPr lang="it-IT" dirty="0" smtClean="0"/>
              <a:t>Giunto caldo a massa : il giunto di misura è parte integrante della guaina di protezione e di conseguenza il tempo di risposta è abbastanza ridotto. Consigliato in presenza di alte pressioni  ( fino a 3500Kg/cm2).  (</a:t>
            </a:r>
            <a:r>
              <a:rPr lang="it-IT" dirty="0" err="1" smtClean="0"/>
              <a:t>fig</a:t>
            </a:r>
            <a:r>
              <a:rPr lang="it-IT" dirty="0" smtClean="0"/>
              <a:t> B)</a:t>
            </a:r>
          </a:p>
          <a:p>
            <a:r>
              <a:rPr lang="it-IT" dirty="0" smtClean="0"/>
              <a:t>Giunto caldo isolato : il giunto caldo è completamente isolato dalla guaina di protezione e quindi particolarmente indicato nei casi in cui </a:t>
            </a:r>
            <a:r>
              <a:rPr lang="it-IT" dirty="0" err="1" smtClean="0"/>
              <a:t>f.e.m.</a:t>
            </a:r>
            <a:r>
              <a:rPr lang="it-IT" dirty="0" smtClean="0"/>
              <a:t> parassite potrebbero falsare la misura.   (</a:t>
            </a:r>
            <a:r>
              <a:rPr lang="it-IT" dirty="0" err="1" smtClean="0"/>
              <a:t>fig</a:t>
            </a:r>
            <a:r>
              <a:rPr lang="it-IT" dirty="0" smtClean="0"/>
              <a:t> C)</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6876256" y="1052736"/>
            <a:ext cx="1975485" cy="1478657"/>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6876256" y="2636912"/>
            <a:ext cx="1800200" cy="1341325"/>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6948264" y="4365104"/>
            <a:ext cx="1849459" cy="13262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Pregi e difetti </a:t>
            </a:r>
            <a:endParaRPr lang="it-IT" dirty="0"/>
          </a:p>
        </p:txBody>
      </p:sp>
      <p:sp>
        <p:nvSpPr>
          <p:cNvPr id="3" name="Segnaposto contenuto 2"/>
          <p:cNvSpPr>
            <a:spLocks noGrp="1"/>
          </p:cNvSpPr>
          <p:nvPr>
            <p:ph sz="quarter" idx="1"/>
          </p:nvPr>
        </p:nvSpPr>
        <p:spPr>
          <a:xfrm>
            <a:off x="323528" y="1600200"/>
            <a:ext cx="8363272" cy="4781128"/>
          </a:xfrm>
        </p:spPr>
        <p:txBody>
          <a:bodyPr>
            <a:normAutofit lnSpcReduction="10000"/>
          </a:bodyPr>
          <a:lstStyle/>
          <a:p>
            <a:pPr>
              <a:buNone/>
            </a:pPr>
            <a:r>
              <a:rPr lang="it-IT" sz="2400" dirty="0" smtClean="0"/>
              <a:t>Pregi :</a:t>
            </a:r>
          </a:p>
          <a:p>
            <a:pPr lvl="1"/>
            <a:r>
              <a:rPr lang="it-IT" sz="2400" dirty="0" err="1" smtClean="0"/>
              <a:t>Autoeccitante</a:t>
            </a:r>
            <a:endParaRPr lang="it-IT" sz="2400" dirty="0" smtClean="0"/>
          </a:p>
          <a:p>
            <a:pPr lvl="1"/>
            <a:r>
              <a:rPr lang="it-IT" sz="2400" dirty="0" smtClean="0"/>
              <a:t>Poco costose</a:t>
            </a:r>
          </a:p>
          <a:p>
            <a:pPr lvl="1"/>
            <a:r>
              <a:rPr lang="it-IT" sz="2400" dirty="0" smtClean="0"/>
              <a:t>Funzionamento in ambienti critici</a:t>
            </a:r>
          </a:p>
          <a:p>
            <a:pPr lvl="1"/>
            <a:r>
              <a:rPr lang="it-IT" sz="2400" dirty="0" err="1" smtClean="0"/>
              <a:t>Range</a:t>
            </a:r>
            <a:r>
              <a:rPr lang="it-IT" sz="2400" dirty="0" smtClean="0"/>
              <a:t> di temperatura molto ampio</a:t>
            </a:r>
          </a:p>
          <a:p>
            <a:pPr lvl="1"/>
            <a:r>
              <a:rPr lang="it-IT" sz="2400" dirty="0" smtClean="0"/>
              <a:t>Cavi di collegamento anche lunghi</a:t>
            </a:r>
          </a:p>
          <a:p>
            <a:pPr>
              <a:buNone/>
            </a:pPr>
            <a:endParaRPr lang="it-IT" sz="2400" dirty="0" smtClean="0"/>
          </a:p>
          <a:p>
            <a:pPr>
              <a:buNone/>
            </a:pPr>
            <a:r>
              <a:rPr lang="it-IT" sz="2400" dirty="0" smtClean="0"/>
              <a:t>Difetti :</a:t>
            </a:r>
          </a:p>
          <a:p>
            <a:pPr lvl="1"/>
            <a:r>
              <a:rPr lang="it-IT" sz="2400" dirty="0" smtClean="0"/>
              <a:t>Relativamente poco accurate (per disomogeneità)</a:t>
            </a:r>
          </a:p>
          <a:p>
            <a:pPr lvl="1"/>
            <a:r>
              <a:rPr lang="it-IT" sz="2400" dirty="0" smtClean="0"/>
              <a:t>Necessita delle sonde protettive </a:t>
            </a:r>
          </a:p>
          <a:p>
            <a:pPr lvl="1"/>
            <a:r>
              <a:rPr lang="it-IT" sz="2400" dirty="0" smtClean="0"/>
              <a:t>Tempi di risposta lunghi (a causa della sonda)</a:t>
            </a:r>
          </a:p>
          <a:p>
            <a:pPr lvl="1"/>
            <a:r>
              <a:rPr lang="it-IT" dirty="0" smtClean="0"/>
              <a:t>Non lineare</a:t>
            </a:r>
            <a:endParaRPr lang="it-IT" sz="2400" dirty="0" smtClean="0"/>
          </a:p>
          <a:p>
            <a:endParaRPr lang="it-IT"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1560" y="260648"/>
            <a:ext cx="7772400" cy="882352"/>
          </a:xfrm>
        </p:spPr>
        <p:txBody>
          <a:bodyPr/>
          <a:lstStyle/>
          <a:p>
            <a:r>
              <a:rPr lang="en-US" dirty="0"/>
              <a:t>T</a:t>
            </a:r>
            <a:r>
              <a:rPr lang="en-US" dirty="0" smtClean="0"/>
              <a:t>ermoresistenze</a:t>
            </a:r>
            <a:endParaRPr lang="en-US" dirty="0"/>
          </a:p>
        </p:txBody>
      </p:sp>
      <p:sp>
        <p:nvSpPr>
          <p:cNvPr id="3" name="Segnaposto contenuto 2"/>
          <p:cNvSpPr>
            <a:spLocks noGrp="1"/>
          </p:cNvSpPr>
          <p:nvPr>
            <p:ph sz="quarter" idx="1"/>
          </p:nvPr>
        </p:nvSpPr>
        <p:spPr>
          <a:xfrm>
            <a:off x="323528" y="1196752"/>
            <a:ext cx="8496944" cy="3168352"/>
          </a:xfrm>
        </p:spPr>
        <p:txBody>
          <a:bodyPr>
            <a:normAutofit fontScale="92500" lnSpcReduction="10000"/>
          </a:bodyPr>
          <a:lstStyle/>
          <a:p>
            <a:pPr>
              <a:buNone/>
            </a:pPr>
            <a:r>
              <a:rPr lang="it-IT" dirty="0" smtClean="0"/>
              <a:t>     Anche le Termoresistenza (comunemente chiamata </a:t>
            </a:r>
            <a:r>
              <a:rPr lang="it-IT" b="1" dirty="0" smtClean="0"/>
              <a:t>termometro a resistenza</a:t>
            </a:r>
            <a:r>
              <a:rPr lang="it-IT" dirty="0" smtClean="0"/>
              <a:t> o </a:t>
            </a:r>
            <a:r>
              <a:rPr lang="it-IT" b="1" dirty="0" smtClean="0"/>
              <a:t>RTD</a:t>
            </a:r>
            <a:r>
              <a:rPr lang="it-IT" dirty="0" smtClean="0"/>
              <a:t>) è un componente utilizzato per la misura della temperatura. Esse, però, a differenza delle termocoppie, utilizza un elemento sensibile, posto in prossimità dell’estremità della termoresistenza, la cui resistenza elettrica varia al variare della temperatura. Questa variazione fornisce una misura della temperatura a cui detto elemento si trova. L’esecuzione standard per le termoresistenze prevede un collegamento a 2 fili. Per migliorare l’accuratezza di misura è possibile realizzarne anche a 3 o 4 fili. </a:t>
            </a:r>
          </a:p>
        </p:txBody>
      </p:sp>
      <p:pic>
        <p:nvPicPr>
          <p:cNvPr id="3074" name="Picture 2"/>
          <p:cNvPicPr>
            <a:picLocks noChangeAspect="1" noChangeArrowheads="1"/>
          </p:cNvPicPr>
          <p:nvPr/>
        </p:nvPicPr>
        <p:blipFill>
          <a:blip r:embed="rId2" cstate="print"/>
          <a:srcRect/>
          <a:stretch>
            <a:fillRect/>
          </a:stretch>
        </p:blipFill>
        <p:spPr bwMode="auto">
          <a:xfrm>
            <a:off x="395536" y="4509120"/>
            <a:ext cx="8655042" cy="22056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323528" y="332656"/>
            <a:ext cx="4248472" cy="5904656"/>
          </a:xfrm>
        </p:spPr>
        <p:txBody>
          <a:bodyPr>
            <a:normAutofit fontScale="85000" lnSpcReduction="10000"/>
          </a:bodyPr>
          <a:lstStyle/>
          <a:p>
            <a:pPr>
              <a:buNone/>
            </a:pPr>
            <a:r>
              <a:rPr lang="it-IT" dirty="0" smtClean="0"/>
              <a:t>    Le Termoresistenze forniscono, alle basse temperature, una lettura della temperatura più precisa rispetto alle termocoppie e pertanto se ne raccomanda l’utilizzo quando il processo da controllare richiede un’accuratezza di misura elevata e le temperature non superano i 200 °C.</a:t>
            </a:r>
          </a:p>
          <a:p>
            <a:pPr>
              <a:buNone/>
            </a:pPr>
            <a:endParaRPr lang="it-IT" dirty="0" smtClean="0"/>
          </a:p>
          <a:p>
            <a:pPr>
              <a:buNone/>
            </a:pPr>
            <a:endParaRPr lang="it-IT" dirty="0" smtClean="0"/>
          </a:p>
          <a:p>
            <a:pPr>
              <a:buNone/>
            </a:pPr>
            <a:r>
              <a:rPr lang="it-IT" dirty="0" smtClean="0"/>
              <a:t>     Normalmente le termoresistenze vengono identificate con la sigla del materiale utilizzato per la loro costruzione (platino = </a:t>
            </a:r>
            <a:r>
              <a:rPr lang="it-IT" dirty="0" err="1" smtClean="0"/>
              <a:t>Pt</a:t>
            </a:r>
            <a:r>
              <a:rPr lang="it-IT" dirty="0" smtClean="0"/>
              <a:t>, </a:t>
            </a:r>
          </a:p>
          <a:p>
            <a:pPr>
              <a:buNone/>
            </a:pPr>
            <a:r>
              <a:rPr lang="it-IT" dirty="0" smtClean="0"/>
              <a:t>    Nichel = Ni ecc). seguito dalla loro resistenza nominale alla temperatura di 0°C</a:t>
            </a:r>
          </a:p>
          <a:p>
            <a:pPr>
              <a:buNone/>
            </a:pPr>
            <a:r>
              <a:rPr lang="it-IT" dirty="0" smtClean="0"/>
              <a:t>    </a:t>
            </a:r>
            <a:endParaRPr lang="en-US" dirty="0"/>
          </a:p>
        </p:txBody>
      </p:sp>
      <p:sp>
        <p:nvSpPr>
          <p:cNvPr id="4" name="Segnaposto contenuto 2"/>
          <p:cNvSpPr txBox="1">
            <a:spLocks/>
          </p:cNvSpPr>
          <p:nvPr/>
        </p:nvSpPr>
        <p:spPr>
          <a:xfrm>
            <a:off x="755576" y="2564904"/>
            <a:ext cx="7499176" cy="2125216"/>
          </a:xfrm>
          <a:prstGeom prst="rect">
            <a:avLst/>
          </a:prstGeom>
        </p:spPr>
        <p:txBody>
          <a:bodyPr vert="horz">
            <a:normAutofit/>
          </a:bodyPr>
          <a:lstStyle/>
          <a:p>
            <a:pPr marL="274320" marR="0" lvl="0" indent="-27432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2" descr="http://www.elcoind.com/Immagini/Termocoppia%20Termoresistenza%20con%20testa%20di%20protezione.jpg"/>
          <p:cNvPicPr>
            <a:picLocks noChangeAspect="1" noChangeArrowheads="1"/>
          </p:cNvPicPr>
          <p:nvPr/>
        </p:nvPicPr>
        <p:blipFill>
          <a:blip r:embed="rId2" cstate="print"/>
          <a:srcRect/>
          <a:stretch>
            <a:fillRect/>
          </a:stretch>
        </p:blipFill>
        <p:spPr bwMode="auto">
          <a:xfrm>
            <a:off x="4932040" y="3068960"/>
            <a:ext cx="3905454" cy="331919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99592" y="260648"/>
            <a:ext cx="7772400" cy="1143000"/>
          </a:xfrm>
        </p:spPr>
        <p:txBody>
          <a:bodyPr/>
          <a:lstStyle/>
          <a:p>
            <a:r>
              <a:rPr lang="en-US" dirty="0" smtClean="0"/>
              <a:t>Principio </a:t>
            </a:r>
            <a:r>
              <a:rPr lang="it-IT" dirty="0" smtClean="0"/>
              <a:t>di funzionamento </a:t>
            </a:r>
            <a:endParaRPr lang="it-IT" dirty="0"/>
          </a:p>
        </p:txBody>
      </p:sp>
      <p:sp>
        <p:nvSpPr>
          <p:cNvPr id="3" name="Segnaposto contenuto 2"/>
          <p:cNvSpPr>
            <a:spLocks noGrp="1"/>
          </p:cNvSpPr>
          <p:nvPr>
            <p:ph sz="quarter" idx="1"/>
          </p:nvPr>
        </p:nvSpPr>
        <p:spPr>
          <a:xfrm>
            <a:off x="611560" y="1412776"/>
            <a:ext cx="7772400" cy="4572000"/>
          </a:xfrm>
        </p:spPr>
        <p:txBody>
          <a:bodyPr>
            <a:normAutofit fontScale="92500" lnSpcReduction="20000"/>
          </a:bodyPr>
          <a:lstStyle/>
          <a:p>
            <a:pPr>
              <a:buNone/>
            </a:pPr>
            <a:r>
              <a:rPr lang="it-IT" dirty="0" smtClean="0"/>
              <a:t>    Si basa sull'effetto </a:t>
            </a:r>
            <a:r>
              <a:rPr lang="it-IT" dirty="0" err="1" smtClean="0"/>
              <a:t>Termoresistivo</a:t>
            </a:r>
            <a:r>
              <a:rPr lang="it-IT" dirty="0" smtClean="0"/>
              <a:t> per cui la resistenza di un metallo varia positivamente al variare della temperatura. L'uso di metalli nobili come il Platino, l'Oro ed il Nichel consente di garantire caratteristiche stabili con l'uso e nel tempo. Per migliorare la sensibilità del dispositivo è opportuno usare metalli ad alta resistività e pertanto la scelta si limita pressoché esclusivamente al Platino.  Occasionalmente e per limitate escursioni di temperatura si possono utilizzare il Rame ed il Nichel. </a:t>
            </a:r>
          </a:p>
          <a:p>
            <a:pPr>
              <a:buNone/>
            </a:pPr>
            <a:r>
              <a:rPr lang="it-IT" dirty="0" smtClean="0"/>
              <a:t> La loro resistenza varia secondo la legge: R = Ro (1+ </a:t>
            </a:r>
            <a:r>
              <a:rPr lang="it-IT" dirty="0" err="1" smtClean="0"/>
              <a:t>α·T</a:t>
            </a:r>
            <a:r>
              <a:rPr lang="it-IT" dirty="0" smtClean="0"/>
              <a:t>) </a:t>
            </a:r>
          </a:p>
          <a:p>
            <a:pPr>
              <a:buNone/>
            </a:pPr>
            <a:r>
              <a:rPr lang="it-IT" dirty="0" smtClean="0"/>
              <a:t> </a:t>
            </a:r>
          </a:p>
          <a:p>
            <a:pPr>
              <a:buNone/>
            </a:pPr>
            <a:r>
              <a:rPr lang="it-IT" dirty="0" smtClean="0"/>
              <a:t>dove Ro è la resistenza a 0°C </a:t>
            </a:r>
          </a:p>
          <a:p>
            <a:pPr>
              <a:buNone/>
            </a:pPr>
            <a:r>
              <a:rPr lang="it-IT" dirty="0" smtClean="0"/>
              <a:t>α è il coefficiente di temperatura (°C-1) </a:t>
            </a:r>
          </a:p>
          <a:p>
            <a:pPr>
              <a:buNone/>
            </a:pPr>
            <a:r>
              <a:rPr lang="it-IT" dirty="0" smtClean="0"/>
              <a:t>T è la temperatura in °C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539552" y="188640"/>
            <a:ext cx="8075240" cy="1684784"/>
          </a:xfrm>
        </p:spPr>
        <p:txBody>
          <a:bodyPr/>
          <a:lstStyle/>
          <a:p>
            <a:pPr>
              <a:buNone/>
            </a:pPr>
            <a:r>
              <a:rPr lang="it-IT" dirty="0" smtClean="0"/>
              <a:t>    Il campo di utilizzo delle termoresistenze industriali è compreso tra -200 e +850°C come riportato nella tabella.</a:t>
            </a:r>
            <a:endParaRPr lang="en-US" dirty="0"/>
          </a:p>
        </p:txBody>
      </p:sp>
      <p:pic>
        <p:nvPicPr>
          <p:cNvPr id="12289" name="Picture 1"/>
          <p:cNvPicPr>
            <a:picLocks noChangeAspect="1" noChangeArrowheads="1"/>
          </p:cNvPicPr>
          <p:nvPr/>
        </p:nvPicPr>
        <p:blipFill>
          <a:blip r:embed="rId2" cstate="print"/>
          <a:srcRect/>
          <a:stretch>
            <a:fillRect/>
          </a:stretch>
        </p:blipFill>
        <p:spPr bwMode="auto">
          <a:xfrm>
            <a:off x="683568" y="1124744"/>
            <a:ext cx="7882981" cy="4608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Termocoppie </a:t>
            </a:r>
            <a:endParaRPr lang="en-US" dirty="0"/>
          </a:p>
        </p:txBody>
      </p:sp>
      <p:sp>
        <p:nvSpPr>
          <p:cNvPr id="3" name="Segnaposto contenuto 2"/>
          <p:cNvSpPr>
            <a:spLocks noGrp="1"/>
          </p:cNvSpPr>
          <p:nvPr>
            <p:ph sz="quarter" idx="1"/>
          </p:nvPr>
        </p:nvSpPr>
        <p:spPr/>
        <p:txBody>
          <a:bodyPr>
            <a:normAutofit/>
          </a:bodyPr>
          <a:lstStyle/>
          <a:p>
            <a:pPr>
              <a:buNone/>
            </a:pPr>
            <a:r>
              <a:rPr lang="it-IT" dirty="0" smtClean="0"/>
              <a:t>CARATTERISTICHE GENERALI </a:t>
            </a:r>
          </a:p>
          <a:p>
            <a:pPr>
              <a:buNone/>
            </a:pPr>
            <a:r>
              <a:rPr lang="it-IT" dirty="0" smtClean="0"/>
              <a:t>    Le Termocoppie sono componenti utilizzati  per la misura della temperatura. Essa è costituita da una coppia di conduttori elettrici di diverso materiale uniti tra loro in un punto.</a:t>
            </a:r>
            <a:br>
              <a:rPr lang="it-IT" dirty="0" smtClean="0"/>
            </a:br>
            <a:r>
              <a:rPr lang="it-IT" dirty="0" smtClean="0"/>
              <a:t>Questa giunzione è convenzionalmente chiamata giunto caldo o </a:t>
            </a:r>
            <a:r>
              <a:rPr lang="it-IT" i="1" dirty="0" smtClean="0"/>
              <a:t>giunzione calda</a:t>
            </a:r>
            <a:r>
              <a:rPr lang="it-IT" dirty="0" smtClean="0"/>
              <a:t>, ed è il punto nel quale viene applicata la temperatura da misurare.</a:t>
            </a:r>
            <a:br>
              <a:rPr lang="it-IT" dirty="0" smtClean="0"/>
            </a:br>
            <a:r>
              <a:rPr lang="it-IT" dirty="0" smtClean="0"/>
              <a:t>L'altra estremità, costituita dalle estremità libere dei due conduttori, è convenzionalmente chiamata giunto freddo o </a:t>
            </a:r>
            <a:r>
              <a:rPr lang="it-IT" i="1" dirty="0" smtClean="0"/>
              <a:t>giunzione fredda.</a:t>
            </a:r>
            <a:endParaRPr lang="it-IT" dirty="0" smtClean="0"/>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Metodi di misura con le termoresistenze</a:t>
            </a:r>
            <a:endParaRPr lang="en-US" dirty="0"/>
          </a:p>
        </p:txBody>
      </p:sp>
      <p:sp>
        <p:nvSpPr>
          <p:cNvPr id="3" name="Segnaposto contenuto 2"/>
          <p:cNvSpPr>
            <a:spLocks noGrp="1"/>
          </p:cNvSpPr>
          <p:nvPr>
            <p:ph sz="quarter" idx="1"/>
          </p:nvPr>
        </p:nvSpPr>
        <p:spPr>
          <a:xfrm>
            <a:off x="457200" y="1600200"/>
            <a:ext cx="8229600" cy="4709120"/>
          </a:xfrm>
        </p:spPr>
        <p:txBody>
          <a:bodyPr>
            <a:normAutofit/>
          </a:bodyPr>
          <a:lstStyle/>
          <a:p>
            <a:pPr>
              <a:buNone/>
            </a:pPr>
            <a:r>
              <a:rPr lang="it-IT" dirty="0" smtClean="0"/>
              <a:t>    Esistono diversi metodi di collegamento delle termoresistenze con gli apparecchi di misura, la scelta di utilizzo di un metodo rispetto ad un altro dipende essenzialmente dalla precisione nella misura che si vuole ottenere. Le tecniche di collegamento delle termoresistenze sono:</a:t>
            </a:r>
          </a:p>
          <a:p>
            <a:pPr lvl="2"/>
            <a:r>
              <a:rPr lang="it-IT" sz="3200" dirty="0" smtClean="0"/>
              <a:t>A due fili</a:t>
            </a:r>
          </a:p>
          <a:p>
            <a:pPr lvl="2"/>
            <a:r>
              <a:rPr lang="it-IT" sz="3200" dirty="0" smtClean="0"/>
              <a:t>A tre fili</a:t>
            </a:r>
          </a:p>
          <a:p>
            <a:pPr lvl="2"/>
            <a:r>
              <a:rPr lang="it-IT" sz="3200" dirty="0" smtClean="0"/>
              <a:t>A quattro fili</a:t>
            </a:r>
            <a:endParaRPr lang="en-US" sz="3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229600" cy="954360"/>
          </a:xfrm>
        </p:spPr>
        <p:txBody>
          <a:bodyPr/>
          <a:lstStyle/>
          <a:p>
            <a:r>
              <a:rPr lang="en-US" dirty="0" err="1" smtClean="0"/>
              <a:t>Collegamento</a:t>
            </a:r>
            <a:r>
              <a:rPr lang="en-US" dirty="0" smtClean="0"/>
              <a:t> a due </a:t>
            </a:r>
            <a:r>
              <a:rPr lang="en-US" dirty="0" err="1" smtClean="0"/>
              <a:t>fili</a:t>
            </a:r>
            <a:r>
              <a:rPr lang="en-US" dirty="0" smtClean="0"/>
              <a:t> </a:t>
            </a:r>
            <a:endParaRPr lang="en-US" dirty="0"/>
          </a:p>
        </p:txBody>
      </p:sp>
      <p:sp>
        <p:nvSpPr>
          <p:cNvPr id="3" name="Segnaposto contenuto 2"/>
          <p:cNvSpPr>
            <a:spLocks noGrp="1"/>
          </p:cNvSpPr>
          <p:nvPr>
            <p:ph sz="quarter" idx="1"/>
          </p:nvPr>
        </p:nvSpPr>
        <p:spPr>
          <a:xfrm>
            <a:off x="0" y="1052736"/>
            <a:ext cx="9144000" cy="3168352"/>
          </a:xfrm>
        </p:spPr>
        <p:txBody>
          <a:bodyPr>
            <a:normAutofit/>
          </a:bodyPr>
          <a:lstStyle/>
          <a:p>
            <a:pPr>
              <a:buNone/>
            </a:pPr>
            <a:r>
              <a:rPr lang="it-IT" sz="2200" dirty="0" smtClean="0"/>
              <a:t>     La tecnica a due fili è la meno precisa e viene utilizzata solo nei casi in cui il collegamento della termoresistenza viene effettuato con fili di lunghezza ridotta e con bassa resistività; infatti esaminando il circuito elettrico equivalente, si nota come la resistenza elettrica misurata sia la somma di quella dell'elemento sensibile ( e quindi dipendente dalla temperatura che si sta misurando) e della resistenza dei conduttori utilizzati per il collegamento. </a:t>
            </a:r>
            <a:br>
              <a:rPr lang="it-IT" sz="2200" dirty="0" smtClean="0"/>
            </a:br>
            <a:r>
              <a:rPr lang="it-IT" sz="2200" dirty="0" smtClean="0"/>
              <a:t>L'errore introdotto con questo tipo di misura non è costante ma dipende dalla temperatura.</a:t>
            </a:r>
            <a:endParaRPr lang="en-US" sz="2200" dirty="0"/>
          </a:p>
        </p:txBody>
      </p:sp>
      <p:pic>
        <p:nvPicPr>
          <p:cNvPr id="36866" name="Picture 2" descr="http://www.termotech.com/Immagini/coll_2fili.gif"/>
          <p:cNvPicPr>
            <a:picLocks noChangeAspect="1" noChangeArrowheads="1"/>
          </p:cNvPicPr>
          <p:nvPr/>
        </p:nvPicPr>
        <p:blipFill>
          <a:blip r:embed="rId2" cstate="print"/>
          <a:srcRect/>
          <a:stretch>
            <a:fillRect/>
          </a:stretch>
        </p:blipFill>
        <p:spPr bwMode="auto">
          <a:xfrm>
            <a:off x="2789696" y="3861048"/>
            <a:ext cx="6071407" cy="2592288"/>
          </a:xfrm>
          <a:prstGeom prst="rect">
            <a:avLst/>
          </a:prstGeom>
          <a:noFill/>
        </p:spPr>
      </p:pic>
      <p:pic>
        <p:nvPicPr>
          <p:cNvPr id="5" name="Picture 2"/>
          <p:cNvPicPr>
            <a:picLocks noChangeAspect="1" noChangeArrowheads="1"/>
          </p:cNvPicPr>
          <p:nvPr/>
        </p:nvPicPr>
        <p:blipFill>
          <a:blip r:embed="rId3" cstate="print"/>
          <a:srcRect/>
          <a:stretch>
            <a:fillRect/>
          </a:stretch>
        </p:blipFill>
        <p:spPr bwMode="auto">
          <a:xfrm>
            <a:off x="395536" y="4437112"/>
            <a:ext cx="2294505" cy="16561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6632"/>
            <a:ext cx="8229600" cy="994122"/>
          </a:xfrm>
        </p:spPr>
        <p:txBody>
          <a:bodyPr/>
          <a:lstStyle/>
          <a:p>
            <a:r>
              <a:rPr lang="it-IT" dirty="0" smtClean="0"/>
              <a:t>Collegamento a tre fili </a:t>
            </a:r>
            <a:endParaRPr lang="it-IT" dirty="0"/>
          </a:p>
        </p:txBody>
      </p:sp>
      <p:sp>
        <p:nvSpPr>
          <p:cNvPr id="3" name="Segnaposto contenuto 2"/>
          <p:cNvSpPr>
            <a:spLocks noGrp="1"/>
          </p:cNvSpPr>
          <p:nvPr>
            <p:ph sz="quarter" idx="1"/>
          </p:nvPr>
        </p:nvSpPr>
        <p:spPr>
          <a:xfrm>
            <a:off x="251520" y="1124744"/>
            <a:ext cx="8604448" cy="2952328"/>
          </a:xfrm>
        </p:spPr>
        <p:txBody>
          <a:bodyPr>
            <a:normAutofit lnSpcReduction="10000"/>
          </a:bodyPr>
          <a:lstStyle/>
          <a:p>
            <a:pPr>
              <a:buNone/>
            </a:pPr>
            <a:r>
              <a:rPr lang="it-IT" dirty="0" smtClean="0"/>
              <a:t>    Grazie alla buona precisione ottenibile nella misura, la tecnica a tre fili è la più utilizzata in campo industriale. </a:t>
            </a:r>
            <a:br>
              <a:rPr lang="it-IT" dirty="0" smtClean="0"/>
            </a:br>
            <a:r>
              <a:rPr lang="it-IT" dirty="0" smtClean="0"/>
              <a:t>Con questa tecnica di misura infatti vengono eliminati gli errori provocati dalla resistenza dei conduttori impiegati per il collegamento della termoresistenza; infatti all'uscita del ponte di misura è presente una tensione dipendente unicamente dalla variazione della resistenza del termometro a resistenza e quindi dalla sola temperatura.</a:t>
            </a:r>
            <a:endParaRPr lang="en-US" dirty="0"/>
          </a:p>
        </p:txBody>
      </p:sp>
      <p:pic>
        <p:nvPicPr>
          <p:cNvPr id="38914" name="Picture 2" descr="http://www.termotech.com/Immagini/coll_3fili.gif"/>
          <p:cNvPicPr>
            <a:picLocks noChangeAspect="1" noChangeArrowheads="1"/>
          </p:cNvPicPr>
          <p:nvPr/>
        </p:nvPicPr>
        <p:blipFill>
          <a:blip r:embed="rId2" cstate="print"/>
          <a:srcRect/>
          <a:stretch>
            <a:fillRect/>
          </a:stretch>
        </p:blipFill>
        <p:spPr bwMode="auto">
          <a:xfrm>
            <a:off x="2843808" y="3933056"/>
            <a:ext cx="6007270" cy="2564904"/>
          </a:xfrm>
          <a:prstGeom prst="rect">
            <a:avLst/>
          </a:prstGeom>
          <a:noFill/>
        </p:spPr>
      </p:pic>
      <p:pic>
        <p:nvPicPr>
          <p:cNvPr id="4099" name="Picture 3"/>
          <p:cNvPicPr>
            <a:picLocks noChangeAspect="1" noChangeArrowheads="1"/>
          </p:cNvPicPr>
          <p:nvPr/>
        </p:nvPicPr>
        <p:blipFill>
          <a:blip r:embed="rId3" cstate="print"/>
          <a:srcRect/>
          <a:stretch>
            <a:fillRect/>
          </a:stretch>
        </p:blipFill>
        <p:spPr bwMode="auto">
          <a:xfrm>
            <a:off x="611560" y="4365104"/>
            <a:ext cx="2024577" cy="161009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16632"/>
            <a:ext cx="8229600" cy="1026368"/>
          </a:xfrm>
        </p:spPr>
        <p:txBody>
          <a:bodyPr/>
          <a:lstStyle/>
          <a:p>
            <a:r>
              <a:rPr lang="it-IT" dirty="0" smtClean="0"/>
              <a:t>Collegamento a quattro fili </a:t>
            </a:r>
            <a:endParaRPr lang="it-IT" dirty="0"/>
          </a:p>
        </p:txBody>
      </p:sp>
      <p:sp>
        <p:nvSpPr>
          <p:cNvPr id="3" name="Segnaposto contenuto 2"/>
          <p:cNvSpPr>
            <a:spLocks noGrp="1"/>
          </p:cNvSpPr>
          <p:nvPr>
            <p:ph sz="quarter" idx="1"/>
          </p:nvPr>
        </p:nvSpPr>
        <p:spPr>
          <a:xfrm>
            <a:off x="323528" y="1340768"/>
            <a:ext cx="8820472" cy="2664296"/>
          </a:xfrm>
        </p:spPr>
        <p:txBody>
          <a:bodyPr>
            <a:normAutofit fontScale="92500"/>
          </a:bodyPr>
          <a:lstStyle/>
          <a:p>
            <a:pPr>
              <a:buNone/>
            </a:pPr>
            <a:r>
              <a:rPr lang="it-IT" dirty="0" smtClean="0"/>
              <a:t>    La tecnica a quattro fili </a:t>
            </a:r>
            <a:r>
              <a:rPr lang="it-IT" dirty="0" err="1" smtClean="0"/>
              <a:t>volt-amperometrica</a:t>
            </a:r>
            <a:r>
              <a:rPr lang="it-IT" dirty="0" smtClean="0"/>
              <a:t> fornisce la migliore precisione possibile in senso assoluto; poco utilizzata nel campo industriale, viene utilizzata quasi esclusivamente nelle applicazioni di laboratorio. </a:t>
            </a:r>
            <a:br>
              <a:rPr lang="it-IT" dirty="0" smtClean="0"/>
            </a:br>
            <a:r>
              <a:rPr lang="it-IT" dirty="0" smtClean="0"/>
              <a:t>Dal circuito elettrico equivalente si nota come la tensione rilevata sia unicamente dipendente dalla resistenza del termoelemento; la precisione nella misura dipende esclusivamente dalla stabilità della corrente di misura e dalla precisione della lettura della tensione ai capi del termoelemento.</a:t>
            </a:r>
            <a:endParaRPr lang="en-US" dirty="0"/>
          </a:p>
        </p:txBody>
      </p:sp>
      <p:pic>
        <p:nvPicPr>
          <p:cNvPr id="37890" name="Picture 2" descr="http://www.termotech.com/Immagini/coll_4fva.gif"/>
          <p:cNvPicPr>
            <a:picLocks noChangeAspect="1" noChangeArrowheads="1"/>
          </p:cNvPicPr>
          <p:nvPr/>
        </p:nvPicPr>
        <p:blipFill>
          <a:blip r:embed="rId2" cstate="print"/>
          <a:srcRect/>
          <a:stretch>
            <a:fillRect/>
          </a:stretch>
        </p:blipFill>
        <p:spPr bwMode="auto">
          <a:xfrm>
            <a:off x="4427984" y="3933056"/>
            <a:ext cx="3744416" cy="2725936"/>
          </a:xfrm>
          <a:prstGeom prst="rect">
            <a:avLst/>
          </a:prstGeom>
          <a:noFill/>
        </p:spPr>
      </p:pic>
      <p:pic>
        <p:nvPicPr>
          <p:cNvPr id="5122" name="Picture 2"/>
          <p:cNvPicPr>
            <a:picLocks noChangeAspect="1" noChangeArrowheads="1"/>
          </p:cNvPicPr>
          <p:nvPr/>
        </p:nvPicPr>
        <p:blipFill>
          <a:blip r:embed="rId3" cstate="print"/>
          <a:srcRect/>
          <a:stretch>
            <a:fillRect/>
          </a:stretch>
        </p:blipFill>
        <p:spPr bwMode="auto">
          <a:xfrm>
            <a:off x="1259632" y="4365104"/>
            <a:ext cx="2387400" cy="17281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t>TCR </a:t>
            </a:r>
            <a:r>
              <a:rPr lang="it-IT" dirty="0" smtClean="0"/>
              <a:t>(</a:t>
            </a:r>
            <a:r>
              <a:rPr lang="it-IT" i="1" dirty="0" smtClean="0"/>
              <a:t>Temperature </a:t>
            </a:r>
            <a:r>
              <a:rPr lang="it-IT" i="1" dirty="0" err="1" smtClean="0"/>
              <a:t>Coefficient</a:t>
            </a:r>
            <a:r>
              <a:rPr lang="it-IT" i="1" dirty="0" smtClean="0"/>
              <a:t> </a:t>
            </a:r>
            <a:r>
              <a:rPr lang="it-IT" i="1" dirty="0" err="1" smtClean="0"/>
              <a:t>of</a:t>
            </a:r>
            <a:r>
              <a:rPr lang="it-IT" i="1" dirty="0" smtClean="0"/>
              <a:t> </a:t>
            </a:r>
            <a:r>
              <a:rPr lang="it-IT" i="1" dirty="0" err="1" smtClean="0"/>
              <a:t>Resistance</a:t>
            </a:r>
            <a:r>
              <a:rPr lang="it-IT" dirty="0" smtClean="0"/>
              <a:t>) </a:t>
            </a:r>
            <a:endParaRPr lang="en-US" dirty="0"/>
          </a:p>
        </p:txBody>
      </p:sp>
      <p:sp>
        <p:nvSpPr>
          <p:cNvPr id="3" name="Segnaposto contenuto 2"/>
          <p:cNvSpPr>
            <a:spLocks noGrp="1"/>
          </p:cNvSpPr>
          <p:nvPr>
            <p:ph sz="quarter" idx="1"/>
          </p:nvPr>
        </p:nvSpPr>
        <p:spPr>
          <a:xfrm>
            <a:off x="683568" y="1484784"/>
            <a:ext cx="7704856" cy="2088232"/>
          </a:xfrm>
        </p:spPr>
        <p:txBody>
          <a:bodyPr>
            <a:normAutofit/>
          </a:bodyPr>
          <a:lstStyle/>
          <a:p>
            <a:pPr>
              <a:buNone/>
            </a:pPr>
            <a:r>
              <a:rPr lang="it-IT" dirty="0" smtClean="0"/>
              <a:t>    Il TCR di una termoresistenza indica la variazione media per grado centigrado del valore della resistenza fra gli 0 °C e i 100 °C. Può essere espresso con la formula:</a:t>
            </a:r>
          </a:p>
          <a:p>
            <a:pPr>
              <a:buNone/>
            </a:pPr>
            <a:endParaRPr lang="it-IT" dirty="0" smtClean="0"/>
          </a:p>
          <a:p>
            <a:pPr>
              <a:buNone/>
            </a:pPr>
            <a:endParaRPr lang="it-IT" dirty="0" smtClean="0"/>
          </a:p>
          <a:p>
            <a:endParaRPr lang="en-US" dirty="0"/>
          </a:p>
        </p:txBody>
      </p:sp>
      <p:pic>
        <p:nvPicPr>
          <p:cNvPr id="1030" name="Picture 6"/>
          <p:cNvPicPr>
            <a:picLocks noChangeAspect="1" noChangeArrowheads="1"/>
          </p:cNvPicPr>
          <p:nvPr/>
        </p:nvPicPr>
        <p:blipFill>
          <a:blip r:embed="rId2" cstate="print"/>
          <a:srcRect/>
          <a:stretch>
            <a:fillRect/>
          </a:stretch>
        </p:blipFill>
        <p:spPr bwMode="auto">
          <a:xfrm>
            <a:off x="827584" y="3789040"/>
            <a:ext cx="3189688" cy="936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p:txBody>
          <a:bodyPr>
            <a:normAutofit/>
          </a:bodyPr>
          <a:lstStyle/>
          <a:p>
            <a:pPr>
              <a:buNone/>
            </a:pPr>
            <a:r>
              <a:rPr lang="it-IT" dirty="0" smtClean="0"/>
              <a:t>    Il TCR viene indicato con </a:t>
            </a:r>
            <a:r>
              <a:rPr lang="el-GR" dirty="0" smtClean="0"/>
              <a:t>α</a:t>
            </a:r>
            <a:r>
              <a:rPr lang="it-IT" dirty="0" smtClean="0"/>
              <a:t>  perché coincide col coefficiente </a:t>
            </a:r>
            <a:r>
              <a:rPr lang="el-GR" dirty="0" smtClean="0"/>
              <a:t>α </a:t>
            </a:r>
            <a:r>
              <a:rPr lang="it-IT" dirty="0" smtClean="0"/>
              <a:t>dell'equazione lineare che esprime R in funzione della temperatura. Un maggiore valore di TCR indica una maggiore sensibilità dovuta ad una più grande purezza del platino usato. In pratica il TCR viene usato per distinguere fra le varie curve resistenza/temperatura disponibili per le termoresistenze al platino, per le quali i valori variano da 0,00375 a 0,003928 Ω/</a:t>
            </a:r>
            <a:r>
              <a:rPr lang="it-IT" dirty="0" err="1" smtClean="0"/>
              <a:t>Ω</a:t>
            </a:r>
            <a:r>
              <a:rPr lang="it-IT" dirty="0" smtClean="0"/>
              <a:t>/°C. La norma IEC 751 prescrive per le Pt100 un TCR di 0,00385 Ω/</a:t>
            </a:r>
            <a:r>
              <a:rPr lang="it-IT" dirty="0" err="1" smtClean="0"/>
              <a:t>Ω</a:t>
            </a:r>
            <a:r>
              <a:rPr lang="it-IT" dirty="0" smtClean="0"/>
              <a:t>/°C.</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39752" y="260648"/>
            <a:ext cx="3585592" cy="1143000"/>
          </a:xfrm>
        </p:spPr>
        <p:txBody>
          <a:bodyPr/>
          <a:lstStyle/>
          <a:p>
            <a:r>
              <a:rPr lang="it-IT" i="1" dirty="0" smtClean="0"/>
              <a:t>Pt100-Pt1000</a:t>
            </a:r>
            <a:endParaRPr lang="en-US" dirty="0"/>
          </a:p>
        </p:txBody>
      </p:sp>
      <p:sp>
        <p:nvSpPr>
          <p:cNvPr id="3" name="Segnaposto contenuto 2"/>
          <p:cNvSpPr>
            <a:spLocks noGrp="1"/>
          </p:cNvSpPr>
          <p:nvPr>
            <p:ph sz="quarter" idx="1"/>
          </p:nvPr>
        </p:nvSpPr>
        <p:spPr/>
        <p:txBody>
          <a:bodyPr>
            <a:normAutofit/>
          </a:bodyPr>
          <a:lstStyle/>
          <a:p>
            <a:pPr>
              <a:buNone/>
            </a:pPr>
            <a:r>
              <a:rPr lang="it-IT" dirty="0" smtClean="0"/>
              <a:t>     Esistono </a:t>
            </a:r>
            <a:r>
              <a:rPr lang="it-IT" dirty="0"/>
              <a:t>in commercio diversi tipi di termoresistenza, generalmente abbastanza resistenti agli agenti corrosivi, che possono misurare temperature in un buon intervallo di temperatura (anche se inferiore a quello delle termocoppie) e che soprattutto hanno un'ottima linearità.</a:t>
            </a:r>
          </a:p>
          <a:p>
            <a:pPr>
              <a:buNone/>
            </a:pPr>
            <a:r>
              <a:rPr lang="it-IT" dirty="0" smtClean="0"/>
              <a:t>    Molto </a:t>
            </a:r>
            <a:r>
              <a:rPr lang="it-IT" dirty="0"/>
              <a:t>diffuse sono le cosiddette </a:t>
            </a:r>
            <a:r>
              <a:rPr lang="it-IT" i="1" dirty="0"/>
              <a:t>Pt100</a:t>
            </a:r>
            <a:r>
              <a:rPr lang="it-IT" dirty="0"/>
              <a:t> e </a:t>
            </a:r>
            <a:r>
              <a:rPr lang="it-IT" i="1" dirty="0"/>
              <a:t>Pt1000</a:t>
            </a:r>
            <a:r>
              <a:rPr lang="it-IT" dirty="0"/>
              <a:t>, ovvero termoresistenze in platino (</a:t>
            </a:r>
            <a:r>
              <a:rPr lang="it-IT" dirty="0" err="1"/>
              <a:t>Pt</a:t>
            </a:r>
            <a:r>
              <a:rPr lang="it-IT" dirty="0"/>
              <a:t>), in cui la resistenza alla temperatura di 0 °C è pari rispettivamente a 100 Ω e 1000 Ω.</a:t>
            </a:r>
          </a:p>
          <a:p>
            <a:pPr>
              <a:buNone/>
            </a:pPr>
            <a:r>
              <a:rPr lang="it-IT" dirty="0" smtClean="0"/>
              <a:t>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27584" y="332656"/>
            <a:ext cx="7772400" cy="1719064"/>
          </a:xfrm>
        </p:spPr>
        <p:txBody>
          <a:bodyPr>
            <a:normAutofit fontScale="90000"/>
          </a:bodyPr>
          <a:lstStyle/>
          <a:p>
            <a:r>
              <a:rPr lang="it-IT" dirty="0" smtClean="0"/>
              <a:t>Valori di </a:t>
            </a:r>
            <a:r>
              <a:rPr lang="it-IT" dirty="0" err="1" smtClean="0"/>
              <a:t>resitenza</a:t>
            </a:r>
            <a:r>
              <a:rPr lang="it-IT" dirty="0" smtClean="0"/>
              <a:t> in ohm alle diverse temperature e tolleranze per termoresistenze pt 100</a:t>
            </a:r>
            <a:endParaRPr lang="it-IT" dirty="0"/>
          </a:p>
        </p:txBody>
      </p:sp>
      <p:pic>
        <p:nvPicPr>
          <p:cNvPr id="2050" name="Picture 2"/>
          <p:cNvPicPr>
            <a:picLocks noChangeAspect="1" noChangeArrowheads="1"/>
          </p:cNvPicPr>
          <p:nvPr/>
        </p:nvPicPr>
        <p:blipFill>
          <a:blip r:embed="rId2" cstate="print"/>
          <a:srcRect/>
          <a:stretch>
            <a:fillRect/>
          </a:stretch>
        </p:blipFill>
        <p:spPr bwMode="auto">
          <a:xfrm>
            <a:off x="107504" y="2708920"/>
            <a:ext cx="8996368" cy="33956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Pregi e difetti </a:t>
            </a:r>
            <a:endParaRPr lang="en-US" dirty="0"/>
          </a:p>
        </p:txBody>
      </p:sp>
      <p:sp>
        <p:nvSpPr>
          <p:cNvPr id="3" name="Segnaposto contenuto 2"/>
          <p:cNvSpPr>
            <a:spLocks noGrp="1"/>
          </p:cNvSpPr>
          <p:nvPr>
            <p:ph sz="quarter" idx="1"/>
          </p:nvPr>
        </p:nvSpPr>
        <p:spPr/>
        <p:txBody>
          <a:bodyPr/>
          <a:lstStyle/>
          <a:p>
            <a:pPr>
              <a:buNone/>
            </a:pPr>
            <a:r>
              <a:rPr lang="it-IT" dirty="0" smtClean="0"/>
              <a:t>Pregi :</a:t>
            </a:r>
          </a:p>
          <a:p>
            <a:r>
              <a:rPr lang="it-IT" dirty="0" smtClean="0"/>
              <a:t>Rapida velocità </a:t>
            </a:r>
            <a:r>
              <a:rPr lang="it-IT" smtClean="0"/>
              <a:t>di risposta</a:t>
            </a:r>
            <a:endParaRPr lang="it-IT" dirty="0" smtClean="0"/>
          </a:p>
          <a:p>
            <a:r>
              <a:rPr lang="it-IT" dirty="0" smtClean="0"/>
              <a:t>Dimensioni </a:t>
            </a:r>
            <a:r>
              <a:rPr lang="it-IT" dirty="0" smtClean="0"/>
              <a:t>anche molto ridotte </a:t>
            </a:r>
            <a:endParaRPr lang="it-IT" dirty="0" smtClean="0"/>
          </a:p>
          <a:p>
            <a:r>
              <a:rPr lang="it-IT" dirty="0" smtClean="0"/>
              <a:t>Lineare</a:t>
            </a:r>
          </a:p>
          <a:p>
            <a:pPr>
              <a:buNone/>
            </a:pPr>
            <a:endParaRPr lang="it-IT" dirty="0" smtClean="0"/>
          </a:p>
          <a:p>
            <a:pPr>
              <a:buNone/>
            </a:pPr>
            <a:r>
              <a:rPr lang="it-IT" dirty="0" smtClean="0"/>
              <a:t>Difetti :</a:t>
            </a:r>
          </a:p>
          <a:p>
            <a:r>
              <a:rPr lang="it-IT" dirty="0" smtClean="0"/>
              <a:t>Costosa</a:t>
            </a:r>
          </a:p>
          <a:p>
            <a:r>
              <a:rPr lang="it-IT" dirty="0" smtClean="0"/>
              <a:t>Resistenza bassa </a:t>
            </a:r>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611560" y="980728"/>
            <a:ext cx="8075240" cy="3456384"/>
          </a:xfrm>
        </p:spPr>
        <p:txBody>
          <a:bodyPr/>
          <a:lstStyle/>
          <a:p>
            <a:pPr>
              <a:buNone/>
            </a:pPr>
            <a:r>
              <a:rPr lang="it-IT" dirty="0" smtClean="0"/>
              <a:t>    Quando esiste una differenza di temperatura tra la zona del giunto caldo e la zona del giunto freddo, si può rilevare una differenza di potenziale elettrico tra le estremità libere della termocoppia in corrispondenza del giunto freddo.</a:t>
            </a:r>
            <a:br>
              <a:rPr lang="it-IT" dirty="0" smtClean="0"/>
            </a:br>
            <a:r>
              <a:rPr lang="it-IT" dirty="0" smtClean="0"/>
              <a:t>Tale valore di potenziale elettrico è funzione diretta della differenza di temperatura, secondo una legge non lineare.</a:t>
            </a:r>
            <a:endParaRPr lang="en-US" dirty="0"/>
          </a:p>
        </p:txBody>
      </p:sp>
      <p:pic>
        <p:nvPicPr>
          <p:cNvPr id="4" name="Picture 2" descr="http://edutecnica.altervista.org/sistemi/sensori/14.png"/>
          <p:cNvPicPr>
            <a:picLocks noChangeAspect="1" noChangeArrowheads="1"/>
          </p:cNvPicPr>
          <p:nvPr/>
        </p:nvPicPr>
        <p:blipFill>
          <a:blip r:embed="rId2" cstate="print"/>
          <a:srcRect/>
          <a:stretch>
            <a:fillRect/>
          </a:stretch>
        </p:blipFill>
        <p:spPr bwMode="auto">
          <a:xfrm>
            <a:off x="1763688" y="4221088"/>
            <a:ext cx="6499089" cy="208823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err="1" smtClean="0"/>
              <a:t>Funzionamento</a:t>
            </a:r>
            <a:r>
              <a:rPr lang="en-US" dirty="0" smtClean="0"/>
              <a:t> </a:t>
            </a:r>
            <a:endParaRPr lang="en-US" dirty="0"/>
          </a:p>
        </p:txBody>
      </p:sp>
      <p:sp>
        <p:nvSpPr>
          <p:cNvPr id="3" name="Segnaposto contenuto 2"/>
          <p:cNvSpPr>
            <a:spLocks noGrp="1"/>
          </p:cNvSpPr>
          <p:nvPr>
            <p:ph sz="quarter" idx="1"/>
          </p:nvPr>
        </p:nvSpPr>
        <p:spPr>
          <a:xfrm>
            <a:off x="457200" y="1412776"/>
            <a:ext cx="3394720" cy="3528392"/>
          </a:xfrm>
        </p:spPr>
        <p:txBody>
          <a:bodyPr>
            <a:normAutofit/>
          </a:bodyPr>
          <a:lstStyle/>
          <a:p>
            <a:pPr>
              <a:buNone/>
            </a:pPr>
            <a:r>
              <a:rPr lang="it-IT" sz="3200" dirty="0" smtClean="0"/>
              <a:t>   Il principio di funzionamento delle termocoppie è noto come effetto </a:t>
            </a:r>
            <a:r>
              <a:rPr lang="it-IT" sz="3200" dirty="0" err="1" smtClean="0"/>
              <a:t>Seebeck</a:t>
            </a:r>
            <a:r>
              <a:rPr lang="it-IT" sz="3200" dirty="0" smtClean="0"/>
              <a:t>. </a:t>
            </a:r>
            <a:endParaRPr lang="en-US" sz="3200" dirty="0"/>
          </a:p>
        </p:txBody>
      </p:sp>
      <p:pic>
        <p:nvPicPr>
          <p:cNvPr id="2050" name="Picture 2" descr="http://upload.wikimedia.org/wikipedia/commons/4/4d/ThomasSeebeck.jpg"/>
          <p:cNvPicPr>
            <a:picLocks noChangeAspect="1" noChangeArrowheads="1"/>
          </p:cNvPicPr>
          <p:nvPr/>
        </p:nvPicPr>
        <p:blipFill>
          <a:blip r:embed="rId2" cstate="print"/>
          <a:srcRect/>
          <a:stretch>
            <a:fillRect/>
          </a:stretch>
        </p:blipFill>
        <p:spPr bwMode="auto">
          <a:xfrm>
            <a:off x="5724128" y="1268760"/>
            <a:ext cx="2946559" cy="4221088"/>
          </a:xfrm>
          <a:prstGeom prst="rect">
            <a:avLst/>
          </a:prstGeom>
          <a:noFill/>
        </p:spPr>
      </p:pic>
      <p:sp>
        <p:nvSpPr>
          <p:cNvPr id="5" name="Rettangolo 4"/>
          <p:cNvSpPr/>
          <p:nvPr/>
        </p:nvSpPr>
        <p:spPr>
          <a:xfrm>
            <a:off x="5724128" y="5517233"/>
            <a:ext cx="3024336" cy="1224135"/>
          </a:xfrm>
          <a:prstGeom prst="rect">
            <a:avLst/>
          </a:prstGeom>
        </p:spPr>
        <p:txBody>
          <a:bodyPr wrap="square">
            <a:spAutoFit/>
          </a:bodyPr>
          <a:lstStyle/>
          <a:p>
            <a:r>
              <a:rPr lang="it-IT" b="1" dirty="0" smtClean="0"/>
              <a:t>Thomas Johann </a:t>
            </a:r>
            <a:r>
              <a:rPr lang="it-IT" b="1" dirty="0" err="1" smtClean="0"/>
              <a:t>Seebeck</a:t>
            </a:r>
            <a:r>
              <a:rPr lang="it-IT" dirty="0" smtClean="0"/>
              <a:t> (Tallinn, 9 aprile 1770 – Berlino, 10 dicembre 1831)</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71600" y="260648"/>
            <a:ext cx="4320480" cy="868958"/>
          </a:xfrm>
        </p:spPr>
        <p:txBody>
          <a:bodyPr/>
          <a:lstStyle/>
          <a:p>
            <a:r>
              <a:rPr lang="it-IT" dirty="0" smtClean="0"/>
              <a:t>Effetto </a:t>
            </a:r>
            <a:r>
              <a:rPr lang="it-IT" dirty="0" err="1" smtClean="0"/>
              <a:t>seebeck</a:t>
            </a:r>
            <a:endParaRPr lang="it-IT" dirty="0"/>
          </a:p>
        </p:txBody>
      </p:sp>
      <p:sp>
        <p:nvSpPr>
          <p:cNvPr id="3" name="Segnaposto contenuto 2"/>
          <p:cNvSpPr>
            <a:spLocks noGrp="1"/>
          </p:cNvSpPr>
          <p:nvPr>
            <p:ph sz="quarter" idx="1"/>
          </p:nvPr>
        </p:nvSpPr>
        <p:spPr>
          <a:xfrm>
            <a:off x="683568" y="1052736"/>
            <a:ext cx="7772400" cy="4572000"/>
          </a:xfrm>
        </p:spPr>
        <p:txBody>
          <a:bodyPr>
            <a:normAutofit fontScale="85000" lnSpcReduction="10000"/>
          </a:bodyPr>
          <a:lstStyle/>
          <a:p>
            <a:pPr>
              <a:buNone/>
            </a:pPr>
            <a:r>
              <a:rPr lang="it-IT" dirty="0" smtClean="0"/>
              <a:t>     L'</a:t>
            </a:r>
            <a:r>
              <a:rPr lang="it-IT" b="1" dirty="0" smtClean="0"/>
              <a:t>effetto </a:t>
            </a:r>
            <a:r>
              <a:rPr lang="it-IT" b="1" dirty="0" err="1"/>
              <a:t>Seebeck</a:t>
            </a:r>
            <a:r>
              <a:rPr lang="it-IT" dirty="0"/>
              <a:t> è un effetto termoelettrico per cui, in un circuito costituito da conduttori metallici o semiconduttori, una differenza di temperatura genera elettricità. È l'opposto dell'effetto </a:t>
            </a:r>
            <a:r>
              <a:rPr lang="it-IT" dirty="0" err="1"/>
              <a:t>Peltier</a:t>
            </a:r>
            <a:r>
              <a:rPr lang="it-IT" dirty="0"/>
              <a:t>.</a:t>
            </a:r>
          </a:p>
          <a:p>
            <a:pPr>
              <a:buNone/>
            </a:pPr>
            <a:r>
              <a:rPr lang="it-IT" dirty="0" smtClean="0"/>
              <a:t>     L'effetto </a:t>
            </a:r>
            <a:r>
              <a:rPr lang="it-IT" dirty="0"/>
              <a:t>fu scoperto accidentalmente dal fisico estone Thomas Johann </a:t>
            </a:r>
            <a:r>
              <a:rPr lang="it-IT" dirty="0" smtClean="0"/>
              <a:t> </a:t>
            </a:r>
            <a:r>
              <a:rPr lang="it-IT" dirty="0" err="1" smtClean="0"/>
              <a:t>Seebeck</a:t>
            </a:r>
            <a:r>
              <a:rPr lang="it-IT" dirty="0"/>
              <a:t> nel 1821, il quale notò la presenza di una differenza di </a:t>
            </a:r>
            <a:r>
              <a:rPr lang="it-IT" dirty="0" smtClean="0"/>
              <a:t>       potenziale</a:t>
            </a:r>
            <a:r>
              <a:rPr lang="it-IT" dirty="0"/>
              <a:t> ai capi di una barra metallica sottoposta ad un gradiente di </a:t>
            </a:r>
            <a:r>
              <a:rPr lang="it-IT" dirty="0" smtClean="0"/>
              <a:t>temperatura</a:t>
            </a:r>
            <a:r>
              <a:rPr lang="it-IT" dirty="0"/>
              <a:t> . Egli osservò inoltre che l'ago di una bussola subiva una deflessione in prossimità di un anello costituito da due metalli differenti con le due zone di giunzione poste a differenti temperature. Ciò è dovuto al fatto che i due metalli generano potenziali elettrici differenti nelle due regioni a differente temperatura dando origine ad un flusso di corrente, il quale produce il campo magnetico che influenza la bussola.</a:t>
            </a:r>
          </a:p>
          <a:p>
            <a:pPr>
              <a:buNone/>
            </a:pPr>
            <a:r>
              <a:rPr lang="it-IT" dirty="0" smtClean="0"/>
              <a:t>    Il </a:t>
            </a:r>
            <a:r>
              <a:rPr lang="it-IT" dirty="0"/>
              <a:t>valore della differenza di potenziale generata per effetto </a:t>
            </a:r>
            <a:r>
              <a:rPr lang="it-IT" dirty="0" err="1"/>
              <a:t>Seebeck</a:t>
            </a:r>
            <a:r>
              <a:rPr lang="it-IT" dirty="0"/>
              <a:t> è dell'ordine di alcuni μV per kelvin di </a:t>
            </a:r>
            <a:r>
              <a:rPr lang="it-IT" dirty="0" smtClean="0"/>
              <a:t>differenza.</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899592" y="908720"/>
            <a:ext cx="4104456" cy="646331"/>
          </a:xfrm>
          <a:prstGeom prst="rect">
            <a:avLst/>
          </a:prstGeom>
        </p:spPr>
        <p:txBody>
          <a:bodyPr wrap="square">
            <a:spAutoFit/>
          </a:bodyPr>
          <a:lstStyle/>
          <a:p>
            <a:r>
              <a:rPr lang="it-IT" dirty="0" smtClean="0"/>
              <a:t>Nel circuito seguente la tensione risultante è data da:</a:t>
            </a:r>
            <a:endParaRPr lang="en-US" dirty="0"/>
          </a:p>
        </p:txBody>
      </p:sp>
      <p:pic>
        <p:nvPicPr>
          <p:cNvPr id="2050" name="Picture 2" descr="Seebeck effect circuit 2.svg"/>
          <p:cNvPicPr>
            <a:picLocks noChangeAspect="1" noChangeArrowheads="1"/>
          </p:cNvPicPr>
          <p:nvPr/>
        </p:nvPicPr>
        <p:blipFill>
          <a:blip r:embed="rId2" cstate="print"/>
          <a:srcRect/>
          <a:stretch>
            <a:fillRect/>
          </a:stretch>
        </p:blipFill>
        <p:spPr bwMode="auto">
          <a:xfrm>
            <a:off x="6012160" y="692696"/>
            <a:ext cx="2986615" cy="4141441"/>
          </a:xfrm>
          <a:prstGeom prst="rect">
            <a:avLst/>
          </a:prstGeom>
          <a:noFill/>
        </p:spPr>
      </p:pic>
      <p:pic>
        <p:nvPicPr>
          <p:cNvPr id="2052" name="Picture 4" descr="V = \int_{T_1}^{T_2} \left( S_B(T) - S_A(T) \right) \, dT"/>
          <p:cNvPicPr>
            <a:picLocks noChangeAspect="1" noChangeArrowheads="1"/>
          </p:cNvPicPr>
          <p:nvPr/>
        </p:nvPicPr>
        <p:blipFill>
          <a:blip r:embed="rId3" cstate="print"/>
          <a:srcRect/>
          <a:stretch>
            <a:fillRect/>
          </a:stretch>
        </p:blipFill>
        <p:spPr bwMode="auto">
          <a:xfrm>
            <a:off x="1115616" y="1700808"/>
            <a:ext cx="3248006" cy="591691"/>
          </a:xfrm>
          <a:prstGeom prst="rect">
            <a:avLst/>
          </a:prstGeom>
          <a:noFill/>
        </p:spPr>
      </p:pic>
      <p:sp>
        <p:nvSpPr>
          <p:cNvPr id="7" name="Rettangolo 6"/>
          <p:cNvSpPr/>
          <p:nvPr/>
        </p:nvSpPr>
        <p:spPr>
          <a:xfrm>
            <a:off x="899592" y="2492896"/>
            <a:ext cx="3744416" cy="923330"/>
          </a:xfrm>
          <a:prstGeom prst="rect">
            <a:avLst/>
          </a:prstGeom>
        </p:spPr>
        <p:txBody>
          <a:bodyPr wrap="square">
            <a:spAutoFit/>
          </a:bodyPr>
          <a:lstStyle/>
          <a:p>
            <a:r>
              <a:rPr lang="it-IT" i="1" dirty="0" smtClean="0">
                <a:solidFill>
                  <a:srgbClr val="FF0000"/>
                </a:solidFill>
              </a:rPr>
              <a:t>S</a:t>
            </a:r>
            <a:r>
              <a:rPr lang="it-IT" i="1" baseline="-25000" dirty="0" smtClean="0">
                <a:solidFill>
                  <a:srgbClr val="FF0000"/>
                </a:solidFill>
              </a:rPr>
              <a:t>A</a:t>
            </a:r>
            <a:r>
              <a:rPr lang="it-IT" dirty="0" smtClean="0">
                <a:solidFill>
                  <a:srgbClr val="FF0000"/>
                </a:solidFill>
              </a:rPr>
              <a:t> e </a:t>
            </a:r>
            <a:r>
              <a:rPr lang="it-IT" i="1" dirty="0" smtClean="0">
                <a:solidFill>
                  <a:srgbClr val="FF0000"/>
                </a:solidFill>
              </a:rPr>
              <a:t>S</a:t>
            </a:r>
            <a:r>
              <a:rPr lang="it-IT" i="1" baseline="-25000" dirty="0" smtClean="0">
                <a:solidFill>
                  <a:srgbClr val="FF0000"/>
                </a:solidFill>
              </a:rPr>
              <a:t>B</a:t>
            </a:r>
            <a:r>
              <a:rPr lang="it-IT" dirty="0" smtClean="0">
                <a:solidFill>
                  <a:srgbClr val="FF0000"/>
                </a:solidFill>
              </a:rPr>
              <a:t> sono i coefficienti di </a:t>
            </a:r>
            <a:r>
              <a:rPr lang="it-IT" dirty="0" err="1" smtClean="0">
                <a:solidFill>
                  <a:srgbClr val="FF0000"/>
                </a:solidFill>
              </a:rPr>
              <a:t>Seebeck</a:t>
            </a:r>
            <a:r>
              <a:rPr lang="it-IT" dirty="0" smtClean="0">
                <a:solidFill>
                  <a:srgbClr val="FF0000"/>
                </a:solidFill>
              </a:rPr>
              <a:t> relativi ai due metalli A e B, </a:t>
            </a:r>
            <a:r>
              <a:rPr lang="it-IT" i="1" dirty="0" smtClean="0">
                <a:solidFill>
                  <a:srgbClr val="FF0000"/>
                </a:solidFill>
              </a:rPr>
              <a:t>T</a:t>
            </a:r>
            <a:r>
              <a:rPr lang="it-IT" i="1" baseline="-25000" dirty="0" smtClean="0">
                <a:solidFill>
                  <a:srgbClr val="FF0000"/>
                </a:solidFill>
              </a:rPr>
              <a:t>1</a:t>
            </a:r>
            <a:r>
              <a:rPr lang="it-IT" dirty="0" smtClean="0">
                <a:solidFill>
                  <a:srgbClr val="FF0000"/>
                </a:solidFill>
              </a:rPr>
              <a:t> e </a:t>
            </a:r>
            <a:r>
              <a:rPr lang="it-IT" i="1" dirty="0" smtClean="0">
                <a:solidFill>
                  <a:srgbClr val="FF0000"/>
                </a:solidFill>
              </a:rPr>
              <a:t>T</a:t>
            </a:r>
            <a:r>
              <a:rPr lang="it-IT" i="1" baseline="-25000" dirty="0" smtClean="0">
                <a:solidFill>
                  <a:srgbClr val="FF0000"/>
                </a:solidFill>
              </a:rPr>
              <a:t>2</a:t>
            </a:r>
            <a:r>
              <a:rPr lang="it-IT" dirty="0" smtClean="0">
                <a:solidFill>
                  <a:srgbClr val="FF0000"/>
                </a:solidFill>
              </a:rPr>
              <a:t> sono le temperature delle due giunzioni.</a:t>
            </a:r>
            <a:endParaRPr lang="en-US" dirty="0">
              <a:solidFill>
                <a:srgbClr val="FF0000"/>
              </a:solidFill>
            </a:endParaRPr>
          </a:p>
        </p:txBody>
      </p:sp>
      <p:sp>
        <p:nvSpPr>
          <p:cNvPr id="8" name="Rettangolo 7"/>
          <p:cNvSpPr/>
          <p:nvPr/>
        </p:nvSpPr>
        <p:spPr>
          <a:xfrm>
            <a:off x="827584" y="3789040"/>
            <a:ext cx="4572000" cy="1754326"/>
          </a:xfrm>
          <a:prstGeom prst="rect">
            <a:avLst/>
          </a:prstGeom>
        </p:spPr>
        <p:txBody>
          <a:bodyPr>
            <a:spAutoFit/>
          </a:bodyPr>
          <a:lstStyle/>
          <a:p>
            <a:r>
              <a:rPr lang="it-IT" dirty="0" smtClean="0"/>
              <a:t>I coefficienti di </a:t>
            </a:r>
            <a:r>
              <a:rPr lang="it-IT" dirty="0" err="1" smtClean="0"/>
              <a:t>Seebeck</a:t>
            </a:r>
            <a:r>
              <a:rPr lang="it-IT" dirty="0" smtClean="0"/>
              <a:t> sono non lineari e dipendono dai materiali, dalla loro temperatura assoluta e dalla loro struttura molecolare. Qualora i coefficienti si possano ritenere costanti nell'intervallo di temperatura considerato, la formula precedente può essere così approssimata:</a:t>
            </a:r>
            <a:endParaRPr lang="en-US" dirty="0"/>
          </a:p>
        </p:txBody>
      </p:sp>
      <p:pic>
        <p:nvPicPr>
          <p:cNvPr id="2054" name="Picture 6" descr="V = (S_B - S_A) \cdot (T_2 - T_1)"/>
          <p:cNvPicPr>
            <a:picLocks noChangeAspect="1" noChangeArrowheads="1"/>
          </p:cNvPicPr>
          <p:nvPr/>
        </p:nvPicPr>
        <p:blipFill>
          <a:blip r:embed="rId4" cstate="print"/>
          <a:srcRect/>
          <a:stretch>
            <a:fillRect/>
          </a:stretch>
        </p:blipFill>
        <p:spPr bwMode="auto">
          <a:xfrm>
            <a:off x="1043608" y="5733256"/>
            <a:ext cx="3456384" cy="35331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ALTRI EFFETTI TERMOELETTRICI </a:t>
            </a:r>
            <a:br>
              <a:rPr lang="it-IT" b="1" dirty="0" smtClean="0"/>
            </a:br>
            <a:endParaRPr lang="en-US" dirty="0"/>
          </a:p>
        </p:txBody>
      </p:sp>
      <p:sp>
        <p:nvSpPr>
          <p:cNvPr id="3" name="Segnaposto contenuto 2"/>
          <p:cNvSpPr>
            <a:spLocks noGrp="1"/>
          </p:cNvSpPr>
          <p:nvPr>
            <p:ph sz="quarter" idx="1"/>
          </p:nvPr>
        </p:nvSpPr>
        <p:spPr/>
        <p:txBody>
          <a:bodyPr>
            <a:normAutofit lnSpcReduction="10000"/>
          </a:bodyPr>
          <a:lstStyle/>
          <a:p>
            <a:pPr>
              <a:buNone/>
            </a:pPr>
            <a:r>
              <a:rPr lang="it-IT" dirty="0" smtClean="0"/>
              <a:t>    In realtà altri due effetti, effetto </a:t>
            </a:r>
            <a:r>
              <a:rPr lang="it-IT" dirty="0" err="1" smtClean="0"/>
              <a:t>Peltier</a:t>
            </a:r>
            <a:r>
              <a:rPr lang="it-IT" dirty="0" smtClean="0"/>
              <a:t> e effetto </a:t>
            </a:r>
            <a:r>
              <a:rPr lang="it-IT" dirty="0" err="1" smtClean="0"/>
              <a:t>Thomson</a:t>
            </a:r>
            <a:r>
              <a:rPr lang="it-IT" dirty="0" smtClean="0"/>
              <a:t>, dovrebbero essere presi in considerazione. Infatti se si lascia fluire corrente in un circuito per termocoppie (anche se questo non è il caso tipico dei dispositivi di misura industriale), i processi di conversione dell’energia termoelettrica provocheranno effetti di riscaldamento o raffreddamento. L’effetto </a:t>
            </a:r>
            <a:r>
              <a:rPr lang="it-IT" dirty="0" err="1" smtClean="0"/>
              <a:t>Peltier</a:t>
            </a:r>
            <a:r>
              <a:rPr lang="it-IT" dirty="0" smtClean="0"/>
              <a:t> è concentrato nelle giunzioni, mentre l’effetto </a:t>
            </a:r>
            <a:r>
              <a:rPr lang="it-IT" dirty="0" err="1" smtClean="0"/>
              <a:t>Thomson</a:t>
            </a:r>
            <a:r>
              <a:rPr lang="it-IT" dirty="0" smtClean="0"/>
              <a:t> è distribuito lungo i fili. Questi fenomeni innalzano e abbassano le temperature dei fili rispetto ai valori che avrebbero senza circolazione di corrente. Fortunatamente per i metalli tipicamente usati gli effetti sono sufficientemente piccoli da poter esser trascurati.</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dirty="0" smtClean="0"/>
              <a:t>Metodi di misura con le termocoppie</a:t>
            </a:r>
            <a:endParaRPr lang="it-IT" dirty="0"/>
          </a:p>
        </p:txBody>
      </p:sp>
      <p:sp>
        <p:nvSpPr>
          <p:cNvPr id="3" name="Segnaposto contenuto 2"/>
          <p:cNvSpPr>
            <a:spLocks noGrp="1"/>
          </p:cNvSpPr>
          <p:nvPr>
            <p:ph sz="quarter" idx="1"/>
          </p:nvPr>
        </p:nvSpPr>
        <p:spPr>
          <a:xfrm>
            <a:off x="179512" y="1628800"/>
            <a:ext cx="8856984" cy="4536504"/>
          </a:xfrm>
        </p:spPr>
        <p:txBody>
          <a:bodyPr>
            <a:normAutofit/>
          </a:bodyPr>
          <a:lstStyle/>
          <a:p>
            <a:pPr>
              <a:buNone/>
            </a:pPr>
            <a:r>
              <a:rPr lang="it-IT" dirty="0" smtClean="0"/>
              <a:t>    I metodi di misura di misura con le termocoppie possono essere divisi generalmente in due tipi: </a:t>
            </a:r>
          </a:p>
          <a:p>
            <a:pPr marL="514350" indent="-514350"/>
            <a:r>
              <a:rPr lang="it-IT" dirty="0" smtClean="0"/>
              <a:t>Il primo viene generalmente utilizzato nel campo industriale dove non sono necessarie precisioni estreme.</a:t>
            </a:r>
          </a:p>
          <a:p>
            <a:pPr marL="514350" indent="-514350"/>
            <a:r>
              <a:rPr lang="it-IT" dirty="0" smtClean="0"/>
              <a:t>Il secondo invece permette di ottenere misure molto accurate e per questo motivo viene utilizzato quasi esclusivamente nelle applicazioni di laboratorio.</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Primo </a:t>
            </a:r>
            <a:r>
              <a:rPr lang="en-US" dirty="0" err="1" smtClean="0"/>
              <a:t>metodo</a:t>
            </a:r>
            <a:endParaRPr lang="en-US" dirty="0"/>
          </a:p>
        </p:txBody>
      </p:sp>
      <p:sp>
        <p:nvSpPr>
          <p:cNvPr id="4" name="Segnaposto contenuto 3"/>
          <p:cNvSpPr>
            <a:spLocks noGrp="1"/>
          </p:cNvSpPr>
          <p:nvPr>
            <p:ph sz="quarter" idx="1"/>
          </p:nvPr>
        </p:nvSpPr>
        <p:spPr>
          <a:xfrm>
            <a:off x="251520" y="1772816"/>
            <a:ext cx="4176464" cy="3970318"/>
          </a:xfrm>
          <a:prstGeom prst="rect">
            <a:avLst/>
          </a:prstGeom>
        </p:spPr>
        <p:txBody>
          <a:bodyPr wrap="square">
            <a:spAutoFit/>
          </a:bodyPr>
          <a:lstStyle/>
          <a:p>
            <a:pPr>
              <a:buNone/>
            </a:pPr>
            <a:r>
              <a:rPr lang="it-IT" sz="1800" dirty="0" smtClean="0"/>
              <a:t>      In questo caso la termocoppia viene collegata direttamente (fig. 1a), o per mezzo di cavi compensati o di estensione (fig. 1b) allo strumento di misura. </a:t>
            </a:r>
            <a:br>
              <a:rPr lang="it-IT" sz="1800" dirty="0" smtClean="0"/>
            </a:br>
            <a:r>
              <a:rPr lang="it-IT" sz="1800" dirty="0" smtClean="0"/>
              <a:t>In questo caso la compensazione del giunto di riferimento viene effettuata direttamente dallo stesso strumento di misura che, rilevando la temperatura della giunzione per mezzo di altri tipi di sensori, modifica elettronicamente il segnale della termocoppia stessa in modo da essere dipendente solamente dalla temperatura del giunto di misura e quindi dalla temperatura da misurare.</a:t>
            </a:r>
            <a:endParaRPr lang="en-US" sz="1800" dirty="0"/>
          </a:p>
        </p:txBody>
      </p:sp>
      <p:pic>
        <p:nvPicPr>
          <p:cNvPr id="31747" name="Picture 3"/>
          <p:cNvPicPr>
            <a:picLocks noChangeAspect="1" noChangeArrowheads="1"/>
          </p:cNvPicPr>
          <p:nvPr/>
        </p:nvPicPr>
        <p:blipFill>
          <a:blip r:embed="rId2" cstate="print"/>
          <a:srcRect/>
          <a:stretch>
            <a:fillRect/>
          </a:stretch>
        </p:blipFill>
        <p:spPr bwMode="auto">
          <a:xfrm>
            <a:off x="4860032" y="1340768"/>
            <a:ext cx="3920835" cy="2376264"/>
          </a:xfrm>
          <a:prstGeom prst="rect">
            <a:avLst/>
          </a:prstGeom>
          <a:noFill/>
          <a:ln w="9525">
            <a:noFill/>
            <a:miter lim="800000"/>
            <a:headEnd/>
            <a:tailEnd/>
          </a:ln>
        </p:spPr>
      </p:pic>
      <p:pic>
        <p:nvPicPr>
          <p:cNvPr id="31748" name="Picture 4"/>
          <p:cNvPicPr>
            <a:picLocks noChangeAspect="1" noChangeArrowheads="1"/>
          </p:cNvPicPr>
          <p:nvPr/>
        </p:nvPicPr>
        <p:blipFill>
          <a:blip r:embed="rId3" cstate="print"/>
          <a:srcRect/>
          <a:stretch>
            <a:fillRect/>
          </a:stretch>
        </p:blipFill>
        <p:spPr bwMode="auto">
          <a:xfrm>
            <a:off x="5148064" y="3501008"/>
            <a:ext cx="3392647" cy="245889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niverso">
  <a:themeElements>
    <a:clrScheme name="Universo">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Univers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nivers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516</TotalTime>
  <Words>1137</Words>
  <Application>Microsoft Office PowerPoint</Application>
  <PresentationFormat>Presentazione su schermo (4:3)</PresentationFormat>
  <Paragraphs>103</Paragraphs>
  <Slides>28</Slides>
  <Notes>0</Notes>
  <HiddenSlides>0</HiddenSlides>
  <MMClips>0</MMClips>
  <ScaleCrop>false</ScaleCrop>
  <HeadingPairs>
    <vt:vector size="4" baseType="variant">
      <vt:variant>
        <vt:lpstr>Tema</vt:lpstr>
      </vt:variant>
      <vt:variant>
        <vt:i4>1</vt:i4>
      </vt:variant>
      <vt:variant>
        <vt:lpstr>Titoli diapositive</vt:lpstr>
      </vt:variant>
      <vt:variant>
        <vt:i4>28</vt:i4>
      </vt:variant>
    </vt:vector>
  </HeadingPairs>
  <TitlesOfParts>
    <vt:vector size="29" baseType="lpstr">
      <vt:lpstr>Universo</vt:lpstr>
      <vt:lpstr>TERMOCOPPIE   E TERMORESITENZE</vt:lpstr>
      <vt:lpstr>Termocoppie </vt:lpstr>
      <vt:lpstr>Diapositiva 3</vt:lpstr>
      <vt:lpstr>Funzionamento </vt:lpstr>
      <vt:lpstr>Effetto seebeck</vt:lpstr>
      <vt:lpstr>Diapositiva 6</vt:lpstr>
      <vt:lpstr>ALTRI EFFETTI TERMOELETTRICI  </vt:lpstr>
      <vt:lpstr>Metodi di misura con le termocoppie</vt:lpstr>
      <vt:lpstr>Primo metodo</vt:lpstr>
      <vt:lpstr>Secondo metodo </vt:lpstr>
      <vt:lpstr>Differenza tra termocoppie convenzionali e in ossido minerale</vt:lpstr>
      <vt:lpstr>TERMOCOPPIE CONVENZIONALI</vt:lpstr>
      <vt:lpstr>TERMOCOPPIE CON ISOLAMENTO IN OSSIDO MINERALE</vt:lpstr>
      <vt:lpstr>Tipi di giunto e tempi di risposta</vt:lpstr>
      <vt:lpstr>Pregi e difetti </vt:lpstr>
      <vt:lpstr>Termoresistenze</vt:lpstr>
      <vt:lpstr>Diapositiva 17</vt:lpstr>
      <vt:lpstr>Principio di funzionamento </vt:lpstr>
      <vt:lpstr>Diapositiva 19</vt:lpstr>
      <vt:lpstr>Metodi di misura con le termoresistenze</vt:lpstr>
      <vt:lpstr>Collegamento a due fili </vt:lpstr>
      <vt:lpstr>Collegamento a tre fili </vt:lpstr>
      <vt:lpstr>Collegamento a quattro fili </vt:lpstr>
      <vt:lpstr>TCR (Temperature Coefficient of Resistance) </vt:lpstr>
      <vt:lpstr>Diapositiva 25</vt:lpstr>
      <vt:lpstr>Pt100-Pt1000</vt:lpstr>
      <vt:lpstr>Valori di resitenza in ohm alle diverse temperature e tolleranze per termoresistenze pt 100</vt:lpstr>
      <vt:lpstr>Pregi e difetti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Andrea</dc:creator>
  <cp:lastModifiedBy>Andrea</cp:lastModifiedBy>
  <cp:revision>90</cp:revision>
  <dcterms:created xsi:type="dcterms:W3CDTF">2014-05-24T15:40:42Z</dcterms:created>
  <dcterms:modified xsi:type="dcterms:W3CDTF">2014-05-26T15:11:05Z</dcterms:modified>
</cp:coreProperties>
</file>