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59" r:id="rId12"/>
    <p:sldId id="263" r:id="rId13"/>
    <p:sldId id="260" r:id="rId14"/>
    <p:sldId id="261" r:id="rId15"/>
    <p:sldId id="264" r:id="rId16"/>
    <p:sldId id="262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24"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71F50-D6A1-4E4C-9ADB-4EFB1D8F19FF}" type="datetimeFigureOut">
              <a:rPr lang="it-IT" smtClean="0"/>
              <a:pPr/>
              <a:t>15/09/2014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37BC-18CD-493B-8FD9-634811A0BA5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37BC-18CD-493B-8FD9-634811A0BA5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3A3009-DF49-40C6-BC76-A166DC3C9239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819FA-B7A9-46ED-87CD-0C0995608CA1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3CD9B-D948-4E14-B15B-170F6A808A6F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7FE5-6E1C-4EEB-9A02-D22BA1F60F3C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3A66D30-634A-4121-B3E0-46BE69C0AE74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2877F-73F9-4440-97D6-CAC1AAA98EA6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A91ED-E6BD-47E6-A1A1-1F8E11CDB5C3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7A138-99B5-4449-8EF7-99956346706E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3618F-20F5-4465-9A73-13E1CAFEF9FA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92F345-8DA6-4575-8D58-BB36042D3D6A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EA110D-4C99-4CC4-83E7-CB37692B1644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78A43E-D0EE-4AA4-A907-7001D811B60F}" type="datetime1">
              <a:rPr lang="it-IT" smtClean="0"/>
              <a:pPr/>
              <a:t>15/09/2014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5E61F1-E66E-4C3A-8326-BB61D5CA0E9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I_Robot_e_l'Impero" TargetMode="External"/><Relationship Id="rId2" Type="http://schemas.openxmlformats.org/officeDocument/2006/relationships/hyperlink" Target="http://it.wikipedia.org/wiki/R._Daneel_Oliv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R._Giskard_Reventlov" TargetMode="External"/><Relationship Id="rId5" Type="http://schemas.openxmlformats.org/officeDocument/2006/relationships/hyperlink" Target="http://it.wikipedia.org/wiki/Susan_Calvin" TargetMode="External"/><Relationship Id="rId4" Type="http://schemas.openxmlformats.org/officeDocument/2006/relationships/hyperlink" Target="http://it.wikipedia.org/wiki/Conflitto_evitabil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R._Giskard_Reventlo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Roboetica" TargetMode="External"/><Relationship Id="rId2" Type="http://schemas.openxmlformats.org/officeDocument/2006/relationships/hyperlink" Target="http://it.wikipedia.org/wiki/Intelligenza_artificial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t.wikipedia.org/wiki/Robot_milit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98"/>
            <a:ext cx="9143999" cy="686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57158" y="214290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Il </a:t>
            </a:r>
            <a:r>
              <a:rPr lang="it-IT" sz="2800" b="1" dirty="0" smtClean="0">
                <a:solidFill>
                  <a:srgbClr val="FFFF00"/>
                </a:solidFill>
              </a:rPr>
              <a:t>  robot    industriale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785794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</a:t>
            </a:r>
            <a:r>
              <a:rPr lang="it-IT" dirty="0" smtClean="0"/>
              <a:t>robot si compone </a:t>
            </a:r>
            <a:r>
              <a:rPr lang="it-IT" dirty="0" smtClean="0"/>
              <a:t>di una</a:t>
            </a:r>
          </a:p>
          <a:p>
            <a:endParaRPr lang="it-IT" dirty="0" smtClean="0"/>
          </a:p>
          <a:p>
            <a:r>
              <a:rPr lang="it-IT" b="1" dirty="0" smtClean="0"/>
              <a:t>Struttura </a:t>
            </a:r>
            <a:r>
              <a:rPr lang="it-IT" b="1" dirty="0" smtClean="0"/>
              <a:t>meccanica  :</a:t>
            </a:r>
          </a:p>
          <a:p>
            <a:r>
              <a:rPr lang="it-IT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  </a:t>
            </a:r>
            <a:r>
              <a:rPr lang="it-IT" b="1" dirty="0" smtClean="0">
                <a:solidFill>
                  <a:srgbClr val="FFFF00"/>
                </a:solidFill>
              </a:rPr>
              <a:t>catena meccanica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FF00"/>
                </a:solidFill>
              </a:rPr>
              <a:t>   attuatori 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FF00"/>
                </a:solidFill>
              </a:rPr>
              <a:t>   sensori</a:t>
            </a:r>
            <a:endParaRPr lang="it-IT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24327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9" y="3714752"/>
            <a:ext cx="2364505" cy="28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428596" y="428625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 e   di una 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FFFF00"/>
                </a:solidFill>
              </a:rPr>
              <a:t>Unità </a:t>
            </a:r>
            <a:r>
              <a:rPr lang="it-IT" b="1" dirty="0" smtClean="0">
                <a:solidFill>
                  <a:srgbClr val="FFFF00"/>
                </a:solidFill>
              </a:rPr>
              <a:t>di governo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42899" cy="62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569"/>
            <a:ext cx="8072494" cy="61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D5E61F1-E66E-4C3A-8326-BB61D5CA0E9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2276"/>
            <a:ext cx="8390229" cy="62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2440"/>
            <a:ext cx="8322319" cy="62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7683"/>
            <a:ext cx="8215370" cy="63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3229"/>
            <a:ext cx="8426335" cy="62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8923"/>
            <a:ext cx="8385594" cy="621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14480" y="2643182"/>
            <a:ext cx="4786346" cy="1143000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FFFF00"/>
                </a:solidFill>
              </a:rPr>
              <a:t> THE      END</a:t>
            </a:r>
            <a:endParaRPr lang="it-IT" sz="6000" dirty="0">
              <a:solidFill>
                <a:srgbClr val="FFFF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654032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Le tre leggi della robotica di Asimov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 descr="rob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63034"/>
            <a:ext cx="7715304" cy="2665966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D5E61F1-E66E-4C3A-8326-BB61D5CA0E9C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4282" y="3441680"/>
            <a:ext cx="8715436" cy="320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Prima Legge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0" dirty="0" smtClean="0"/>
              <a:t>Un robot non può recare danno a un essere umano o permettere con  l’ inazione che un essere umano possa essere danneggiato.</a:t>
            </a:r>
          </a:p>
          <a:p>
            <a:endParaRPr lang="it-IT" b="0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Seconda Legge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0" dirty="0" smtClean="0"/>
              <a:t>Un robot deve ubbidire agli ordini degli esseri umani, tranne quando tali ordini entrano in conflitto con la Prima Legge.</a:t>
            </a:r>
          </a:p>
          <a:p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1" dirty="0" smtClean="0">
                <a:solidFill>
                  <a:srgbClr val="FF0000"/>
                </a:solidFill>
              </a:rPr>
              <a:t>Terza Legge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0" dirty="0" smtClean="0"/>
              <a:t>Un robot deve proteggere la propria esistenza finché tale protezione non entri in conflitto con la Prima e la Seconda Legge.</a:t>
            </a:r>
            <a:endParaRPr lang="it-IT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357166"/>
            <a:ext cx="85725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0" dirty="0" smtClean="0"/>
              <a:t>Asimov ricorda la nascita delle tre leggi. 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2000" b="0" dirty="0" smtClean="0"/>
              <a:t>Stava spiegando il comportamento complesso del robot del racconto </a:t>
            </a:r>
            <a:r>
              <a:rPr lang="it-IT" sz="2000" b="0" i="1" dirty="0" smtClean="0"/>
              <a:t>‘</a:t>
            </a:r>
            <a:r>
              <a:rPr lang="it-IT" sz="2000" b="0" i="1" dirty="0" err="1" smtClean="0"/>
              <a:t>Liar</a:t>
            </a:r>
            <a:r>
              <a:rPr lang="it-IT" sz="2000" b="0" i="1" dirty="0" smtClean="0"/>
              <a:t>’ </a:t>
            </a:r>
            <a:r>
              <a:rPr lang="it-IT" sz="2000" b="0" dirty="0" smtClean="0"/>
              <a:t>(Bugiardo) al suo editore John Campbell. </a:t>
            </a:r>
          </a:p>
          <a:p>
            <a:pPr algn="just"/>
            <a:r>
              <a:rPr lang="it-IT" sz="2000" b="0" dirty="0" smtClean="0"/>
              <a:t>Questi, spazientito, gli chiese di non dilungarsi. </a:t>
            </a:r>
          </a:p>
          <a:p>
            <a:pPr algn="just"/>
            <a:r>
              <a:rPr lang="it-IT" sz="2000" b="0" dirty="0" smtClean="0"/>
              <a:t>Di condensare in tre leggi le norme alla base del comportamento dei robot. </a:t>
            </a:r>
            <a:endParaRPr lang="it-IT" sz="2000" dirty="0" smtClean="0"/>
          </a:p>
          <a:p>
            <a:pPr algn="just"/>
            <a:r>
              <a:rPr lang="it-IT" sz="2000" b="0" dirty="0" smtClean="0"/>
              <a:t>Era il </a:t>
            </a:r>
            <a:r>
              <a:rPr lang="it-IT" sz="2000" b="0" dirty="0" smtClean="0">
                <a:solidFill>
                  <a:srgbClr val="FFFF00"/>
                </a:solidFill>
              </a:rPr>
              <a:t>16 dicembre 1940</a:t>
            </a:r>
            <a:r>
              <a:rPr lang="it-IT" sz="2000" b="0" dirty="0" smtClean="0"/>
              <a:t>. La data di nascita dei robot moderni. Ed anche la nascita dei robot buoni e servizievoli. La nascita dei robot operai. Fino ad allora i robot si chiamavano </a:t>
            </a:r>
            <a:r>
              <a:rPr lang="it-IT" sz="2000" b="0" dirty="0" err="1" smtClean="0"/>
              <a:t>Frankestein</a:t>
            </a:r>
            <a:r>
              <a:rPr lang="it-IT" sz="2000" b="0" dirty="0" smtClean="0"/>
              <a:t> e Golem. </a:t>
            </a:r>
          </a:p>
          <a:p>
            <a:pPr algn="just"/>
            <a:r>
              <a:rPr lang="it-IT" sz="2000" b="0" dirty="0" smtClean="0"/>
              <a:t>Erano robot piuttosto inquietanti, dall’indole ribelle. 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2000" b="0" dirty="0" smtClean="0"/>
              <a:t>Ma neanche per i robot  </a:t>
            </a:r>
            <a:r>
              <a:rPr lang="it-IT" sz="2000" b="0" dirty="0" err="1" smtClean="0"/>
              <a:t>asimoviani</a:t>
            </a:r>
            <a:r>
              <a:rPr lang="it-IT" sz="2000" b="0" dirty="0" smtClean="0"/>
              <a:t>  le cose andavano troppo bene. </a:t>
            </a:r>
          </a:p>
          <a:p>
            <a:pPr algn="just"/>
            <a:r>
              <a:rPr lang="it-IT" sz="2000" b="0" dirty="0" smtClean="0"/>
              <a:t>Le tre leggi sono spesso in conflitto tra loro. </a:t>
            </a:r>
          </a:p>
          <a:p>
            <a:pPr algn="just"/>
            <a:r>
              <a:rPr lang="it-IT" sz="2000" b="0" dirty="0" smtClean="0"/>
              <a:t>Proprio nel racconto </a:t>
            </a:r>
            <a:r>
              <a:rPr lang="it-IT" sz="2000" b="0" i="1" dirty="0" smtClean="0">
                <a:solidFill>
                  <a:srgbClr val="FFFF00"/>
                </a:solidFill>
              </a:rPr>
              <a:t>‘ </a:t>
            </a:r>
            <a:r>
              <a:rPr lang="it-IT" sz="2000" b="0" i="1" dirty="0" err="1" smtClean="0">
                <a:solidFill>
                  <a:srgbClr val="FFFF00"/>
                </a:solidFill>
              </a:rPr>
              <a:t>Liar</a:t>
            </a:r>
            <a:r>
              <a:rPr lang="it-IT" sz="2000" b="0" i="1" dirty="0" smtClean="0">
                <a:solidFill>
                  <a:srgbClr val="FFFF00"/>
                </a:solidFill>
              </a:rPr>
              <a:t> ’</a:t>
            </a:r>
            <a:r>
              <a:rPr lang="it-IT" sz="2000" b="0" dirty="0" smtClean="0"/>
              <a:t>, uscito nel 1941, il robot si trova di fronte ad un dilemma. </a:t>
            </a:r>
          </a:p>
          <a:p>
            <a:pPr algn="just"/>
            <a:r>
              <a:rPr lang="it-IT" sz="2000" b="0" dirty="0" smtClean="0"/>
              <a:t>Se dà una risposta ad un problema fa del male agli uomini perché danneggia il loro amor proprio. </a:t>
            </a:r>
          </a:p>
          <a:p>
            <a:pPr algn="just"/>
            <a:r>
              <a:rPr lang="it-IT" sz="2000" b="0" dirty="0" smtClean="0"/>
              <a:t>Se rifiuta li danneggia lo stesso. </a:t>
            </a:r>
          </a:p>
          <a:p>
            <a:pPr algn="just"/>
            <a:r>
              <a:rPr lang="it-IT" sz="2000" b="0" dirty="0" smtClean="0"/>
              <a:t>Di fronte al dilemma  insolubile il  robot  </a:t>
            </a:r>
            <a:r>
              <a:rPr lang="it-IT" sz="2000" b="0" dirty="0" smtClean="0">
                <a:solidFill>
                  <a:srgbClr val="FFFF00"/>
                </a:solidFill>
              </a:rPr>
              <a:t>impazzisce.</a:t>
            </a:r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857232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0" dirty="0" smtClean="0"/>
              <a:t>Nel racconto </a:t>
            </a:r>
            <a:r>
              <a:rPr lang="it-IT" sz="2000" b="0" i="1" dirty="0" smtClean="0"/>
              <a:t>‘Little </a:t>
            </a:r>
            <a:r>
              <a:rPr lang="it-IT" sz="2000" b="0" i="1" dirty="0" err="1" smtClean="0"/>
              <a:t>lost</a:t>
            </a:r>
            <a:r>
              <a:rPr lang="it-IT" sz="2000" b="0" i="1" dirty="0" smtClean="0"/>
              <a:t> robot’  </a:t>
            </a:r>
            <a:r>
              <a:rPr lang="it-IT" sz="2000" b="0" dirty="0" smtClean="0"/>
              <a:t>( Il piccolo robot perduto ) del 1947 un tecnico imprudentemente ordina al robot : ‘ </a:t>
            </a:r>
            <a:r>
              <a:rPr lang="it-IT" sz="2000" b="0" dirty="0" smtClean="0">
                <a:solidFill>
                  <a:srgbClr val="FFFF00"/>
                </a:solidFill>
              </a:rPr>
              <a:t>Sparisci </a:t>
            </a:r>
            <a:r>
              <a:rPr lang="it-IT" sz="2000" b="0" dirty="0" smtClean="0"/>
              <a:t>’. 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2000" b="0" dirty="0" smtClean="0"/>
              <a:t>Il robot non si trova più. Eppure l’episodio si svolge in una stazione spaziale. 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2000" b="0" dirty="0" smtClean="0"/>
              <a:t>Si scopre che il robot si è mimetizzato tra gli altri robot. 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2000" b="0" dirty="0" smtClean="0"/>
              <a:t>Il fatto che i robot prendono alla lettera gli ordini è un problema mai completamente risolto dalla </a:t>
            </a:r>
            <a:r>
              <a:rPr lang="it-IT" sz="2000" b="0" dirty="0" smtClean="0">
                <a:solidFill>
                  <a:srgbClr val="FF6600"/>
                </a:solidFill>
              </a:rPr>
              <a:t>robot psicologia.</a:t>
            </a:r>
            <a:r>
              <a:rPr lang="it-IT" sz="2000" b="0" dirty="0" smtClean="0"/>
              <a:t> 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b="0" dirty="0" smtClean="0"/>
              <a:t>La fantascienza scopre ben prima della scienza che i robot non riescono a fare una cosa che gli uomini fanno con naturalezza : </a:t>
            </a:r>
            <a:r>
              <a:rPr lang="it-IT" sz="2000" b="0" dirty="0" smtClean="0">
                <a:solidFill>
                  <a:srgbClr val="FFFF00"/>
                </a:solidFill>
              </a:rPr>
              <a:t>Interpretare i messaggi</a:t>
            </a:r>
            <a:r>
              <a:rPr lang="it-IT" sz="2000" b="0" dirty="0" smtClean="0"/>
              <a:t>. </a:t>
            </a:r>
          </a:p>
          <a:p>
            <a:pPr algn="just"/>
            <a:endParaRPr lang="it-IT" sz="2000" b="0" dirty="0" smtClean="0"/>
          </a:p>
          <a:p>
            <a:pPr algn="just"/>
            <a:r>
              <a:rPr lang="it-IT" sz="2000" b="0" dirty="0" smtClean="0"/>
              <a:t>L’unico modo per comunicare con i robot senza equivoci è un linguaggio puramente formale.</a:t>
            </a:r>
            <a:endParaRPr lang="it-IT" sz="2000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28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      La  Legge  Zero</a:t>
            </a: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endParaRPr lang="it-IT" b="1" dirty="0" smtClean="0">
              <a:solidFill>
                <a:srgbClr val="FFFF00"/>
              </a:solidFill>
            </a:endParaRPr>
          </a:p>
          <a:p>
            <a:pPr algn="just"/>
            <a:r>
              <a:rPr lang="it-IT" dirty="0" smtClean="0"/>
              <a:t>Le Tre Leggi vennero estese con una </a:t>
            </a:r>
            <a:r>
              <a:rPr lang="it-IT" b="1" dirty="0" smtClean="0"/>
              <a:t>quarta legge</a:t>
            </a:r>
            <a:r>
              <a:rPr lang="it-IT" dirty="0" smtClean="0"/>
              <a:t>, la 'Legge Zero', così chiamata per mantenere il fatto che una legge con numero più basso soprassedesse a una con numero maggiore. </a:t>
            </a:r>
          </a:p>
          <a:p>
            <a:pPr algn="just"/>
            <a:r>
              <a:rPr lang="it-IT" dirty="0" smtClean="0"/>
              <a:t>Venne enunciata da un personaggio di Asimov,  </a:t>
            </a:r>
            <a:r>
              <a:rPr lang="it-IT" dirty="0" smtClean="0">
                <a:solidFill>
                  <a:srgbClr val="FFFF00"/>
                </a:solidFill>
                <a:hlinkClick r:id="rId2"/>
              </a:rPr>
              <a:t>R. </a:t>
            </a:r>
            <a:r>
              <a:rPr lang="it-IT" dirty="0" err="1" smtClean="0">
                <a:solidFill>
                  <a:srgbClr val="FFFF00"/>
                </a:solidFill>
                <a:hlinkClick r:id="rId2"/>
              </a:rPr>
              <a:t>Daneel</a:t>
            </a:r>
            <a:r>
              <a:rPr lang="it-IT" dirty="0" smtClean="0">
                <a:solidFill>
                  <a:srgbClr val="FFFF00"/>
                </a:solidFill>
                <a:hlinkClick r:id="rId2"/>
              </a:rPr>
              <a:t> </a:t>
            </a:r>
            <a:r>
              <a:rPr lang="it-IT" dirty="0" err="1" smtClean="0">
                <a:solidFill>
                  <a:srgbClr val="FFFF00"/>
                </a:solidFill>
                <a:hlinkClick r:id="rId2"/>
              </a:rPr>
              <a:t>Olivaw</a:t>
            </a:r>
            <a:r>
              <a:rPr lang="it-IT" dirty="0" smtClean="0">
                <a:solidFill>
                  <a:srgbClr val="FFFF00"/>
                </a:solidFill>
              </a:rPr>
              <a:t>  </a:t>
            </a:r>
            <a:r>
              <a:rPr lang="it-IT" dirty="0" smtClean="0"/>
              <a:t>( </a:t>
            </a:r>
            <a:r>
              <a:rPr lang="it-IT" i="1" dirty="0" smtClean="0"/>
              <a:t>R.</a:t>
            </a:r>
            <a:r>
              <a:rPr lang="it-IT" dirty="0" smtClean="0"/>
              <a:t> sta per Robot ), nel romanzo  </a:t>
            </a:r>
            <a:r>
              <a:rPr lang="it-IT" i="1" dirty="0" smtClean="0">
                <a:hlinkClick r:id="rId3"/>
              </a:rPr>
              <a:t>I  Robot  e l'Impero</a:t>
            </a:r>
            <a:r>
              <a:rPr lang="it-IT" dirty="0" smtClean="0"/>
              <a:t>,  anche se venne precedentemente menzionata  in  </a:t>
            </a:r>
            <a:r>
              <a:rPr lang="it-IT" i="1" dirty="0" smtClean="0">
                <a:hlinkClick r:id="rId4"/>
              </a:rPr>
              <a:t>Conflitto evitabile</a:t>
            </a:r>
            <a:r>
              <a:rPr lang="it-IT" dirty="0" smtClean="0"/>
              <a:t>  da  </a:t>
            </a:r>
            <a:r>
              <a:rPr lang="it-IT" dirty="0" smtClean="0">
                <a:hlinkClick r:id="rId5"/>
              </a:rPr>
              <a:t>Susan Calvin</a:t>
            </a:r>
            <a:r>
              <a:rPr lang="it-IT" dirty="0" smtClean="0"/>
              <a:t>. 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In </a:t>
            </a:r>
            <a:r>
              <a:rPr lang="it-IT" i="1" dirty="0" smtClean="0"/>
              <a:t>I Robot e l'Impero</a:t>
            </a:r>
            <a:r>
              <a:rPr lang="it-IT" dirty="0" smtClean="0"/>
              <a:t>, </a:t>
            </a:r>
            <a:r>
              <a:rPr lang="it-IT" dirty="0" smtClean="0">
                <a:hlinkClick r:id="rId6"/>
              </a:rPr>
              <a:t>R. </a:t>
            </a:r>
            <a:r>
              <a:rPr lang="it-IT" dirty="0" err="1" smtClean="0">
                <a:hlinkClick r:id="rId6"/>
              </a:rPr>
              <a:t>Giskard</a:t>
            </a:r>
            <a:r>
              <a:rPr lang="it-IT" dirty="0" smtClean="0">
                <a:hlinkClick r:id="rId6"/>
              </a:rPr>
              <a:t> </a:t>
            </a:r>
            <a:r>
              <a:rPr lang="it-IT" dirty="0" err="1" smtClean="0">
                <a:hlinkClick r:id="rId6"/>
              </a:rPr>
              <a:t>Reventlov</a:t>
            </a:r>
            <a:r>
              <a:rPr lang="it-IT" dirty="0" smtClean="0"/>
              <a:t> fu il primo robot ad agire in base alla Legge Zero, anche se ciò si rivelò distruttivo per il suo cervello </a:t>
            </a:r>
            <a:r>
              <a:rPr lang="it-IT" dirty="0" err="1" smtClean="0"/>
              <a:t>positronico</a:t>
            </a:r>
            <a:r>
              <a:rPr lang="it-IT" dirty="0" smtClean="0"/>
              <a:t>, quando violò la Prima Legge. </a:t>
            </a:r>
          </a:p>
          <a:p>
            <a:pPr algn="just"/>
            <a:r>
              <a:rPr lang="it-IT" dirty="0" err="1" smtClean="0"/>
              <a:t>Daneel</a:t>
            </a:r>
            <a:r>
              <a:rPr lang="it-IT" dirty="0" smtClean="0"/>
              <a:t>, nel corso di molte migliaia di anni, fu in grado di adattarsi e obbedire completamente alla Legge Zero che recita :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  <a:p>
            <a:pPr algn="just"/>
            <a:r>
              <a:rPr lang="it-IT" b="1" dirty="0" smtClean="0">
                <a:solidFill>
                  <a:srgbClr val="FFFF00"/>
                </a:solidFill>
              </a:rPr>
              <a:t>0. Un robot non può recare danno all'umanità, né può permettere che, a causa del proprio mancato intervento, l'umanità riceva danno.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28"/>
            <a:ext cx="8858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Le altre 3 leggi vengono modificate di conseguenza :</a:t>
            </a:r>
          </a:p>
          <a:p>
            <a:endParaRPr lang="it-IT" dirty="0" smtClean="0"/>
          </a:p>
          <a:p>
            <a:pPr marL="342900" indent="-342900">
              <a:buAutoNum type="arabicPeriod"/>
            </a:pPr>
            <a:r>
              <a:rPr lang="it-IT" i="0" dirty="0" smtClean="0">
                <a:solidFill>
                  <a:srgbClr val="FFFF00"/>
                </a:solidFill>
              </a:rPr>
              <a:t>Un robot non può recar danno a un essere umano né può permettere che, a causa del proprio mancato intervento, un essere umano riceva danno. </a:t>
            </a:r>
          </a:p>
          <a:p>
            <a:pPr marL="342900" indent="-342900"/>
            <a:r>
              <a:rPr lang="it-IT" dirty="0" smtClean="0">
                <a:solidFill>
                  <a:srgbClr val="FFFF00"/>
                </a:solidFill>
              </a:rPr>
              <a:t>       </a:t>
            </a:r>
            <a:r>
              <a:rPr lang="it-IT" i="0" dirty="0" smtClean="0">
                <a:solidFill>
                  <a:srgbClr val="FFFF00"/>
                </a:solidFill>
              </a:rPr>
              <a:t>Purché questo non contrasti con la Legge Zero </a:t>
            </a:r>
          </a:p>
          <a:p>
            <a:pPr marL="342900" indent="-342900"/>
            <a:endParaRPr lang="it-IT" i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 startAt="2"/>
            </a:pPr>
            <a:r>
              <a:rPr lang="it-IT" i="0" dirty="0" smtClean="0">
                <a:solidFill>
                  <a:srgbClr val="FFFF00"/>
                </a:solidFill>
              </a:rPr>
              <a:t>Un robot deve obbedire agli ordini impartiti dagli esseri umani, purché tali ordini non contravvengano alla Legge Zero e alla Prima Legge. </a:t>
            </a:r>
          </a:p>
          <a:p>
            <a:pPr marL="342900" indent="-342900"/>
            <a:endParaRPr lang="it-IT" i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 startAt="3"/>
            </a:pPr>
            <a:r>
              <a:rPr lang="it-IT" i="0" dirty="0" smtClean="0">
                <a:solidFill>
                  <a:srgbClr val="FFFF00"/>
                </a:solidFill>
              </a:rPr>
              <a:t>Un robot deve proteggere la propria esistenza, purché questa autodifesa non</a:t>
            </a:r>
          </a:p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  </a:t>
            </a:r>
            <a:r>
              <a:rPr lang="it-IT" i="0" dirty="0" smtClean="0">
                <a:solidFill>
                  <a:srgbClr val="FFFF00"/>
                </a:solidFill>
              </a:rPr>
              <a:t> contrasti con la Legge Zero, la Prima Legge e la Seconda Legge. </a:t>
            </a:r>
          </a:p>
          <a:p>
            <a:endParaRPr lang="it-IT" dirty="0"/>
          </a:p>
          <a:p>
            <a:endParaRPr lang="it-IT" dirty="0" smtClean="0"/>
          </a:p>
          <a:p>
            <a:pPr algn="just"/>
            <a:r>
              <a:rPr lang="it-IT" dirty="0" smtClean="0"/>
              <a:t>La legge zero tuttavia risulta essere estremamente complessa rispetto alla programmazione dei cervelli </a:t>
            </a:r>
            <a:r>
              <a:rPr lang="it-IT" dirty="0" err="1" smtClean="0"/>
              <a:t>positronici</a:t>
            </a:r>
            <a:r>
              <a:rPr lang="it-IT" dirty="0" smtClean="0"/>
              <a:t> dei robot, poiché postula che sia possibile, in qualche modo e qualche situazione, violare la prima legge della robotica ( Nessun robot può recar danno a un essere umano ) in funzione di un bene più ampio e duraturo dell'intera umanità. 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342900" indent="-342900"/>
            <a:endParaRPr lang="it-IT" i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357298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In pratica, un robot potrebbe uccidere un essere umano, in aperta violazione alla prima legge, commettendo un danno effettivo e certo, a fronte di un ipotetico e incerto bene per l'umanità. 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La contraddizione è al centro del finale del romanzo </a:t>
            </a:r>
            <a:r>
              <a:rPr lang="it-IT" i="1" dirty="0" smtClean="0"/>
              <a:t>I robot e l'Impero</a:t>
            </a:r>
            <a:r>
              <a:rPr lang="it-IT" dirty="0" smtClean="0"/>
              <a:t>, poiché proprio il robot </a:t>
            </a:r>
            <a:r>
              <a:rPr lang="it-IT" dirty="0" smtClean="0">
                <a:hlinkClick r:id="rId2"/>
              </a:rPr>
              <a:t>R. </a:t>
            </a:r>
            <a:r>
              <a:rPr lang="it-IT" dirty="0" err="1" smtClean="0">
                <a:hlinkClick r:id="rId2"/>
              </a:rPr>
              <a:t>Giskard</a:t>
            </a:r>
            <a:r>
              <a:rPr lang="it-IT" dirty="0" smtClean="0">
                <a:hlinkClick r:id="rId2"/>
              </a:rPr>
              <a:t> </a:t>
            </a:r>
            <a:r>
              <a:rPr lang="it-IT" dirty="0" err="1" smtClean="0">
                <a:hlinkClick r:id="rId2"/>
              </a:rPr>
              <a:t>Reventlov</a:t>
            </a:r>
            <a:r>
              <a:rPr lang="it-IT" dirty="0" smtClean="0"/>
              <a:t> sceglierà di permettere che un intero pianeta, la Terra, sia condannata ad una lentissima agonia nucleare, insieme a tutti i suoi abitanti, per spingere l'intera umanità ad abbandonare il grembo del pianeta madre e colonizzare l'intero universo. 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suo cervello </a:t>
            </a:r>
            <a:r>
              <a:rPr lang="it-IT" dirty="0" err="1" smtClean="0"/>
              <a:t>positronico</a:t>
            </a:r>
            <a:r>
              <a:rPr lang="it-IT" dirty="0" smtClean="0"/>
              <a:t> ne sarà danneggiato irrimediabilmente.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14289"/>
            <a:ext cx="871543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      Le leggi e il mondo reale</a:t>
            </a:r>
          </a:p>
          <a:p>
            <a:endParaRPr lang="it-IT" b="1" dirty="0" smtClean="0"/>
          </a:p>
          <a:p>
            <a:r>
              <a:rPr lang="it-IT" b="0" i="1" dirty="0" smtClean="0"/>
              <a:t>Per approfondire, vedi </a:t>
            </a:r>
            <a:r>
              <a:rPr lang="it-IT" b="0" i="1" dirty="0" smtClean="0">
                <a:hlinkClick r:id="rId2"/>
              </a:rPr>
              <a:t>Intelligenza artificiale</a:t>
            </a:r>
            <a:r>
              <a:rPr lang="it-IT" b="0" i="1" dirty="0" smtClean="0"/>
              <a:t> e </a:t>
            </a:r>
            <a:r>
              <a:rPr lang="it-IT" b="0" i="1" dirty="0" err="1" smtClean="0">
                <a:hlinkClick r:id="rId3"/>
              </a:rPr>
              <a:t>Roboetica</a:t>
            </a:r>
            <a:r>
              <a:rPr lang="it-IT" i="1" dirty="0"/>
              <a:t> </a:t>
            </a:r>
            <a:r>
              <a:rPr lang="it-IT" i="1" dirty="0" smtClean="0"/>
              <a:t>.</a:t>
            </a:r>
          </a:p>
          <a:p>
            <a:endParaRPr lang="it-IT" dirty="0" smtClean="0"/>
          </a:p>
          <a:p>
            <a:pPr algn="just"/>
            <a:r>
              <a:rPr lang="it-IT" b="0" dirty="0" smtClean="0"/>
              <a:t>Nel mondo reale, le leggi sono attualmente difficili, se non impossibili da implementare : occorreranno ancora significativi progressi nel campo </a:t>
            </a:r>
            <a:r>
              <a:rPr lang="it-IT" b="0" dirty="0" err="1" smtClean="0"/>
              <a:t>dell</a:t>
            </a:r>
            <a:r>
              <a:rPr lang="it-IT" b="0" dirty="0" smtClean="0"/>
              <a:t> </a:t>
            </a:r>
            <a:r>
              <a:rPr lang="it-IT" b="0" dirty="0" smtClean="0">
                <a:hlinkClick r:id="rId2"/>
              </a:rPr>
              <a:t>‘intelligenza artificiale</a:t>
            </a:r>
            <a:r>
              <a:rPr lang="it-IT" b="0" dirty="0" smtClean="0"/>
              <a:t> per far sì che i robot le possano comprendere. </a:t>
            </a:r>
          </a:p>
          <a:p>
            <a:pPr algn="just"/>
            <a:endParaRPr lang="it-IT" dirty="0"/>
          </a:p>
          <a:p>
            <a:pPr algn="just"/>
            <a:r>
              <a:rPr lang="it-IT" b="0" dirty="0" smtClean="0"/>
              <a:t>Inoltre, siccome i militari sono una delle maggiori fonte di finanziamento per la ricerca robotica, è improbabile che tali leggi vengano applicate </a:t>
            </a:r>
            <a:endParaRPr lang="it-IT" dirty="0" smtClean="0"/>
          </a:p>
          <a:p>
            <a:pPr algn="just"/>
            <a:r>
              <a:rPr lang="it-IT" b="0" dirty="0" smtClean="0"/>
              <a:t>( almeno nei </a:t>
            </a:r>
            <a:r>
              <a:rPr lang="it-IT" b="0" dirty="0" smtClean="0">
                <a:hlinkClick r:id="rId4"/>
              </a:rPr>
              <a:t>robot da guerra</a:t>
            </a:r>
            <a:r>
              <a:rPr lang="it-IT" b="0" dirty="0" smtClean="0"/>
              <a:t> ).</a:t>
            </a:r>
          </a:p>
          <a:p>
            <a:pPr algn="just"/>
            <a:endParaRPr lang="it-IT" dirty="0" smtClean="0"/>
          </a:p>
          <a:p>
            <a:pPr algn="just"/>
            <a:r>
              <a:rPr lang="it-IT" b="0" dirty="0" smtClean="0"/>
              <a:t>Roger Clarke scrisse un paio di documenti analizzando le complicazioni dell'implementazione di queste leggi, se i sistemi fossero in qualche modo in grado di impiegarle.  Egli sostenne che : </a:t>
            </a:r>
          </a:p>
          <a:p>
            <a:pPr algn="just"/>
            <a:endParaRPr lang="it-IT" b="0" dirty="0" smtClean="0"/>
          </a:p>
          <a:p>
            <a:pPr algn="just"/>
            <a:r>
              <a:rPr lang="it-IT" b="0" dirty="0" smtClean="0"/>
              <a:t>"Le leggi della robotica di Asimov sono state uno strumento letterario di successo. </a:t>
            </a:r>
          </a:p>
          <a:p>
            <a:pPr algn="just"/>
            <a:r>
              <a:rPr lang="it-IT" b="0" dirty="0" smtClean="0"/>
              <a:t>Forse ironicamente, o forse perché era artisticamente appropriato, la somma delle storie di Asimov confutano la tesi con cui iniziò : </a:t>
            </a:r>
          </a:p>
          <a:p>
            <a:pPr algn="just"/>
            <a:endParaRPr lang="it-IT" b="0" dirty="0" smtClean="0"/>
          </a:p>
          <a:p>
            <a:pPr algn="just"/>
            <a:r>
              <a:rPr lang="it-IT" b="0" dirty="0" smtClean="0">
                <a:solidFill>
                  <a:srgbClr val="FFFF00"/>
                </a:solidFill>
              </a:rPr>
              <a:t>“ Non è possibile limitare con certezza il comportamento dei robot, inventando ed applicando un insieme di regole."</a:t>
            </a:r>
          </a:p>
          <a:p>
            <a:pPr algn="just"/>
            <a:r>
              <a:rPr lang="it-IT" b="0" dirty="0" smtClean="0"/>
              <a:t/>
            </a:r>
            <a:br>
              <a:rPr lang="it-IT" b="0" dirty="0" smtClean="0"/>
            </a:b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61F1-E66E-4C3A-8326-BB61D5CA0E9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</TotalTime>
  <Words>1012</Words>
  <Application>Microsoft Office PowerPoint</Application>
  <PresentationFormat>Presentazione su schermo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Galassia</vt:lpstr>
      <vt:lpstr>Diapositiva 1</vt:lpstr>
      <vt:lpstr>Diapositiva 2</vt:lpstr>
      <vt:lpstr>Le tre leggi della robotica di Asimov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 THE     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ROBOTICA - introduzione</dc:title>
  <dc:creator>DREI - STORACE  &amp;  altri autori</dc:creator>
  <cp:keywords>robotica, automazione</cp:keywords>
  <cp:lastModifiedBy>@</cp:lastModifiedBy>
  <cp:revision>40</cp:revision>
  <dcterms:created xsi:type="dcterms:W3CDTF">2014-09-15T11:41:30Z</dcterms:created>
  <dcterms:modified xsi:type="dcterms:W3CDTF">2014-09-15T15:00:28Z</dcterms:modified>
  <cp:category>ELETTRONICA  INUSTRIALE</cp:category>
</cp:coreProperties>
</file>