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578B-96A3-4D17-8B1A-843E1D70CC4D}" type="datetimeFigureOut">
              <a:rPr lang="it-IT" smtClean="0"/>
              <a:pPr/>
              <a:t>19/09/2021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6EDA-5947-4F9F-9E3C-AAB87C651BD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71701"/>
          </a:xfrm>
        </p:spPr>
        <p:txBody>
          <a:bodyPr>
            <a:normAutofit/>
          </a:bodyPr>
          <a:lstStyle/>
          <a:p>
            <a:r>
              <a:rPr lang="it-IT" sz="5400" b="1" i="1" dirty="0">
                <a:solidFill>
                  <a:srgbClr val="FF0000"/>
                </a:solidFill>
              </a:rPr>
              <a:t>GLI ALGORITMI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i="1" dirty="0"/>
          </a:p>
        </p:txBody>
      </p:sp>
      <p:pic>
        <p:nvPicPr>
          <p:cNvPr id="1028" name="Picture 4" descr="C:\Users\perazzo\AppData\Local\Microsoft\Windows\INetCache\IE\FTNSB7XQ\algoritmo_img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526950"/>
            <a:ext cx="7602068" cy="3688132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8A8FD77-C689-4762-9AB0-54892111180A}"/>
              </a:ext>
            </a:extLst>
          </p:cNvPr>
          <p:cNvSpPr txBox="1"/>
          <p:nvPr/>
        </p:nvSpPr>
        <p:spPr>
          <a:xfrm>
            <a:off x="5652120" y="6326705"/>
            <a:ext cx="280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Antonio, maggio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Avere un solo risultato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L’esecuzione deve portare ad risultato univoco;</a:t>
            </a:r>
          </a:p>
        </p:txBody>
      </p:sp>
      <p:pic>
        <p:nvPicPr>
          <p:cNvPr id="4" name="Immagine 3" descr="Immagine 2021-04-23 1228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2996952"/>
            <a:ext cx="6048508" cy="3586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Generalità delle condizioni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Queste condizioni valgono per ogni tipo di algoritmo:</a:t>
            </a:r>
          </a:p>
          <a:p>
            <a:pPr algn="just">
              <a:buNone/>
            </a:pPr>
            <a:r>
              <a:rPr lang="it-IT" dirty="0"/>
              <a:t>    dal crivello di </a:t>
            </a:r>
            <a:r>
              <a:rPr lang="it-IT" dirty="0">
                <a:solidFill>
                  <a:srgbClr val="FF0000"/>
                </a:solidFill>
              </a:rPr>
              <a:t>Eratostene</a:t>
            </a:r>
            <a:r>
              <a:rPr lang="it-IT" dirty="0"/>
              <a:t> ai lavori di                </a:t>
            </a:r>
            <a:r>
              <a:rPr lang="it-IT" dirty="0" err="1">
                <a:solidFill>
                  <a:srgbClr val="FF0000"/>
                </a:solidFill>
              </a:rPr>
              <a:t>Al-Khawarizmi</a:t>
            </a:r>
            <a:r>
              <a:rPr lang="it-IT" dirty="0"/>
              <a:t>, fino ad arrivare al primo algoritmo informatico ideato dalla matematica britannica </a:t>
            </a:r>
            <a:r>
              <a:rPr lang="it-IT" dirty="0">
                <a:solidFill>
                  <a:srgbClr val="FF0000"/>
                </a:solidFill>
              </a:rPr>
              <a:t>Ada </a:t>
            </a:r>
            <a:r>
              <a:rPr lang="it-IT" dirty="0" err="1">
                <a:solidFill>
                  <a:srgbClr val="FF0000"/>
                </a:solidFill>
              </a:rPr>
              <a:t>Lovelace</a:t>
            </a:r>
            <a:r>
              <a:rPr lang="it-IT" dirty="0"/>
              <a:t>, nella prima metà dell’800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nostri eroi</a:t>
            </a:r>
          </a:p>
        </p:txBody>
      </p:sp>
      <p:pic>
        <p:nvPicPr>
          <p:cNvPr id="4" name="Segnaposto contenuto 3" descr="Immagine 2021-04-23 1238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49" y="2132856"/>
            <a:ext cx="8061497" cy="32249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Concetto di </a:t>
            </a:r>
            <a:r>
              <a:rPr lang="it-IT" dirty="0">
                <a:solidFill>
                  <a:srgbClr val="FF0000"/>
                </a:solidFill>
              </a:rPr>
              <a:t>algoritmo in Informatica</a:t>
            </a:r>
            <a:r>
              <a:rPr lang="it-IT" dirty="0"/>
              <a:t>: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Descrizione </a:t>
            </a:r>
            <a:r>
              <a:rPr lang="it-IT" dirty="0">
                <a:solidFill>
                  <a:srgbClr val="FF0000"/>
                </a:solidFill>
              </a:rPr>
              <a:t>precisa</a:t>
            </a:r>
            <a:r>
              <a:rPr lang="it-IT" dirty="0"/>
              <a:t> ( non ambigua)</a:t>
            </a:r>
          </a:p>
          <a:p>
            <a:r>
              <a:rPr lang="it-IT" dirty="0"/>
              <a:t>Di una sequenza </a:t>
            </a:r>
            <a:r>
              <a:rPr lang="it-IT" dirty="0">
                <a:solidFill>
                  <a:srgbClr val="FF0000"/>
                </a:solidFill>
              </a:rPr>
              <a:t>limitata </a:t>
            </a:r>
            <a:r>
              <a:rPr lang="it-IT" dirty="0"/>
              <a:t>di istruzioni</a:t>
            </a:r>
          </a:p>
          <a:p>
            <a:r>
              <a:rPr lang="it-IT" dirty="0"/>
              <a:t>Che un </a:t>
            </a:r>
            <a:r>
              <a:rPr lang="it-IT" dirty="0">
                <a:solidFill>
                  <a:srgbClr val="FF0000"/>
                </a:solidFill>
              </a:rPr>
              <a:t>esecutore </a:t>
            </a:r>
            <a:r>
              <a:rPr lang="it-IT" dirty="0"/>
              <a:t>( il computer) deve compiere</a:t>
            </a:r>
          </a:p>
          <a:p>
            <a:r>
              <a:rPr lang="it-IT" dirty="0"/>
              <a:t>Per giungere  alla </a:t>
            </a:r>
            <a:r>
              <a:rPr lang="it-IT" dirty="0">
                <a:solidFill>
                  <a:srgbClr val="FF0000"/>
                </a:solidFill>
              </a:rPr>
              <a:t>soluzione</a:t>
            </a:r>
            <a:r>
              <a:rPr lang="it-IT" dirty="0"/>
              <a:t> di un problema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TIPI </a:t>
            </a:r>
            <a:r>
              <a:rPr lang="it-IT" dirty="0" err="1"/>
              <a:t>DI</a:t>
            </a:r>
            <a:r>
              <a:rPr lang="it-IT" dirty="0"/>
              <a:t> DATO </a:t>
            </a:r>
            <a:r>
              <a:rPr lang="it-IT" dirty="0" err="1"/>
              <a:t>DI</a:t>
            </a:r>
            <a:r>
              <a:rPr lang="it-IT" dirty="0"/>
              <a:t> UN ALGORITMO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800" dirty="0">
                <a:solidFill>
                  <a:srgbClr val="FF0000"/>
                </a:solidFill>
              </a:rPr>
              <a:t>DATI </a:t>
            </a:r>
            <a:r>
              <a:rPr lang="it-IT" sz="2800" dirty="0" err="1">
                <a:solidFill>
                  <a:srgbClr val="FF0000"/>
                </a:solidFill>
              </a:rPr>
              <a:t>DI</a:t>
            </a:r>
            <a:r>
              <a:rPr lang="it-IT" sz="2800" dirty="0">
                <a:solidFill>
                  <a:srgbClr val="FF0000"/>
                </a:solidFill>
              </a:rPr>
              <a:t> INPUT</a:t>
            </a:r>
            <a:r>
              <a:rPr lang="it-IT" sz="2800" dirty="0"/>
              <a:t>: 	sono quelli che vengono forniti dall’esterno (</a:t>
            </a:r>
            <a:r>
              <a:rPr lang="it-IT" sz="2800" dirty="0" err="1"/>
              <a:t>es</a:t>
            </a:r>
            <a:r>
              <a:rPr lang="it-IT" sz="2800" dirty="0"/>
              <a:t>: base e altezza nel problema del calcolo del perimetro di un rettangolo</a:t>
            </a:r>
            <a:r>
              <a:rPr lang="it-IT" dirty="0"/>
              <a:t>);</a:t>
            </a:r>
          </a:p>
          <a:p>
            <a:r>
              <a:rPr lang="it-IT" sz="2800" dirty="0">
                <a:solidFill>
                  <a:srgbClr val="FF0000"/>
                </a:solidFill>
              </a:rPr>
              <a:t>DATI </a:t>
            </a:r>
            <a:r>
              <a:rPr lang="it-IT" sz="2800" dirty="0" err="1">
                <a:solidFill>
                  <a:srgbClr val="FF0000"/>
                </a:solidFill>
              </a:rPr>
              <a:t>DI</a:t>
            </a:r>
            <a:r>
              <a:rPr lang="it-IT" sz="2800" dirty="0">
                <a:solidFill>
                  <a:srgbClr val="FF0000"/>
                </a:solidFill>
              </a:rPr>
              <a:t> OUTPUT</a:t>
            </a:r>
            <a:r>
              <a:rPr lang="it-IT" dirty="0"/>
              <a:t>: </a:t>
            </a:r>
            <a:r>
              <a:rPr lang="it-IT" sz="2800" dirty="0"/>
              <a:t>sono quelli che vengono comunicati all’esterno (</a:t>
            </a:r>
            <a:r>
              <a:rPr lang="it-IT" sz="2800" dirty="0" err="1"/>
              <a:t>es</a:t>
            </a:r>
            <a:r>
              <a:rPr lang="it-IT" sz="2800" dirty="0"/>
              <a:t>: il 	perimetro);</a:t>
            </a:r>
          </a:p>
          <a:p>
            <a:r>
              <a:rPr lang="it-IT" sz="2800" dirty="0">
                <a:solidFill>
                  <a:srgbClr val="FF0000"/>
                </a:solidFill>
              </a:rPr>
              <a:t>DATI </a:t>
            </a:r>
            <a:r>
              <a:rPr lang="it-IT" sz="2800" dirty="0" err="1">
                <a:solidFill>
                  <a:srgbClr val="FF0000"/>
                </a:solidFill>
              </a:rPr>
              <a:t>DI</a:t>
            </a:r>
            <a:r>
              <a:rPr lang="it-IT" sz="2800" dirty="0">
                <a:solidFill>
                  <a:srgbClr val="FF0000"/>
                </a:solidFill>
              </a:rPr>
              <a:t> LAVORO</a:t>
            </a:r>
            <a:r>
              <a:rPr lang="it-IT" sz="2800" dirty="0"/>
              <a:t>: sono quelli che vengono </a:t>
            </a:r>
            <a:r>
              <a:rPr lang="it-IT" sz="2800"/>
              <a:t>usati durante </a:t>
            </a:r>
            <a:r>
              <a:rPr lang="it-IT" sz="2800" dirty="0"/>
              <a:t>l’esecuzione per </a:t>
            </a:r>
            <a:r>
              <a:rPr lang="it-IT" sz="2800"/>
              <a:t>arrivare alla </a:t>
            </a:r>
            <a:r>
              <a:rPr lang="it-IT" sz="2800" dirty="0"/>
              <a:t>soluzione.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COSTANTI E VARIABILI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/>
              <a:t>    I dati che descrivono un problema si possono dividere in:</a:t>
            </a:r>
          </a:p>
          <a:p>
            <a:pPr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COSTANTI</a:t>
            </a:r>
            <a:r>
              <a:rPr lang="it-IT" dirty="0"/>
              <a:t>: hanno un valore predefinito che non cambia (</a:t>
            </a:r>
            <a:r>
              <a:rPr lang="it-IT" dirty="0" err="1"/>
              <a:t>es</a:t>
            </a:r>
            <a:r>
              <a:rPr lang="it-IT" dirty="0"/>
              <a:t>: numero dei lati di un quadrilatero)</a:t>
            </a:r>
          </a:p>
          <a:p>
            <a:pPr>
              <a:buNone/>
            </a:pPr>
            <a:r>
              <a:rPr lang="it-IT" dirty="0"/>
              <a:t>• </a:t>
            </a:r>
            <a:r>
              <a:rPr lang="it-IT" dirty="0">
                <a:solidFill>
                  <a:srgbClr val="FF0000"/>
                </a:solidFill>
              </a:rPr>
              <a:t>VARIABILI</a:t>
            </a:r>
            <a:r>
              <a:rPr lang="it-IT" dirty="0"/>
              <a:t>: possono cambiare valore ( </a:t>
            </a:r>
            <a:r>
              <a:rPr lang="it-IT" dirty="0" err="1"/>
              <a:t>es</a:t>
            </a:r>
            <a:r>
              <a:rPr lang="it-IT" dirty="0"/>
              <a:t>: lunghezza dei lati).</a:t>
            </a:r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CHE COS’</a:t>
            </a:r>
            <a:r>
              <a:rPr lang="it-IT" sz="3600" dirty="0">
                <a:latin typeface="Arial"/>
                <a:cs typeface="Arial"/>
              </a:rPr>
              <a:t>È UN PROGRAMMA?</a:t>
            </a:r>
            <a:br>
              <a:rPr lang="it-IT" sz="3600" dirty="0">
                <a:latin typeface="Arial"/>
                <a:cs typeface="Arial"/>
              </a:rPr>
            </a:b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Arial"/>
                <a:cs typeface="Arial"/>
              </a:rPr>
              <a:t>UN 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PROGRAMMA</a:t>
            </a:r>
            <a:r>
              <a:rPr lang="it-IT" dirty="0">
                <a:latin typeface="Arial"/>
                <a:cs typeface="Arial"/>
              </a:rPr>
              <a:t> è la traduzione in un linguaggio di programmazione di un algoritmo.</a:t>
            </a:r>
          </a:p>
          <a:p>
            <a:r>
              <a:rPr lang="it-IT" dirty="0">
                <a:latin typeface="Arial"/>
                <a:cs typeface="Arial"/>
              </a:rPr>
              <a:t>L’</a:t>
            </a:r>
            <a:r>
              <a:rPr lang="it-IT" dirty="0">
                <a:solidFill>
                  <a:srgbClr val="FF0000"/>
                </a:solidFill>
                <a:latin typeface="Arial"/>
                <a:cs typeface="Arial"/>
              </a:rPr>
              <a:t>IMPLEMENTAZIONE</a:t>
            </a:r>
            <a:r>
              <a:rPr lang="it-IT" dirty="0">
                <a:latin typeface="Arial"/>
                <a:cs typeface="Arial"/>
              </a:rPr>
              <a:t> è la fase di codifica dell’algoritmo risolutivo di un problema in un linguaggio di programmazione.</a:t>
            </a:r>
          </a:p>
          <a:p>
            <a:endParaRPr lang="it-IT" dirty="0">
              <a:latin typeface="Arial"/>
              <a:cs typeface="Arial"/>
            </a:endParaRPr>
          </a:p>
          <a:p>
            <a:pPr>
              <a:buNone/>
            </a:pPr>
            <a:r>
              <a:rPr lang="it-IT" sz="2800" b="1" dirty="0">
                <a:solidFill>
                  <a:srgbClr val="FF0000"/>
                </a:solidFill>
                <a:latin typeface="Arial"/>
                <a:cs typeface="Arial"/>
              </a:rPr>
              <a:t>PROBLEMA </a:t>
            </a:r>
            <a:r>
              <a:rPr lang="it-IT" sz="2800" b="1" dirty="0">
                <a:solidFill>
                  <a:srgbClr val="FF0000"/>
                </a:solidFill>
                <a:latin typeface="Arial"/>
                <a:cs typeface="Arial"/>
                <a:sym typeface="Wingdings" pitchFamily="2" charset="2"/>
              </a:rPr>
              <a:t> ALGORITMO PROGRAMMA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Algoritmi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algoritmi hanno </a:t>
            </a:r>
            <a:r>
              <a:rPr lang="it-IT" dirty="0">
                <a:solidFill>
                  <a:srgbClr val="FF0000"/>
                </a:solidFill>
              </a:rPr>
              <a:t>radici matematiche </a:t>
            </a:r>
            <a:r>
              <a:rPr lang="it-IT" dirty="0"/>
              <a:t>lontane millenarie: dall’Egitto alla Babilonia passando per la Grecia, </a:t>
            </a:r>
            <a:r>
              <a:rPr lang="it-IT" dirty="0" err="1"/>
              <a:t>Persia</a:t>
            </a:r>
            <a:r>
              <a:rPr lang="it-IT" dirty="0"/>
              <a:t> e poi tutto il mondo</a:t>
            </a:r>
          </a:p>
          <a:p>
            <a:r>
              <a:rPr lang="it-IT" dirty="0"/>
              <a:t>Ci hanno aiutati a risolvere i problemi più disparati in maniera sempre più precisa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Cosa sono gli algoritmi?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È una sequenza ordinata di istruzioni che serve a risolvere un problema o raggiungere un obiettivo nel modo più efficiente possibile.</a:t>
            </a:r>
          </a:p>
          <a:p>
            <a:r>
              <a:rPr lang="it-IT" dirty="0"/>
              <a:t>Servono specifici input che vengono usati seguendo una sequenza di istruzioni per ottenere un determinato risultato</a:t>
            </a:r>
          </a:p>
          <a:p>
            <a:r>
              <a:rPr lang="it-IT" dirty="0"/>
              <a:t>Può essere paragonato a una </a:t>
            </a:r>
            <a:r>
              <a:rPr lang="it-IT" sz="5400" dirty="0">
                <a:solidFill>
                  <a:srgbClr val="FF0000"/>
                </a:solidFill>
              </a:rPr>
              <a:t>ricetta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</a:t>
            </a:r>
          </a:p>
        </p:txBody>
      </p:sp>
      <p:pic>
        <p:nvPicPr>
          <p:cNvPr id="4" name="Segnaposto contenuto 3" descr="FOTO RICET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643182"/>
            <a:ext cx="3395881" cy="342840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Requisiti di un algoritmo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L’algoritmo deve rispondere a determinati requisiti: avere uno scopo preciso è il primo;</a:t>
            </a:r>
          </a:p>
          <a:p>
            <a:endParaRPr lang="it-IT" dirty="0"/>
          </a:p>
        </p:txBody>
      </p:sp>
      <p:pic>
        <p:nvPicPr>
          <p:cNvPr id="4" name="Immagine 3" descr="Immagine 2021-04-23 1132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284984"/>
            <a:ext cx="3870762" cy="2915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Passaggi chiari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passaggi devono essere chiari e non equivocabili</a:t>
            </a:r>
          </a:p>
          <a:p>
            <a:endParaRPr lang="it-IT" dirty="0"/>
          </a:p>
        </p:txBody>
      </p:sp>
      <p:pic>
        <p:nvPicPr>
          <p:cNvPr id="4" name="Immagine 3" descr="Immagine 2021-04-23 1219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18902"/>
            <a:ext cx="6172168" cy="32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8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Passaggi non scomponibili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Tutti i passaggi devono essere elementari, ossia non scomponibili;</a:t>
            </a:r>
          </a:p>
          <a:p>
            <a:endParaRPr lang="it-IT" dirty="0"/>
          </a:p>
        </p:txBody>
      </p:sp>
      <p:pic>
        <p:nvPicPr>
          <p:cNvPr id="4" name="Immagine 3" descr="Immagine 2021-04-23 1219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018902"/>
            <a:ext cx="6172168" cy="32676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Passaggi finiti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 passaggi devono essere finiti e richiedere una quantità finita di input;</a:t>
            </a:r>
          </a:p>
        </p:txBody>
      </p:sp>
      <p:pic>
        <p:nvPicPr>
          <p:cNvPr id="4" name="Immagine 3" descr="Immagine 2021-04-23 1222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71810"/>
            <a:ext cx="4857784" cy="28942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Avere un termine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L’esecuzione deve avere termine dopo un tempo finito;</a:t>
            </a:r>
          </a:p>
        </p:txBody>
      </p:sp>
      <p:pic>
        <p:nvPicPr>
          <p:cNvPr id="4" name="Immagine 3" descr="Immagine 2021-04-23 122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740326"/>
            <a:ext cx="5312062" cy="32512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408</Words>
  <Application>Microsoft Office PowerPoint</Application>
  <PresentationFormat>Presentazione su schermo (4:3)</PresentationFormat>
  <Paragraphs>45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di Office</vt:lpstr>
      <vt:lpstr>GLI ALGORITMI</vt:lpstr>
      <vt:lpstr>Algoritmi</vt:lpstr>
      <vt:lpstr>Cosa sono gli algoritmi?</vt:lpstr>
      <vt:lpstr>Un esempio</vt:lpstr>
      <vt:lpstr>Requisiti di un algoritmo</vt:lpstr>
      <vt:lpstr>Passaggi chiari</vt:lpstr>
      <vt:lpstr>Passaggi non scomponibili</vt:lpstr>
      <vt:lpstr>Passaggi finiti</vt:lpstr>
      <vt:lpstr>Avere un termine</vt:lpstr>
      <vt:lpstr>Avere un solo risultato</vt:lpstr>
      <vt:lpstr>Generalità delle condizioni</vt:lpstr>
      <vt:lpstr>I nostri eroi</vt:lpstr>
      <vt:lpstr>Concetto di algoritmo in Informatica: </vt:lpstr>
      <vt:lpstr>TIPI DI DATO DI UN ALGORITMO</vt:lpstr>
      <vt:lpstr>COSTANTI E VARIABILI</vt:lpstr>
      <vt:lpstr>CHE COS’È UN PROGRAMMA?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ALGORITMI</dc:title>
  <dc:creator>PERAZZO</dc:creator>
  <cp:lastModifiedBy>Luigi Ferrari -scuola-</cp:lastModifiedBy>
  <cp:revision>39</cp:revision>
  <dcterms:created xsi:type="dcterms:W3CDTF">2021-04-21T06:44:26Z</dcterms:created>
  <dcterms:modified xsi:type="dcterms:W3CDTF">2021-09-19T19:57:55Z</dcterms:modified>
</cp:coreProperties>
</file>