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  <p:sldId id="268" r:id="rId9"/>
    <p:sldId id="269" r:id="rId10"/>
    <p:sldId id="261" r:id="rId11"/>
    <p:sldId id="282" r:id="rId12"/>
    <p:sldId id="270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1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27C70E-B434-4C78-900D-D64C0CF73E1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6793CC0-2D2C-4CE5-B1C4-61BB540499AF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800" dirty="0" smtClean="0"/>
            <a:t>Pregi</a:t>
          </a:r>
          <a:endParaRPr lang="it-IT" sz="6500" dirty="0"/>
        </a:p>
      </dgm:t>
    </dgm:pt>
    <dgm:pt modelId="{2B6CF228-8140-4439-AB8B-EB9F288AC7CD}" type="parTrans" cxnId="{73D514F7-D00A-4887-B9F3-AFBBE1049BE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04B40C70-7AA9-4DC0-8F5C-9AD168972BA4}" type="sibTrans" cxnId="{73D514F7-D00A-4887-B9F3-AFBBE1049BE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6E78E1E1-6FED-4EF8-A31E-D670C1BF4FCA}">
      <dgm:prSet phldrT="[Testo]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dirty="0" smtClean="0"/>
            <a:t>Tipicamente sono </a:t>
          </a:r>
          <a:r>
            <a:rPr lang="it-IT" b="1" dirty="0" smtClean="0"/>
            <a:t>più piccoli e più leggeri </a:t>
          </a:r>
          <a:r>
            <a:rPr lang="it-IT" dirty="0" smtClean="0"/>
            <a:t>degli alimentatori lineari</a:t>
          </a:r>
          <a:endParaRPr lang="it-IT" dirty="0"/>
        </a:p>
      </dgm:t>
    </dgm:pt>
    <dgm:pt modelId="{14DFA2F5-7E11-4B9A-85C2-BFA4BBE7DC31}" type="parTrans" cxnId="{DCF52341-A1EF-42A8-B460-F45B1C08190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820AD980-8CC6-4709-BECA-58DC0A1C45E3}" type="sibTrans" cxnId="{DCF52341-A1EF-42A8-B460-F45B1C08190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ED0533BB-FB4C-495D-B0E9-C1673BA112BF}">
      <dgm:prSet phldrT="[Testo]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dirty="0" smtClean="0"/>
            <a:t>Sono più </a:t>
          </a:r>
          <a:r>
            <a:rPr lang="it-IT" b="1" dirty="0" smtClean="0"/>
            <a:t>efficienti</a:t>
          </a:r>
          <a:r>
            <a:rPr lang="it-IT" dirty="0" smtClean="0"/>
            <a:t> degli alimentatori lineari (hanno un rendimento superiore tra il 70 e il 90%) e dissipano meno calore</a:t>
          </a:r>
          <a:endParaRPr lang="it-IT" dirty="0"/>
        </a:p>
      </dgm:t>
    </dgm:pt>
    <dgm:pt modelId="{2CB52CBD-269F-4C71-B40B-48C11F82A9F7}" type="parTrans" cxnId="{162446F3-69DE-4AE3-B94F-417367CA7A6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B094BC3F-8B46-4956-8AFE-FC9F8327A219}" type="sibTrans" cxnId="{162446F3-69DE-4AE3-B94F-417367CA7A6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8FF8E359-9FA5-4F52-AFF3-3A76A5A2D641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800" dirty="0" smtClean="0"/>
            <a:t>Difetti</a:t>
          </a:r>
          <a:endParaRPr lang="it-IT" sz="4800" dirty="0"/>
        </a:p>
      </dgm:t>
    </dgm:pt>
    <dgm:pt modelId="{0087475E-9FDD-43BD-83DC-8F0C8D2F8A81}" type="parTrans" cxnId="{6B4EE393-C1F5-43C8-9195-4B033227026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61D57CAD-4B05-4149-A7BF-F1C5669A0BD8}" type="sibTrans" cxnId="{6B4EE393-C1F5-43C8-9195-4B033227026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321A0C52-6286-464B-8F6C-7C35CAC7E5D2}">
      <dgm:prSet phldrT="[Testo]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dirty="0" smtClean="0"/>
            <a:t>Hanno un </a:t>
          </a:r>
          <a:r>
            <a:rPr lang="it-IT" b="1" dirty="0" smtClean="0"/>
            <a:t>circuito</a:t>
          </a:r>
          <a:r>
            <a:rPr lang="it-IT" dirty="0" smtClean="0"/>
            <a:t> </a:t>
          </a:r>
          <a:r>
            <a:rPr lang="it-IT" b="1" dirty="0" smtClean="0"/>
            <a:t>più complesso</a:t>
          </a:r>
          <a:endParaRPr lang="it-IT" b="1" dirty="0"/>
        </a:p>
      </dgm:t>
    </dgm:pt>
    <dgm:pt modelId="{6E8A1684-1F41-4B71-8926-1D4A38414775}" type="parTrans" cxnId="{37424C12-977A-45D3-8512-22590A5F076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79C52782-7C38-44CA-B0EE-CC12201DBFA7}" type="sibTrans" cxnId="{37424C12-977A-45D3-8512-22590A5F076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9403FF41-E857-40DC-B390-7809BC61B77E}">
      <dgm:prSet phldrT="[Testo]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dirty="0" smtClean="0"/>
            <a:t>Possono essere una potenziale </a:t>
          </a:r>
          <a:r>
            <a:rPr lang="it-IT" b="0" dirty="0" smtClean="0"/>
            <a:t>sorgente</a:t>
          </a:r>
          <a:r>
            <a:rPr lang="it-IT" b="1" dirty="0" smtClean="0"/>
            <a:t> </a:t>
          </a:r>
          <a:r>
            <a:rPr lang="it-IT" b="0" dirty="0" smtClean="0"/>
            <a:t>di</a:t>
          </a:r>
          <a:r>
            <a:rPr lang="it-IT" b="1" dirty="0" smtClean="0"/>
            <a:t> </a:t>
          </a:r>
          <a:r>
            <a:rPr lang="it-IT" b="0" dirty="0" smtClean="0"/>
            <a:t>Interferenze Elettromagnetiche (</a:t>
          </a:r>
          <a:r>
            <a:rPr lang="it-IT" b="1" dirty="0" smtClean="0"/>
            <a:t>EMI</a:t>
          </a:r>
          <a:r>
            <a:rPr lang="it-IT" b="0" dirty="0" smtClean="0"/>
            <a:t>) e a radio-frequenza (</a:t>
          </a:r>
          <a:r>
            <a:rPr lang="it-IT" b="1" dirty="0" smtClean="0"/>
            <a:t>RFI</a:t>
          </a:r>
          <a:r>
            <a:rPr lang="it-IT" b="0" dirty="0" smtClean="0"/>
            <a:t>).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b="0" dirty="0" smtClean="0"/>
            <a:t>La tensione d’uscita è affetta da rumore ad alta frequenza</a:t>
          </a:r>
          <a:endParaRPr lang="it-IT" b="0" dirty="0"/>
        </a:p>
      </dgm:t>
    </dgm:pt>
    <dgm:pt modelId="{F3B38F4B-2999-4DD3-992B-93B4D2734D82}" type="parTrans" cxnId="{2885D3F2-39EA-4DBB-A690-84FB3B0B5F6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CA8FD8E1-3899-414D-97DE-CC6E84750177}" type="sibTrans" cxnId="{2885D3F2-39EA-4DBB-A690-84FB3B0B5F6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50ACD9E6-0D51-4F48-BFD9-6F8C55471EB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dirty="0" smtClean="0"/>
            <a:t>Spesso presentano anche un </a:t>
          </a:r>
          <a:r>
            <a:rPr lang="it-IT" b="1" i="0" dirty="0" smtClean="0"/>
            <a:t>costo più basso </a:t>
          </a:r>
          <a:r>
            <a:rPr lang="it-IT" dirty="0" smtClean="0"/>
            <a:t>perché hanno trasformatori di dimensioni minori e più semplici da realizzare</a:t>
          </a:r>
          <a:endParaRPr lang="it-IT" dirty="0"/>
        </a:p>
      </dgm:t>
    </dgm:pt>
    <dgm:pt modelId="{9EF77378-AE55-4A7C-AD83-6F5CEA62DB76}" type="parTrans" cxnId="{3ED22531-CEA2-4893-BCDB-010B72C1564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2AECEC7B-7CD1-4965-9E8B-F218093560C2}" type="sibTrans" cxnId="{3ED22531-CEA2-4893-BCDB-010B72C1564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B21B39BF-7C45-45CB-9945-E7F05264061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dirty="0" smtClean="0"/>
            <a:t>Hanno </a:t>
          </a:r>
          <a:r>
            <a:rPr lang="it-IT" b="1" dirty="0" smtClean="0"/>
            <a:t>tempi di risposta al transitorio più lenti </a:t>
          </a:r>
          <a:r>
            <a:rPr lang="it-IT" b="0" dirty="0" smtClean="0"/>
            <a:t>e il segnale d’uscita non è molto </a:t>
          </a:r>
          <a:endParaRPr lang="it-IT" b="1" dirty="0"/>
        </a:p>
      </dgm:t>
    </dgm:pt>
    <dgm:pt modelId="{94408F2C-5D60-46E1-904C-455297038BF5}" type="parTrans" cxnId="{DF58DF9B-B9EC-42C1-AFC3-FB156FC92D5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5D50BB10-DD5F-4A7D-8ADC-14547DA7D2DE}" type="sibTrans" cxnId="{DF58DF9B-B9EC-42C1-AFC3-FB156FC92D5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6116A174-29FE-4335-AC4B-FC68DFF37D9A}" type="pres">
      <dgm:prSet presAssocID="{BE27C70E-B434-4C78-900D-D64C0CF73E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C016B4-6CD9-4CC1-A028-7723BF4929A4}" type="pres">
      <dgm:prSet presAssocID="{36793CC0-2D2C-4CE5-B1C4-61BB540499AF}" presName="root" presStyleCnt="0"/>
      <dgm:spPr/>
    </dgm:pt>
    <dgm:pt modelId="{4EDBC780-C380-49AD-87EA-1BA926A6A825}" type="pres">
      <dgm:prSet presAssocID="{36793CC0-2D2C-4CE5-B1C4-61BB540499AF}" presName="rootComposite" presStyleCnt="0"/>
      <dgm:spPr/>
    </dgm:pt>
    <dgm:pt modelId="{8FE684D5-7095-4B97-8531-DB1AC37D900B}" type="pres">
      <dgm:prSet presAssocID="{36793CC0-2D2C-4CE5-B1C4-61BB540499AF}" presName="rootText" presStyleLbl="node1" presStyleIdx="0" presStyleCnt="2" custScaleX="181780"/>
      <dgm:spPr/>
    </dgm:pt>
    <dgm:pt modelId="{D3FFB4B6-492B-45B6-A44D-6AEFE806B76C}" type="pres">
      <dgm:prSet presAssocID="{36793CC0-2D2C-4CE5-B1C4-61BB540499AF}" presName="rootConnector" presStyleLbl="node1" presStyleIdx="0" presStyleCnt="2"/>
      <dgm:spPr/>
    </dgm:pt>
    <dgm:pt modelId="{1290F427-0CAF-478C-9761-2B8D6A2EB6B7}" type="pres">
      <dgm:prSet presAssocID="{36793CC0-2D2C-4CE5-B1C4-61BB540499AF}" presName="childShape" presStyleCnt="0"/>
      <dgm:spPr/>
    </dgm:pt>
    <dgm:pt modelId="{8D6AD499-B054-4170-8769-45392F4C15B3}" type="pres">
      <dgm:prSet presAssocID="{14DFA2F5-7E11-4B9A-85C2-BFA4BBE7DC31}" presName="Name13" presStyleLbl="parChTrans1D2" presStyleIdx="0" presStyleCnt="6"/>
      <dgm:spPr/>
    </dgm:pt>
    <dgm:pt modelId="{97BABBAF-33FA-4B31-9C27-512580BE1BB7}" type="pres">
      <dgm:prSet presAssocID="{6E78E1E1-6FED-4EF8-A31E-D670C1BF4FCA}" presName="childText" presStyleLbl="bgAcc1" presStyleIdx="0" presStyleCnt="6" custScaleX="195009" custScaleY="1471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B63040-23A0-4539-B16E-99816377CBA5}" type="pres">
      <dgm:prSet presAssocID="{2CB52CBD-269F-4C71-B40B-48C11F82A9F7}" presName="Name13" presStyleLbl="parChTrans1D2" presStyleIdx="1" presStyleCnt="6"/>
      <dgm:spPr/>
    </dgm:pt>
    <dgm:pt modelId="{FB757B4A-291D-4B5C-B850-C44B1BAF239C}" type="pres">
      <dgm:prSet presAssocID="{ED0533BB-FB4C-495D-B0E9-C1673BA112BF}" presName="childText" presStyleLbl="bgAcc1" presStyleIdx="1" presStyleCnt="6" custScaleX="195009" custScaleY="1471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50A81-E3CD-4604-ABF4-EEBEC10273F8}" type="pres">
      <dgm:prSet presAssocID="{9EF77378-AE55-4A7C-AD83-6F5CEA62DB76}" presName="Name13" presStyleLbl="parChTrans1D2" presStyleIdx="2" presStyleCnt="6"/>
      <dgm:spPr/>
    </dgm:pt>
    <dgm:pt modelId="{5CF193C4-E01C-4259-BA2A-3A90D534FA8F}" type="pres">
      <dgm:prSet presAssocID="{50ACD9E6-0D51-4F48-BFD9-6F8C55471EBE}" presName="childText" presStyleLbl="bgAcc1" presStyleIdx="2" presStyleCnt="6" custScaleX="195009" custScaleY="1471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40D7183-0BF8-42E4-980B-48BF0E6BE6FD}" type="pres">
      <dgm:prSet presAssocID="{8FF8E359-9FA5-4F52-AFF3-3A76A5A2D641}" presName="root" presStyleCnt="0"/>
      <dgm:spPr/>
    </dgm:pt>
    <dgm:pt modelId="{CB9220C9-194B-4380-8F7D-AAB2D87FDBFA}" type="pres">
      <dgm:prSet presAssocID="{8FF8E359-9FA5-4F52-AFF3-3A76A5A2D641}" presName="rootComposite" presStyleCnt="0"/>
      <dgm:spPr/>
    </dgm:pt>
    <dgm:pt modelId="{FA6158A5-E2EF-4606-802D-E7BEE579A8B5}" type="pres">
      <dgm:prSet presAssocID="{8FF8E359-9FA5-4F52-AFF3-3A76A5A2D641}" presName="rootText" presStyleLbl="node1" presStyleIdx="1" presStyleCnt="2" custScaleX="181780"/>
      <dgm:spPr/>
    </dgm:pt>
    <dgm:pt modelId="{1ACD46A9-B613-4E74-897A-D1B7515C1CB8}" type="pres">
      <dgm:prSet presAssocID="{8FF8E359-9FA5-4F52-AFF3-3A76A5A2D641}" presName="rootConnector" presStyleLbl="node1" presStyleIdx="1" presStyleCnt="2"/>
      <dgm:spPr/>
    </dgm:pt>
    <dgm:pt modelId="{778C9665-C021-485D-8643-5B7D6A72CF7F}" type="pres">
      <dgm:prSet presAssocID="{8FF8E359-9FA5-4F52-AFF3-3A76A5A2D641}" presName="childShape" presStyleCnt="0"/>
      <dgm:spPr/>
    </dgm:pt>
    <dgm:pt modelId="{ECEBD75B-F95C-47D1-8508-91CC5DFDE0F6}" type="pres">
      <dgm:prSet presAssocID="{6E8A1684-1F41-4B71-8926-1D4A38414775}" presName="Name13" presStyleLbl="parChTrans1D2" presStyleIdx="3" presStyleCnt="6"/>
      <dgm:spPr/>
    </dgm:pt>
    <dgm:pt modelId="{02734650-EA5C-4B67-B2A2-360D1949B719}" type="pres">
      <dgm:prSet presAssocID="{321A0C52-6286-464B-8F6C-7C35CAC7E5D2}" presName="childText" presStyleLbl="bgAcc1" presStyleIdx="3" presStyleCnt="6" custScaleX="195009" custScaleY="1471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626F81-967B-4FB2-BB66-5C82750CA959}" type="pres">
      <dgm:prSet presAssocID="{F3B38F4B-2999-4DD3-992B-93B4D2734D82}" presName="Name13" presStyleLbl="parChTrans1D2" presStyleIdx="4" presStyleCnt="6"/>
      <dgm:spPr/>
    </dgm:pt>
    <dgm:pt modelId="{ACCE0A15-F9C3-4DF6-BDE0-3B373D1B1B6F}" type="pres">
      <dgm:prSet presAssocID="{9403FF41-E857-40DC-B390-7809BC61B77E}" presName="childText" presStyleLbl="bgAcc1" presStyleIdx="4" presStyleCnt="6" custScaleX="195009" custScaleY="1471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231BFF-6C2B-4F2A-9427-0FF6D52B4660}" type="pres">
      <dgm:prSet presAssocID="{94408F2C-5D60-46E1-904C-455297038BF5}" presName="Name13" presStyleLbl="parChTrans1D2" presStyleIdx="5" presStyleCnt="6"/>
      <dgm:spPr/>
    </dgm:pt>
    <dgm:pt modelId="{7C59A38C-1043-4C34-83B8-71BD41DAC18C}" type="pres">
      <dgm:prSet presAssocID="{B21B39BF-7C45-45CB-9945-E7F05264061F}" presName="childText" presStyleLbl="bgAcc1" presStyleIdx="5" presStyleCnt="6" custScaleX="195009" custScaleY="1471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7424C12-977A-45D3-8512-22590A5F0769}" srcId="{8FF8E359-9FA5-4F52-AFF3-3A76A5A2D641}" destId="{321A0C52-6286-464B-8F6C-7C35CAC7E5D2}" srcOrd="0" destOrd="0" parTransId="{6E8A1684-1F41-4B71-8926-1D4A38414775}" sibTransId="{79C52782-7C38-44CA-B0EE-CC12201DBFA7}"/>
    <dgm:cxn modelId="{EF25CACB-FB98-4FE4-9ED7-963D07F0BDC2}" type="presOf" srcId="{BE27C70E-B434-4C78-900D-D64C0CF73E13}" destId="{6116A174-29FE-4335-AC4B-FC68DFF37D9A}" srcOrd="0" destOrd="0" presId="urn:microsoft.com/office/officeart/2005/8/layout/hierarchy3"/>
    <dgm:cxn modelId="{86A22A13-0362-4030-A8DA-12AB102499D1}" type="presOf" srcId="{9EF77378-AE55-4A7C-AD83-6F5CEA62DB76}" destId="{F1650A81-E3CD-4604-ABF4-EEBEC10273F8}" srcOrd="0" destOrd="0" presId="urn:microsoft.com/office/officeart/2005/8/layout/hierarchy3"/>
    <dgm:cxn modelId="{04FA5D44-7604-46A2-AF91-6FF752CD1642}" type="presOf" srcId="{9403FF41-E857-40DC-B390-7809BC61B77E}" destId="{ACCE0A15-F9C3-4DF6-BDE0-3B373D1B1B6F}" srcOrd="0" destOrd="0" presId="urn:microsoft.com/office/officeart/2005/8/layout/hierarchy3"/>
    <dgm:cxn modelId="{DF58DF9B-B9EC-42C1-AFC3-FB156FC92D5A}" srcId="{8FF8E359-9FA5-4F52-AFF3-3A76A5A2D641}" destId="{B21B39BF-7C45-45CB-9945-E7F05264061F}" srcOrd="2" destOrd="0" parTransId="{94408F2C-5D60-46E1-904C-455297038BF5}" sibTransId="{5D50BB10-DD5F-4A7D-8ADC-14547DA7D2DE}"/>
    <dgm:cxn modelId="{C128E128-6B34-49C3-A9B1-A7F011EACBA5}" type="presOf" srcId="{ED0533BB-FB4C-495D-B0E9-C1673BA112BF}" destId="{FB757B4A-291D-4B5C-B850-C44B1BAF239C}" srcOrd="0" destOrd="0" presId="urn:microsoft.com/office/officeart/2005/8/layout/hierarchy3"/>
    <dgm:cxn modelId="{DCF52341-A1EF-42A8-B460-F45B1C08190F}" srcId="{36793CC0-2D2C-4CE5-B1C4-61BB540499AF}" destId="{6E78E1E1-6FED-4EF8-A31E-D670C1BF4FCA}" srcOrd="0" destOrd="0" parTransId="{14DFA2F5-7E11-4B9A-85C2-BFA4BBE7DC31}" sibTransId="{820AD980-8CC6-4709-BECA-58DC0A1C45E3}"/>
    <dgm:cxn modelId="{6B4EE393-C1F5-43C8-9195-4B0332270268}" srcId="{BE27C70E-B434-4C78-900D-D64C0CF73E13}" destId="{8FF8E359-9FA5-4F52-AFF3-3A76A5A2D641}" srcOrd="1" destOrd="0" parTransId="{0087475E-9FDD-43BD-83DC-8F0C8D2F8A81}" sibTransId="{61D57CAD-4B05-4149-A7BF-F1C5669A0BD8}"/>
    <dgm:cxn modelId="{162446F3-69DE-4AE3-B94F-417367CA7A69}" srcId="{36793CC0-2D2C-4CE5-B1C4-61BB540499AF}" destId="{ED0533BB-FB4C-495D-B0E9-C1673BA112BF}" srcOrd="1" destOrd="0" parTransId="{2CB52CBD-269F-4C71-B40B-48C11F82A9F7}" sibTransId="{B094BC3F-8B46-4956-8AFE-FC9F8327A219}"/>
    <dgm:cxn modelId="{36A29ADD-861B-468C-B3D4-F4B4BBB498F6}" type="presOf" srcId="{8FF8E359-9FA5-4F52-AFF3-3A76A5A2D641}" destId="{FA6158A5-E2EF-4606-802D-E7BEE579A8B5}" srcOrd="0" destOrd="0" presId="urn:microsoft.com/office/officeart/2005/8/layout/hierarchy3"/>
    <dgm:cxn modelId="{713A7A31-327A-458C-A7C2-1C800D969F31}" type="presOf" srcId="{36793CC0-2D2C-4CE5-B1C4-61BB540499AF}" destId="{D3FFB4B6-492B-45B6-A44D-6AEFE806B76C}" srcOrd="1" destOrd="0" presId="urn:microsoft.com/office/officeart/2005/8/layout/hierarchy3"/>
    <dgm:cxn modelId="{A0F35F3F-FEFE-46CA-B1EC-2C4ACE8730D3}" type="presOf" srcId="{B21B39BF-7C45-45CB-9945-E7F05264061F}" destId="{7C59A38C-1043-4C34-83B8-71BD41DAC18C}" srcOrd="0" destOrd="0" presId="urn:microsoft.com/office/officeart/2005/8/layout/hierarchy3"/>
    <dgm:cxn modelId="{7D7019F5-4733-4633-AA90-E3196D52ADAC}" type="presOf" srcId="{6E78E1E1-6FED-4EF8-A31E-D670C1BF4FCA}" destId="{97BABBAF-33FA-4B31-9C27-512580BE1BB7}" srcOrd="0" destOrd="0" presId="urn:microsoft.com/office/officeart/2005/8/layout/hierarchy3"/>
    <dgm:cxn modelId="{305B6175-CA65-4E11-B1CC-09579EFB433B}" type="presOf" srcId="{14DFA2F5-7E11-4B9A-85C2-BFA4BBE7DC31}" destId="{8D6AD499-B054-4170-8769-45392F4C15B3}" srcOrd="0" destOrd="0" presId="urn:microsoft.com/office/officeart/2005/8/layout/hierarchy3"/>
    <dgm:cxn modelId="{C4BCEC22-ED83-4093-93E9-78E9D5E4DCA0}" type="presOf" srcId="{F3B38F4B-2999-4DD3-992B-93B4D2734D82}" destId="{3D626F81-967B-4FB2-BB66-5C82750CA959}" srcOrd="0" destOrd="0" presId="urn:microsoft.com/office/officeart/2005/8/layout/hierarchy3"/>
    <dgm:cxn modelId="{91117902-A4E5-4A3F-A4E8-37E848CE0BEA}" type="presOf" srcId="{50ACD9E6-0D51-4F48-BFD9-6F8C55471EBE}" destId="{5CF193C4-E01C-4259-BA2A-3A90D534FA8F}" srcOrd="0" destOrd="0" presId="urn:microsoft.com/office/officeart/2005/8/layout/hierarchy3"/>
    <dgm:cxn modelId="{2885D3F2-39EA-4DBB-A690-84FB3B0B5F6E}" srcId="{8FF8E359-9FA5-4F52-AFF3-3A76A5A2D641}" destId="{9403FF41-E857-40DC-B390-7809BC61B77E}" srcOrd="1" destOrd="0" parTransId="{F3B38F4B-2999-4DD3-992B-93B4D2734D82}" sibTransId="{CA8FD8E1-3899-414D-97DE-CC6E84750177}"/>
    <dgm:cxn modelId="{4D3E8AF1-1CEC-48F8-8632-0F92FBE45E86}" type="presOf" srcId="{94408F2C-5D60-46E1-904C-455297038BF5}" destId="{B4231BFF-6C2B-4F2A-9427-0FF6D52B4660}" srcOrd="0" destOrd="0" presId="urn:microsoft.com/office/officeart/2005/8/layout/hierarchy3"/>
    <dgm:cxn modelId="{73D514F7-D00A-4887-B9F3-AFBBE1049BE1}" srcId="{BE27C70E-B434-4C78-900D-D64C0CF73E13}" destId="{36793CC0-2D2C-4CE5-B1C4-61BB540499AF}" srcOrd="0" destOrd="0" parTransId="{2B6CF228-8140-4439-AB8B-EB9F288AC7CD}" sibTransId="{04B40C70-7AA9-4DC0-8F5C-9AD168972BA4}"/>
    <dgm:cxn modelId="{3ED22531-CEA2-4893-BCDB-010B72C1564A}" srcId="{36793CC0-2D2C-4CE5-B1C4-61BB540499AF}" destId="{50ACD9E6-0D51-4F48-BFD9-6F8C55471EBE}" srcOrd="2" destOrd="0" parTransId="{9EF77378-AE55-4A7C-AD83-6F5CEA62DB76}" sibTransId="{2AECEC7B-7CD1-4965-9E8B-F218093560C2}"/>
    <dgm:cxn modelId="{63786077-3FC8-4CFE-BC23-BDE6FEB33A69}" type="presOf" srcId="{2CB52CBD-269F-4C71-B40B-48C11F82A9F7}" destId="{29B63040-23A0-4539-B16E-99816377CBA5}" srcOrd="0" destOrd="0" presId="urn:microsoft.com/office/officeart/2005/8/layout/hierarchy3"/>
    <dgm:cxn modelId="{85CFD01C-77E6-49DC-B0EA-D2BC71D84AAE}" type="presOf" srcId="{36793CC0-2D2C-4CE5-B1C4-61BB540499AF}" destId="{8FE684D5-7095-4B97-8531-DB1AC37D900B}" srcOrd="0" destOrd="0" presId="urn:microsoft.com/office/officeart/2005/8/layout/hierarchy3"/>
    <dgm:cxn modelId="{62229A49-F110-4AA9-9185-7168DEFF79C1}" type="presOf" srcId="{8FF8E359-9FA5-4F52-AFF3-3A76A5A2D641}" destId="{1ACD46A9-B613-4E74-897A-D1B7515C1CB8}" srcOrd="1" destOrd="0" presId="urn:microsoft.com/office/officeart/2005/8/layout/hierarchy3"/>
    <dgm:cxn modelId="{F9BA0994-D771-4B9F-863C-364EDF57ADDB}" type="presOf" srcId="{6E8A1684-1F41-4B71-8926-1D4A38414775}" destId="{ECEBD75B-F95C-47D1-8508-91CC5DFDE0F6}" srcOrd="0" destOrd="0" presId="urn:microsoft.com/office/officeart/2005/8/layout/hierarchy3"/>
    <dgm:cxn modelId="{998A207B-F8B3-42B8-9C0E-39F722FC8223}" type="presOf" srcId="{321A0C52-6286-464B-8F6C-7C35CAC7E5D2}" destId="{02734650-EA5C-4B67-B2A2-360D1949B719}" srcOrd="0" destOrd="0" presId="urn:microsoft.com/office/officeart/2005/8/layout/hierarchy3"/>
    <dgm:cxn modelId="{7ABF9151-01D7-409D-ACB0-ED75EBE9E55F}" type="presParOf" srcId="{6116A174-29FE-4335-AC4B-FC68DFF37D9A}" destId="{65C016B4-6CD9-4CC1-A028-7723BF4929A4}" srcOrd="0" destOrd="0" presId="urn:microsoft.com/office/officeart/2005/8/layout/hierarchy3"/>
    <dgm:cxn modelId="{1F943919-A60E-4A26-8BC9-04D2D40B1F0F}" type="presParOf" srcId="{65C016B4-6CD9-4CC1-A028-7723BF4929A4}" destId="{4EDBC780-C380-49AD-87EA-1BA926A6A825}" srcOrd="0" destOrd="0" presId="urn:microsoft.com/office/officeart/2005/8/layout/hierarchy3"/>
    <dgm:cxn modelId="{B46557C8-7531-486E-975F-85FCA3D52C58}" type="presParOf" srcId="{4EDBC780-C380-49AD-87EA-1BA926A6A825}" destId="{8FE684D5-7095-4B97-8531-DB1AC37D900B}" srcOrd="0" destOrd="0" presId="urn:microsoft.com/office/officeart/2005/8/layout/hierarchy3"/>
    <dgm:cxn modelId="{A98AA4CA-8469-40AA-B474-35592F80D91C}" type="presParOf" srcId="{4EDBC780-C380-49AD-87EA-1BA926A6A825}" destId="{D3FFB4B6-492B-45B6-A44D-6AEFE806B76C}" srcOrd="1" destOrd="0" presId="urn:microsoft.com/office/officeart/2005/8/layout/hierarchy3"/>
    <dgm:cxn modelId="{8BABDC6C-1B10-4D90-9D41-AF5153740E3E}" type="presParOf" srcId="{65C016B4-6CD9-4CC1-A028-7723BF4929A4}" destId="{1290F427-0CAF-478C-9761-2B8D6A2EB6B7}" srcOrd="1" destOrd="0" presId="urn:microsoft.com/office/officeart/2005/8/layout/hierarchy3"/>
    <dgm:cxn modelId="{F586B39F-2C2B-4179-9314-801C13D0FAB1}" type="presParOf" srcId="{1290F427-0CAF-478C-9761-2B8D6A2EB6B7}" destId="{8D6AD499-B054-4170-8769-45392F4C15B3}" srcOrd="0" destOrd="0" presId="urn:microsoft.com/office/officeart/2005/8/layout/hierarchy3"/>
    <dgm:cxn modelId="{71CBE603-4E36-4579-B71C-EA80A7BB6D4D}" type="presParOf" srcId="{1290F427-0CAF-478C-9761-2B8D6A2EB6B7}" destId="{97BABBAF-33FA-4B31-9C27-512580BE1BB7}" srcOrd="1" destOrd="0" presId="urn:microsoft.com/office/officeart/2005/8/layout/hierarchy3"/>
    <dgm:cxn modelId="{7A97D9DE-B7A2-46BB-BE53-B9CCB2A98737}" type="presParOf" srcId="{1290F427-0CAF-478C-9761-2B8D6A2EB6B7}" destId="{29B63040-23A0-4539-B16E-99816377CBA5}" srcOrd="2" destOrd="0" presId="urn:microsoft.com/office/officeart/2005/8/layout/hierarchy3"/>
    <dgm:cxn modelId="{EF4D3BCD-EB46-4E82-9781-58A885F955CA}" type="presParOf" srcId="{1290F427-0CAF-478C-9761-2B8D6A2EB6B7}" destId="{FB757B4A-291D-4B5C-B850-C44B1BAF239C}" srcOrd="3" destOrd="0" presId="urn:microsoft.com/office/officeart/2005/8/layout/hierarchy3"/>
    <dgm:cxn modelId="{AD1C6D31-5052-4F31-A002-806B9B42C221}" type="presParOf" srcId="{1290F427-0CAF-478C-9761-2B8D6A2EB6B7}" destId="{F1650A81-E3CD-4604-ABF4-EEBEC10273F8}" srcOrd="4" destOrd="0" presId="urn:microsoft.com/office/officeart/2005/8/layout/hierarchy3"/>
    <dgm:cxn modelId="{187818F6-37F2-4D9B-8955-3F84E6F8C1BB}" type="presParOf" srcId="{1290F427-0CAF-478C-9761-2B8D6A2EB6B7}" destId="{5CF193C4-E01C-4259-BA2A-3A90D534FA8F}" srcOrd="5" destOrd="0" presId="urn:microsoft.com/office/officeart/2005/8/layout/hierarchy3"/>
    <dgm:cxn modelId="{E99A6537-BB83-4076-9600-024165187D0A}" type="presParOf" srcId="{6116A174-29FE-4335-AC4B-FC68DFF37D9A}" destId="{C40D7183-0BF8-42E4-980B-48BF0E6BE6FD}" srcOrd="1" destOrd="0" presId="urn:microsoft.com/office/officeart/2005/8/layout/hierarchy3"/>
    <dgm:cxn modelId="{93830155-3EFE-4E1E-BD7F-D97F85F87AA3}" type="presParOf" srcId="{C40D7183-0BF8-42E4-980B-48BF0E6BE6FD}" destId="{CB9220C9-194B-4380-8F7D-AAB2D87FDBFA}" srcOrd="0" destOrd="0" presId="urn:microsoft.com/office/officeart/2005/8/layout/hierarchy3"/>
    <dgm:cxn modelId="{EBD6C76A-0309-498E-8508-CECC623F3098}" type="presParOf" srcId="{CB9220C9-194B-4380-8F7D-AAB2D87FDBFA}" destId="{FA6158A5-E2EF-4606-802D-E7BEE579A8B5}" srcOrd="0" destOrd="0" presId="urn:microsoft.com/office/officeart/2005/8/layout/hierarchy3"/>
    <dgm:cxn modelId="{B8463F33-8881-42E8-8E92-7BE3EA627BAC}" type="presParOf" srcId="{CB9220C9-194B-4380-8F7D-AAB2D87FDBFA}" destId="{1ACD46A9-B613-4E74-897A-D1B7515C1CB8}" srcOrd="1" destOrd="0" presId="urn:microsoft.com/office/officeart/2005/8/layout/hierarchy3"/>
    <dgm:cxn modelId="{9858E4FF-FCE6-477D-B501-2D8C4950E762}" type="presParOf" srcId="{C40D7183-0BF8-42E4-980B-48BF0E6BE6FD}" destId="{778C9665-C021-485D-8643-5B7D6A72CF7F}" srcOrd="1" destOrd="0" presId="urn:microsoft.com/office/officeart/2005/8/layout/hierarchy3"/>
    <dgm:cxn modelId="{AD6DF8AB-A617-48D6-9C86-1B1FB94EFE0E}" type="presParOf" srcId="{778C9665-C021-485D-8643-5B7D6A72CF7F}" destId="{ECEBD75B-F95C-47D1-8508-91CC5DFDE0F6}" srcOrd="0" destOrd="0" presId="urn:microsoft.com/office/officeart/2005/8/layout/hierarchy3"/>
    <dgm:cxn modelId="{E9136A0E-6E29-4A74-9B6B-D4786B956034}" type="presParOf" srcId="{778C9665-C021-485D-8643-5B7D6A72CF7F}" destId="{02734650-EA5C-4B67-B2A2-360D1949B719}" srcOrd="1" destOrd="0" presId="urn:microsoft.com/office/officeart/2005/8/layout/hierarchy3"/>
    <dgm:cxn modelId="{481B970F-C45A-493D-94D6-A3D87EBAFD20}" type="presParOf" srcId="{778C9665-C021-485D-8643-5B7D6A72CF7F}" destId="{3D626F81-967B-4FB2-BB66-5C82750CA959}" srcOrd="2" destOrd="0" presId="urn:microsoft.com/office/officeart/2005/8/layout/hierarchy3"/>
    <dgm:cxn modelId="{867D9971-9BA9-4D4B-B015-7A9F71A2B450}" type="presParOf" srcId="{778C9665-C021-485D-8643-5B7D6A72CF7F}" destId="{ACCE0A15-F9C3-4DF6-BDE0-3B373D1B1B6F}" srcOrd="3" destOrd="0" presId="urn:microsoft.com/office/officeart/2005/8/layout/hierarchy3"/>
    <dgm:cxn modelId="{69C8B438-3749-4404-89B8-4B21FB3B4EEC}" type="presParOf" srcId="{778C9665-C021-485D-8643-5B7D6A72CF7F}" destId="{B4231BFF-6C2B-4F2A-9427-0FF6D52B4660}" srcOrd="4" destOrd="0" presId="urn:microsoft.com/office/officeart/2005/8/layout/hierarchy3"/>
    <dgm:cxn modelId="{1E50709F-091A-413F-B5EF-FB5518B87523}" type="presParOf" srcId="{778C9665-C021-485D-8643-5B7D6A72CF7F}" destId="{7C59A38C-1043-4C34-83B8-71BD41DAC18C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E684D5-7095-4B97-8531-DB1AC37D900B}">
      <dsp:nvSpPr>
        <dsp:cNvPr id="0" name=""/>
        <dsp:cNvSpPr/>
      </dsp:nvSpPr>
      <dsp:spPr>
        <a:xfrm>
          <a:off x="303841" y="2541"/>
          <a:ext cx="3887656" cy="10693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800" kern="1200" dirty="0" smtClean="0"/>
            <a:t>Pregi</a:t>
          </a:r>
          <a:endParaRPr lang="it-IT" sz="6500" kern="1200" dirty="0"/>
        </a:p>
      </dsp:txBody>
      <dsp:txXfrm>
        <a:off x="335161" y="33861"/>
        <a:ext cx="3825016" cy="1006690"/>
      </dsp:txXfrm>
    </dsp:sp>
    <dsp:sp modelId="{8D6AD499-B054-4170-8769-45392F4C15B3}">
      <dsp:nvSpPr>
        <dsp:cNvPr id="0" name=""/>
        <dsp:cNvSpPr/>
      </dsp:nvSpPr>
      <dsp:spPr>
        <a:xfrm>
          <a:off x="692607" y="1071871"/>
          <a:ext cx="388765" cy="1054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4156"/>
              </a:lnTo>
              <a:lnTo>
                <a:pt x="388765" y="10541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ABBAF-33FA-4B31-9C27-512580BE1BB7}">
      <dsp:nvSpPr>
        <dsp:cNvPr id="0" name=""/>
        <dsp:cNvSpPr/>
      </dsp:nvSpPr>
      <dsp:spPr>
        <a:xfrm>
          <a:off x="1081372" y="1339203"/>
          <a:ext cx="3336463" cy="157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kern="1200" dirty="0" smtClean="0"/>
            <a:t>Tipicamente sono </a:t>
          </a:r>
          <a:r>
            <a:rPr lang="it-IT" sz="1500" b="1" kern="1200" dirty="0" smtClean="0"/>
            <a:t>più piccoli e più leggeri </a:t>
          </a:r>
          <a:r>
            <a:rPr lang="it-IT" sz="1500" kern="1200" dirty="0" smtClean="0"/>
            <a:t>degli alimentatori lineari</a:t>
          </a:r>
          <a:endParaRPr lang="it-IT" sz="1500" kern="1200" dirty="0"/>
        </a:p>
      </dsp:txBody>
      <dsp:txXfrm>
        <a:off x="1127463" y="1385294"/>
        <a:ext cx="3244281" cy="1481465"/>
      </dsp:txXfrm>
    </dsp:sp>
    <dsp:sp modelId="{29B63040-23A0-4539-B16E-99816377CBA5}">
      <dsp:nvSpPr>
        <dsp:cNvPr id="0" name=""/>
        <dsp:cNvSpPr/>
      </dsp:nvSpPr>
      <dsp:spPr>
        <a:xfrm>
          <a:off x="692607" y="1071871"/>
          <a:ext cx="388765" cy="2895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5136"/>
              </a:lnTo>
              <a:lnTo>
                <a:pt x="388765" y="28951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57B4A-291D-4B5C-B850-C44B1BAF239C}">
      <dsp:nvSpPr>
        <dsp:cNvPr id="0" name=""/>
        <dsp:cNvSpPr/>
      </dsp:nvSpPr>
      <dsp:spPr>
        <a:xfrm>
          <a:off x="1081372" y="3180184"/>
          <a:ext cx="3336463" cy="157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kern="1200" dirty="0" smtClean="0"/>
            <a:t>Sono più </a:t>
          </a:r>
          <a:r>
            <a:rPr lang="it-IT" sz="1500" b="1" kern="1200" dirty="0" smtClean="0"/>
            <a:t>efficienti</a:t>
          </a:r>
          <a:r>
            <a:rPr lang="it-IT" sz="1500" kern="1200" dirty="0" smtClean="0"/>
            <a:t> degli alimentatori lineari (hanno un rendimento superiore tra il 70 e il 90%) e dissipano meno calore</a:t>
          </a:r>
          <a:endParaRPr lang="it-IT" sz="1500" kern="1200" dirty="0"/>
        </a:p>
      </dsp:txBody>
      <dsp:txXfrm>
        <a:off x="1127463" y="3226275"/>
        <a:ext cx="3244281" cy="1481465"/>
      </dsp:txXfrm>
    </dsp:sp>
    <dsp:sp modelId="{F1650A81-E3CD-4604-ABF4-EEBEC10273F8}">
      <dsp:nvSpPr>
        <dsp:cNvPr id="0" name=""/>
        <dsp:cNvSpPr/>
      </dsp:nvSpPr>
      <dsp:spPr>
        <a:xfrm>
          <a:off x="692607" y="1071871"/>
          <a:ext cx="388765" cy="473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6116"/>
              </a:lnTo>
              <a:lnTo>
                <a:pt x="388765" y="47361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193C4-E01C-4259-BA2A-3A90D534FA8F}">
      <dsp:nvSpPr>
        <dsp:cNvPr id="0" name=""/>
        <dsp:cNvSpPr/>
      </dsp:nvSpPr>
      <dsp:spPr>
        <a:xfrm>
          <a:off x="1081372" y="5021164"/>
          <a:ext cx="3336463" cy="157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kern="1200" dirty="0" smtClean="0"/>
            <a:t>Spesso presentano anche un </a:t>
          </a:r>
          <a:r>
            <a:rPr lang="it-IT" sz="1500" b="1" i="0" kern="1200" dirty="0" smtClean="0"/>
            <a:t>costo più basso </a:t>
          </a:r>
          <a:r>
            <a:rPr lang="it-IT" sz="1500" kern="1200" dirty="0" smtClean="0"/>
            <a:t>perché hanno trasformatori di dimensioni minori e più semplici da realizzare</a:t>
          </a:r>
          <a:endParaRPr lang="it-IT" sz="1500" kern="1200" dirty="0"/>
        </a:p>
      </dsp:txBody>
      <dsp:txXfrm>
        <a:off x="1127463" y="5067255"/>
        <a:ext cx="3244281" cy="1481465"/>
      </dsp:txXfrm>
    </dsp:sp>
    <dsp:sp modelId="{FA6158A5-E2EF-4606-802D-E7BEE579A8B5}">
      <dsp:nvSpPr>
        <dsp:cNvPr id="0" name=""/>
        <dsp:cNvSpPr/>
      </dsp:nvSpPr>
      <dsp:spPr>
        <a:xfrm>
          <a:off x="4726163" y="2541"/>
          <a:ext cx="3887656" cy="10693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800" kern="1200" dirty="0" smtClean="0"/>
            <a:t>Difetti</a:t>
          </a:r>
          <a:endParaRPr lang="it-IT" sz="4800" kern="1200" dirty="0"/>
        </a:p>
      </dsp:txBody>
      <dsp:txXfrm>
        <a:off x="4757483" y="33861"/>
        <a:ext cx="3825016" cy="1006690"/>
      </dsp:txXfrm>
    </dsp:sp>
    <dsp:sp modelId="{ECEBD75B-F95C-47D1-8508-91CC5DFDE0F6}">
      <dsp:nvSpPr>
        <dsp:cNvPr id="0" name=""/>
        <dsp:cNvSpPr/>
      </dsp:nvSpPr>
      <dsp:spPr>
        <a:xfrm>
          <a:off x="5114928" y="1071871"/>
          <a:ext cx="388765" cy="1054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4156"/>
              </a:lnTo>
              <a:lnTo>
                <a:pt x="388765" y="10541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34650-EA5C-4B67-B2A2-360D1949B719}">
      <dsp:nvSpPr>
        <dsp:cNvPr id="0" name=""/>
        <dsp:cNvSpPr/>
      </dsp:nvSpPr>
      <dsp:spPr>
        <a:xfrm>
          <a:off x="5503694" y="1339203"/>
          <a:ext cx="3336463" cy="157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kern="1200" dirty="0" smtClean="0"/>
            <a:t>Hanno un </a:t>
          </a:r>
          <a:r>
            <a:rPr lang="it-IT" sz="1500" b="1" kern="1200" dirty="0" smtClean="0"/>
            <a:t>circuito</a:t>
          </a:r>
          <a:r>
            <a:rPr lang="it-IT" sz="1500" kern="1200" dirty="0" smtClean="0"/>
            <a:t> </a:t>
          </a:r>
          <a:r>
            <a:rPr lang="it-IT" sz="1500" b="1" kern="1200" dirty="0" smtClean="0"/>
            <a:t>più complesso</a:t>
          </a:r>
          <a:endParaRPr lang="it-IT" sz="1500" b="1" kern="1200" dirty="0"/>
        </a:p>
      </dsp:txBody>
      <dsp:txXfrm>
        <a:off x="5549785" y="1385294"/>
        <a:ext cx="3244281" cy="1481465"/>
      </dsp:txXfrm>
    </dsp:sp>
    <dsp:sp modelId="{3D626F81-967B-4FB2-BB66-5C82750CA959}">
      <dsp:nvSpPr>
        <dsp:cNvPr id="0" name=""/>
        <dsp:cNvSpPr/>
      </dsp:nvSpPr>
      <dsp:spPr>
        <a:xfrm>
          <a:off x="5114928" y="1071871"/>
          <a:ext cx="388765" cy="2895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5136"/>
              </a:lnTo>
              <a:lnTo>
                <a:pt x="388765" y="28951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E0A15-F9C3-4DF6-BDE0-3B373D1B1B6F}">
      <dsp:nvSpPr>
        <dsp:cNvPr id="0" name=""/>
        <dsp:cNvSpPr/>
      </dsp:nvSpPr>
      <dsp:spPr>
        <a:xfrm>
          <a:off x="5503694" y="3180184"/>
          <a:ext cx="3336463" cy="157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kern="1200" dirty="0" smtClean="0"/>
            <a:t>Possono essere una potenziale </a:t>
          </a:r>
          <a:r>
            <a:rPr lang="it-IT" sz="1500" b="0" kern="1200" dirty="0" smtClean="0"/>
            <a:t>sorgente</a:t>
          </a:r>
          <a:r>
            <a:rPr lang="it-IT" sz="1500" b="1" kern="1200" dirty="0" smtClean="0"/>
            <a:t> </a:t>
          </a:r>
          <a:r>
            <a:rPr lang="it-IT" sz="1500" b="0" kern="1200" dirty="0" smtClean="0"/>
            <a:t>di</a:t>
          </a:r>
          <a:r>
            <a:rPr lang="it-IT" sz="1500" b="1" kern="1200" dirty="0" smtClean="0"/>
            <a:t> </a:t>
          </a:r>
          <a:r>
            <a:rPr lang="it-IT" sz="1500" b="0" kern="1200" dirty="0" smtClean="0"/>
            <a:t>Interferenze Elettromagnetiche (</a:t>
          </a:r>
          <a:r>
            <a:rPr lang="it-IT" sz="1500" b="1" kern="1200" dirty="0" smtClean="0"/>
            <a:t>EMI</a:t>
          </a:r>
          <a:r>
            <a:rPr lang="it-IT" sz="1500" b="0" kern="1200" dirty="0" smtClean="0"/>
            <a:t>) e a radio-frequenza (</a:t>
          </a:r>
          <a:r>
            <a:rPr lang="it-IT" sz="1500" b="1" kern="1200" dirty="0" smtClean="0"/>
            <a:t>RFI</a:t>
          </a:r>
          <a:r>
            <a:rPr lang="it-IT" sz="1500" b="0" kern="1200" dirty="0" smtClean="0"/>
            <a:t>).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0" kern="1200" dirty="0" smtClean="0"/>
            <a:t>La tensione d’uscita è affetta da rumore ad alta frequenza</a:t>
          </a:r>
          <a:endParaRPr lang="it-IT" sz="1500" b="0" kern="1200" dirty="0"/>
        </a:p>
      </dsp:txBody>
      <dsp:txXfrm>
        <a:off x="5549785" y="3226275"/>
        <a:ext cx="3244281" cy="1481465"/>
      </dsp:txXfrm>
    </dsp:sp>
    <dsp:sp modelId="{B4231BFF-6C2B-4F2A-9427-0FF6D52B4660}">
      <dsp:nvSpPr>
        <dsp:cNvPr id="0" name=""/>
        <dsp:cNvSpPr/>
      </dsp:nvSpPr>
      <dsp:spPr>
        <a:xfrm>
          <a:off x="5114928" y="1071871"/>
          <a:ext cx="388765" cy="473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6116"/>
              </a:lnTo>
              <a:lnTo>
                <a:pt x="388765" y="47361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59A38C-1043-4C34-83B8-71BD41DAC18C}">
      <dsp:nvSpPr>
        <dsp:cNvPr id="0" name=""/>
        <dsp:cNvSpPr/>
      </dsp:nvSpPr>
      <dsp:spPr>
        <a:xfrm>
          <a:off x="5503694" y="5021164"/>
          <a:ext cx="3336463" cy="157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kern="1200" dirty="0" smtClean="0"/>
            <a:t>Hanno </a:t>
          </a:r>
          <a:r>
            <a:rPr lang="it-IT" sz="1500" b="1" kern="1200" dirty="0" smtClean="0"/>
            <a:t>tempi di risposta al transitorio più lenti </a:t>
          </a:r>
          <a:r>
            <a:rPr lang="it-IT" sz="1500" b="0" kern="1200" dirty="0" smtClean="0"/>
            <a:t>e il segnale d’uscita non è molto </a:t>
          </a:r>
          <a:endParaRPr lang="it-IT" sz="1500" b="1" kern="1200" dirty="0"/>
        </a:p>
      </dsp:txBody>
      <dsp:txXfrm>
        <a:off x="5549785" y="5067255"/>
        <a:ext cx="3244281" cy="1481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85867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00753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1778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49195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25143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74104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9785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37686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13404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441989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96074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9F615-641F-4B8C-AB2B-10BCFACD342A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415D9-1F42-49D8-B934-F221797C9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59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728192"/>
          </a:xfrm>
        </p:spPr>
        <p:txBody>
          <a:bodyPr>
            <a:noAutofit/>
          </a:bodyPr>
          <a:lstStyle/>
          <a:p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Introduzione agli </a:t>
            </a:r>
            <a:r>
              <a:rPr lang="it-IT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Alimentatori Switching</a:t>
            </a:r>
            <a:br>
              <a:rPr lang="it-IT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2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(o alimentatori a commutazione)</a:t>
            </a:r>
            <a:endParaRPr lang="it-IT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3384376"/>
          </a:xfrm>
        </p:spPr>
        <p:txBody>
          <a:bodyPr>
            <a:noAutofit/>
          </a:bodyPr>
          <a:lstStyle/>
          <a:p>
            <a:r>
              <a:rPr lang="it-IT" sz="3600" cap="sm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Simulazione di Seconda Prova</a:t>
            </a:r>
          </a:p>
          <a:p>
            <a:endParaRPr lang="it-IT" sz="36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it-IT" sz="3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Seconda parte</a:t>
            </a:r>
          </a:p>
          <a:p>
            <a:r>
              <a:rPr lang="it-IT" sz="3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Quesito 3</a:t>
            </a:r>
            <a:endParaRPr lang="it-IT" sz="3600" b="1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427386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chemeClr val="accent6">
                    <a:lumMod val="75000"/>
                  </a:schemeClr>
                </a:solidFill>
              </a:rPr>
              <a:t>Schema a blocchi di un Alimentatore Switching</a:t>
            </a:r>
            <a:endParaRPr lang="it-IT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9144000" cy="2998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2074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chemeClr val="accent6">
                    <a:lumMod val="75000"/>
                  </a:schemeClr>
                </a:solidFill>
              </a:rPr>
              <a:t>Schema a blocchi </a:t>
            </a:r>
            <a:r>
              <a:rPr lang="it-IT" sz="3600" b="1" dirty="0" smtClean="0">
                <a:solidFill>
                  <a:schemeClr val="accent6">
                    <a:lumMod val="75000"/>
                  </a:schemeClr>
                </a:solidFill>
              </a:rPr>
              <a:t>dettagliato</a:t>
            </a:r>
            <a:endParaRPr lang="it-IT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915454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86289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95536" y="44624"/>
            <a:ext cx="8219256" cy="681337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Al carico viene infine fornita una tensione continua, che viene </a:t>
            </a:r>
            <a:r>
              <a:rPr lang="it-IT" sz="2000" i="1" dirty="0"/>
              <a:t>stabilizzata </a:t>
            </a:r>
            <a:r>
              <a:rPr lang="it-IT" sz="2000" dirty="0"/>
              <a:t>dal blocco </a:t>
            </a:r>
            <a:r>
              <a:rPr lang="it-IT" sz="2000" b="1" i="1" dirty="0" smtClean="0"/>
              <a:t>regolatore </a:t>
            </a:r>
            <a:r>
              <a:rPr lang="it-IT" sz="2000" b="1" i="1" dirty="0" err="1" smtClean="0"/>
              <a:t>switching</a:t>
            </a:r>
            <a:r>
              <a:rPr lang="it-IT" sz="2000" b="1" i="1" dirty="0" smtClean="0"/>
              <a:t> </a:t>
            </a:r>
            <a:r>
              <a:rPr lang="it-IT" sz="2000" dirty="0"/>
              <a:t>tramite un anello di controreazione. Tale regolatore agisce variando il </a:t>
            </a:r>
            <a:r>
              <a:rPr lang="it-IT" sz="2000" b="1" i="1" dirty="0">
                <a:solidFill>
                  <a:srgbClr val="FF0000"/>
                </a:solidFill>
              </a:rPr>
              <a:t>duty </a:t>
            </a:r>
            <a:r>
              <a:rPr lang="it-IT" sz="2000" b="1" i="1" dirty="0" err="1" smtClean="0">
                <a:solidFill>
                  <a:srgbClr val="FF0000"/>
                </a:solidFill>
              </a:rPr>
              <a:t>cycle</a:t>
            </a:r>
            <a:r>
              <a:rPr lang="it-IT" sz="2000" b="1" i="1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(rapporto </a:t>
            </a:r>
            <a:r>
              <a:rPr lang="it-IT" sz="2000" dirty="0"/>
              <a:t>tra la durata in cui l’onda – in un periodo – è a livello alto e il periodo dell’onda </a:t>
            </a:r>
            <a:r>
              <a:rPr lang="it-IT" sz="2000" dirty="0" smtClean="0"/>
              <a:t>stessa) dell’onda </a:t>
            </a:r>
            <a:r>
              <a:rPr lang="it-IT" sz="2000" dirty="0"/>
              <a:t>quadra prodotta dall’inverter. Ciò è realizzato tramite un </a:t>
            </a:r>
            <a:r>
              <a:rPr lang="it-IT" sz="2000" i="1" dirty="0"/>
              <a:t>modulatore di larghezza </a:t>
            </a:r>
            <a:r>
              <a:rPr lang="it-IT" sz="2000" i="1" dirty="0" smtClean="0"/>
              <a:t>di impulsi </a:t>
            </a:r>
            <a:r>
              <a:rPr lang="it-IT" sz="2000" dirty="0"/>
              <a:t>o </a:t>
            </a:r>
            <a:r>
              <a:rPr lang="it-IT" sz="2000" b="1" dirty="0"/>
              <a:t>PWM</a:t>
            </a:r>
            <a:r>
              <a:rPr lang="it-IT" sz="2000" i="1" dirty="0"/>
              <a:t> </a:t>
            </a:r>
            <a:r>
              <a:rPr lang="it-IT" sz="2000" dirty="0"/>
              <a:t>(</a:t>
            </a:r>
            <a:r>
              <a:rPr lang="it-IT" sz="2000" i="1" dirty="0" err="1"/>
              <a:t>pulse</a:t>
            </a:r>
            <a:r>
              <a:rPr lang="it-IT" sz="2000" i="1" dirty="0"/>
              <a:t> </a:t>
            </a:r>
            <a:r>
              <a:rPr lang="it-IT" sz="2000" i="1" dirty="0" err="1"/>
              <a:t>width</a:t>
            </a:r>
            <a:r>
              <a:rPr lang="it-IT" sz="2000" i="1" dirty="0"/>
              <a:t> </a:t>
            </a:r>
            <a:r>
              <a:rPr lang="it-IT" sz="2000" i="1" dirty="0" err="1"/>
              <a:t>modulation</a:t>
            </a:r>
            <a:r>
              <a:rPr lang="it-IT" sz="2000" dirty="0"/>
              <a:t>). Più precisamente, un </a:t>
            </a:r>
            <a:r>
              <a:rPr lang="it-IT" sz="2000" i="1" dirty="0"/>
              <a:t>amplificatore d’errore </a:t>
            </a:r>
            <a:r>
              <a:rPr lang="it-IT" sz="2000" dirty="0" smtClean="0"/>
              <a:t>confronta una </a:t>
            </a:r>
            <a:r>
              <a:rPr lang="it-IT" sz="2000" dirty="0"/>
              <a:t>frazione del segnale d’uscita </a:t>
            </a:r>
            <a:r>
              <a:rPr lang="it-IT" sz="2000" dirty="0" smtClean="0"/>
              <a:t>(</a:t>
            </a:r>
            <a:r>
              <a:rPr lang="el-GR" sz="2000" i="1" dirty="0" smtClean="0"/>
              <a:t>β</a:t>
            </a:r>
            <a:r>
              <a:rPr lang="it-IT" sz="2000" i="1" dirty="0" smtClean="0"/>
              <a:t>Vo</a:t>
            </a:r>
            <a:r>
              <a:rPr lang="it-IT" sz="2000" dirty="0"/>
              <a:t>) con una tensione di riferimento (</a:t>
            </a:r>
            <a:r>
              <a:rPr lang="it-IT" sz="2000" i="1" dirty="0" err="1"/>
              <a:t>Vref</a:t>
            </a:r>
            <a:r>
              <a:rPr lang="it-IT" sz="2000" dirty="0"/>
              <a:t>), producendo un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segnale d’errore </a:t>
            </a:r>
            <a:r>
              <a:rPr lang="it-IT" sz="2000" i="1" dirty="0"/>
              <a:t>Ve</a:t>
            </a:r>
            <a:r>
              <a:rPr lang="it-IT" sz="2000" dirty="0"/>
              <a:t>. Tale segnale a sua volta controlla il modulatore PWM che </a:t>
            </a:r>
            <a:r>
              <a:rPr lang="it-IT" sz="2000" i="1" dirty="0"/>
              <a:t>allarga </a:t>
            </a:r>
            <a:r>
              <a:rPr lang="it-IT" sz="2000" dirty="0"/>
              <a:t>o </a:t>
            </a:r>
            <a:r>
              <a:rPr lang="it-IT" sz="2000" i="1" dirty="0"/>
              <a:t>restringe il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000" i="1" dirty="0"/>
              <a:t>duty </a:t>
            </a:r>
            <a:r>
              <a:rPr lang="it-IT" sz="2000" i="1" dirty="0" err="1"/>
              <a:t>cycle</a:t>
            </a:r>
            <a:r>
              <a:rPr lang="it-IT" sz="2000" i="1" dirty="0"/>
              <a:t> </a:t>
            </a:r>
            <a:r>
              <a:rPr lang="it-IT" sz="2000" dirty="0"/>
              <a:t>(mantenendo la frequenza costante) così come indicato </a:t>
            </a:r>
            <a:r>
              <a:rPr lang="it-IT" sz="2000" dirty="0" smtClean="0"/>
              <a:t>di seguito.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9186481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51920" y="0"/>
            <a:ext cx="5292080" cy="1143000"/>
          </a:xfrm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chemeClr val="accent6">
                    <a:lumMod val="75000"/>
                  </a:schemeClr>
                </a:solidFill>
              </a:rPr>
              <a:t>Circuito di controllo</a:t>
            </a:r>
            <a:br>
              <a:rPr lang="it-IT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sz="3200" b="1" dirty="0" smtClean="0">
                <a:solidFill>
                  <a:schemeClr val="accent6">
                    <a:lumMod val="75000"/>
                  </a:schemeClr>
                </a:solidFill>
              </a:rPr>
              <a:t>del segnale PWM</a:t>
            </a:r>
            <a:endParaRPr lang="it-IT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-25598" y="116632"/>
            <a:ext cx="3312368" cy="648072"/>
          </a:xfrm>
        </p:spPr>
        <p:txBody>
          <a:bodyPr>
            <a:noAutofit/>
          </a:bodyPr>
          <a:lstStyle/>
          <a:p>
            <a:r>
              <a:rPr lang="it-IT" sz="1800" dirty="0" smtClean="0">
                <a:solidFill>
                  <a:srgbClr val="C00000"/>
                </a:solidFill>
              </a:rPr>
              <a:t>Schema di un </a:t>
            </a:r>
            <a:r>
              <a:rPr lang="it-IT" sz="1800" dirty="0">
                <a:solidFill>
                  <a:srgbClr val="C00000"/>
                </a:solidFill>
              </a:rPr>
              <a:t>regolatore </a:t>
            </a:r>
            <a:r>
              <a:rPr lang="it-IT" sz="1800" dirty="0" err="1" smtClean="0">
                <a:solidFill>
                  <a:srgbClr val="C00000"/>
                </a:solidFill>
              </a:rPr>
              <a:t>switching</a:t>
            </a:r>
            <a:endParaRPr lang="it-IT" sz="1800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6" y="908720"/>
            <a:ext cx="3659278" cy="3120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293096"/>
            <a:ext cx="8453095" cy="252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2123728" y="4149080"/>
            <a:ext cx="6984776" cy="432048"/>
          </a:xfrm>
        </p:spPr>
        <p:txBody>
          <a:bodyPr>
            <a:normAutofit fontScale="92500"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Forme d’onda relative al modulatore PWM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11960" y="1052736"/>
            <a:ext cx="4536504" cy="31393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Circuito di retroazione ad anello chiuso per il confronto tra la tensione </a:t>
            </a:r>
            <a:r>
              <a:rPr lang="it-IT" dirty="0"/>
              <a:t>di </a:t>
            </a:r>
            <a:r>
              <a:rPr lang="it-IT" dirty="0" smtClean="0"/>
              <a:t>uscita </a:t>
            </a:r>
            <a:r>
              <a:rPr lang="it-IT" i="1" dirty="0" smtClean="0"/>
              <a:t>Vo</a:t>
            </a:r>
            <a:r>
              <a:rPr lang="it-IT" dirty="0" smtClean="0"/>
              <a:t> e la tensione di </a:t>
            </a:r>
            <a:r>
              <a:rPr lang="it-IT" dirty="0"/>
              <a:t>riferimento </a:t>
            </a:r>
            <a:r>
              <a:rPr lang="it-IT" i="1" dirty="0" err="1" smtClean="0"/>
              <a:t>Vref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modulatore</a:t>
            </a:r>
            <a:r>
              <a:rPr lang="it-IT" dirty="0" smtClean="0"/>
              <a:t> è, di fatto, un trigger che genera il segnale a onda quadra confrontando un segnale a dente di sega </a:t>
            </a:r>
            <a:r>
              <a:rPr lang="it-IT" i="1" dirty="0" err="1" smtClean="0"/>
              <a:t>Vos</a:t>
            </a:r>
            <a:r>
              <a:rPr lang="it-IT" dirty="0" smtClean="0"/>
              <a:t> con il segnale errore </a:t>
            </a:r>
            <a:r>
              <a:rPr lang="it-IT" i="1" dirty="0" smtClean="0"/>
              <a:t>Ve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b="1" dirty="0" err="1" smtClean="0"/>
              <a:t>Vos</a:t>
            </a:r>
            <a:r>
              <a:rPr lang="it-IT" b="1" dirty="0" smtClean="0"/>
              <a:t>&lt;Ve</a:t>
            </a:r>
            <a:r>
              <a:rPr lang="it-IT" dirty="0" smtClean="0"/>
              <a:t> 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b="1" dirty="0" smtClean="0">
                <a:solidFill>
                  <a:srgbClr val="C00000"/>
                </a:solidFill>
              </a:rPr>
              <a:t>ON</a:t>
            </a:r>
          </a:p>
          <a:p>
            <a:r>
              <a:rPr lang="it-IT" b="1" dirty="0" err="1" smtClean="0"/>
              <a:t>Vos</a:t>
            </a:r>
            <a:r>
              <a:rPr lang="it-IT" b="1" dirty="0" smtClean="0"/>
              <a:t>&gt;Ve </a:t>
            </a:r>
            <a:r>
              <a:rPr lang="it-IT" dirty="0" smtClean="0"/>
              <a:t>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OFF</a:t>
            </a:r>
            <a:endParaRPr lang="it-IT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471172" y="5733256"/>
            <a:ext cx="11647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C00000"/>
                </a:solidFill>
              </a:rPr>
              <a:t>ON</a:t>
            </a:r>
            <a:endParaRPr lang="it-IT" sz="1600" b="1" dirty="0" smtClean="0">
              <a:solidFill>
                <a:srgbClr val="C00000"/>
              </a:solidFill>
            </a:endParaRPr>
          </a:p>
          <a:p>
            <a:endParaRPr lang="it-IT" sz="1600" b="1" dirty="0">
              <a:solidFill>
                <a:srgbClr val="C00000"/>
              </a:solidFill>
            </a:endParaRPr>
          </a:p>
          <a:p>
            <a:endParaRPr lang="it-IT" sz="1600" b="1" dirty="0" smtClean="0">
              <a:solidFill>
                <a:srgbClr val="C00000"/>
              </a:solidFill>
            </a:endParaRPr>
          </a:p>
          <a:p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it-IT" sz="1200" b="1" dirty="0" smtClean="0">
                <a:solidFill>
                  <a:schemeClr val="tx2">
                    <a:lumMod val="75000"/>
                  </a:schemeClr>
                </a:solidFill>
              </a:rPr>
              <a:t>OFF</a:t>
            </a:r>
            <a:endParaRPr lang="it-IT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03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926976"/>
          </a:xfrm>
        </p:spPr>
        <p:txBody>
          <a:bodyPr/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Modulatore PWM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3744416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1600" dirty="0"/>
              <a:t>Il modulatore PWM è in pratica un </a:t>
            </a:r>
            <a:r>
              <a:rPr lang="it-IT" sz="1600" b="1" u="sng" dirty="0"/>
              <a:t>comparatore</a:t>
            </a:r>
            <a:r>
              <a:rPr lang="it-IT" sz="1600" dirty="0"/>
              <a:t> provvisto di due ingressi: il primo costituito </a:t>
            </a:r>
            <a:r>
              <a:rPr lang="it-IT" sz="1600" dirty="0" smtClean="0"/>
              <a:t>da un’onda a dente di sega </a:t>
            </a:r>
            <a:r>
              <a:rPr lang="it-IT" sz="1600" i="1" dirty="0" err="1" smtClean="0"/>
              <a:t>Vos</a:t>
            </a:r>
            <a:r>
              <a:rPr lang="it-IT" sz="1600" i="1" dirty="0" smtClean="0"/>
              <a:t> </a:t>
            </a:r>
            <a:r>
              <a:rPr lang="it-IT" sz="1600" dirty="0"/>
              <a:t>e il secondo dal segnale d’errore </a:t>
            </a:r>
            <a:r>
              <a:rPr lang="it-IT" sz="1600" i="1" dirty="0" smtClean="0"/>
              <a:t>Ve</a:t>
            </a:r>
            <a:r>
              <a:rPr lang="it-IT" sz="1600" dirty="0" smtClean="0"/>
              <a:t>.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1600" dirty="0" smtClean="0"/>
              <a:t>Supponiamo </a:t>
            </a:r>
            <a:r>
              <a:rPr lang="it-IT" sz="1600" dirty="0"/>
              <a:t>che la tensione </a:t>
            </a:r>
            <a:r>
              <a:rPr lang="it-IT" sz="1600" dirty="0" smtClean="0"/>
              <a:t>d’uscita subisca </a:t>
            </a:r>
            <a:r>
              <a:rPr lang="it-IT" sz="1600" dirty="0"/>
              <a:t>un aumento dovuto ad </a:t>
            </a:r>
            <a:r>
              <a:rPr lang="it-IT" sz="1600" dirty="0" smtClean="0"/>
              <a:t>una variazione </a:t>
            </a:r>
            <a:r>
              <a:rPr lang="it-IT" sz="1600" dirty="0"/>
              <a:t>di qualche parametro esterno: aumenta </a:t>
            </a:r>
            <a:r>
              <a:rPr lang="it-IT" sz="1600" dirty="0" smtClean="0"/>
              <a:t>di conseguenza </a:t>
            </a:r>
            <a:r>
              <a:rPr lang="it-IT" sz="1600" i="1" dirty="0" err="1" smtClean="0"/>
              <a:t>ßVo</a:t>
            </a:r>
            <a:r>
              <a:rPr lang="it-IT" sz="1600" i="1" dirty="0" smtClean="0"/>
              <a:t> </a:t>
            </a:r>
            <a:r>
              <a:rPr lang="it-IT" sz="1600" dirty="0"/>
              <a:t>e diminuisce </a:t>
            </a:r>
            <a:r>
              <a:rPr lang="it-IT" sz="1600" i="1" dirty="0"/>
              <a:t>Ve </a:t>
            </a:r>
            <a:r>
              <a:rPr lang="it-IT" sz="1600" dirty="0" smtClean="0"/>
              <a:t>(= </a:t>
            </a:r>
            <a:r>
              <a:rPr lang="it-IT" sz="1600" i="1" dirty="0" err="1"/>
              <a:t>Vref</a:t>
            </a:r>
            <a:r>
              <a:rPr lang="it-IT" sz="1600" i="1" dirty="0"/>
              <a:t> - </a:t>
            </a:r>
            <a:r>
              <a:rPr lang="it-IT" sz="1600" i="1" dirty="0" err="1"/>
              <a:t>ßVo</a:t>
            </a:r>
            <a:r>
              <a:rPr lang="it-IT" sz="1600" dirty="0" smtClean="0"/>
              <a:t>). </a:t>
            </a:r>
            <a:r>
              <a:rPr lang="it-IT" sz="1600" dirty="0"/>
              <a:t>L’uscita del modulatore PWM subisce allora </a:t>
            </a:r>
            <a:r>
              <a:rPr lang="it-IT" sz="1600" dirty="0" smtClean="0"/>
              <a:t>una diminuzione </a:t>
            </a:r>
            <a:r>
              <a:rPr lang="it-IT" sz="1600" dirty="0"/>
              <a:t>del suo duty </a:t>
            </a:r>
            <a:r>
              <a:rPr lang="it-IT" sz="1600" dirty="0" err="1"/>
              <a:t>cycle</a:t>
            </a:r>
            <a:r>
              <a:rPr lang="it-IT" sz="1600" dirty="0"/>
              <a:t>. Poiché è possibile dimostrare che la tensione d’uscita </a:t>
            </a:r>
            <a:r>
              <a:rPr lang="it-IT" sz="1600" dirty="0" smtClean="0"/>
              <a:t>è proporzionale </a:t>
            </a:r>
            <a:r>
              <a:rPr lang="it-IT" sz="1600" dirty="0"/>
              <a:t>al duty </a:t>
            </a:r>
            <a:r>
              <a:rPr lang="it-IT" sz="1600" dirty="0" err="1"/>
              <a:t>cycle</a:t>
            </a:r>
            <a:r>
              <a:rPr lang="it-IT" sz="1600" dirty="0"/>
              <a:t>, essa subisce una riduzione che compensa l’aumento </a:t>
            </a:r>
            <a:r>
              <a:rPr lang="it-IT" sz="1600" dirty="0" smtClean="0"/>
              <a:t>iniziale, mantenendo </a:t>
            </a:r>
            <a:r>
              <a:rPr lang="it-IT" sz="1600" dirty="0"/>
              <a:t>pertanto un’uscita stabile.</a:t>
            </a:r>
            <a:endParaRPr lang="it-IT" sz="1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293096"/>
            <a:ext cx="8453095" cy="252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ccia circolare in giù 8"/>
          <p:cNvSpPr/>
          <p:nvPr/>
        </p:nvSpPr>
        <p:spPr>
          <a:xfrm>
            <a:off x="2843808" y="4365104"/>
            <a:ext cx="720080" cy="472829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Freccia circolare in giù 9"/>
          <p:cNvSpPr/>
          <p:nvPr/>
        </p:nvSpPr>
        <p:spPr>
          <a:xfrm>
            <a:off x="2843808" y="5445224"/>
            <a:ext cx="720080" cy="472829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9334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926976"/>
          </a:xfrm>
        </p:spPr>
        <p:txBody>
          <a:bodyPr/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Modulatore PWM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34563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A causa della presenza del trasformatore all’interno dell’inverter, lavorando in </a:t>
            </a:r>
            <a:r>
              <a:rPr lang="it-IT" sz="2000" dirty="0" smtClean="0"/>
              <a:t>commutazione possono </a:t>
            </a:r>
            <a:r>
              <a:rPr lang="it-IT" sz="2000" dirty="0"/>
              <a:t>nascere dei picchi di tensione molto elevati. Per tale motivo, nel blocco regolatore </a:t>
            </a:r>
            <a:r>
              <a:rPr lang="it-IT" sz="2000" dirty="0" smtClean="0"/>
              <a:t>si inserisce </a:t>
            </a:r>
            <a:r>
              <a:rPr lang="it-IT" sz="2000" dirty="0"/>
              <a:t>un </a:t>
            </a:r>
            <a:r>
              <a:rPr lang="it-IT" sz="2000" b="1" i="1" u="sng" dirty="0" err="1"/>
              <a:t>optoisolatore</a:t>
            </a:r>
            <a:r>
              <a:rPr lang="it-IT" sz="2000" i="1" dirty="0"/>
              <a:t> </a:t>
            </a:r>
            <a:r>
              <a:rPr lang="it-IT" sz="2000" dirty="0"/>
              <a:t>che realizza un isolamento galvanico nell’anello di controreazione (</a:t>
            </a:r>
            <a:r>
              <a:rPr lang="it-IT" sz="2000" dirty="0" smtClean="0"/>
              <a:t>in caso </a:t>
            </a:r>
            <a:r>
              <a:rPr lang="it-IT" sz="2000" dirty="0"/>
              <a:t>di impulsi di tensione molto elevati, si satura semplicemente il transistor </a:t>
            </a:r>
            <a:r>
              <a:rPr lang="it-IT" sz="2000" dirty="0" smtClean="0"/>
              <a:t>d’uscita dell’</a:t>
            </a:r>
            <a:r>
              <a:rPr lang="it-IT" sz="2000" dirty="0" err="1" smtClean="0"/>
              <a:t>optoisolatore</a:t>
            </a:r>
            <a:r>
              <a:rPr lang="it-IT" sz="2000" dirty="0"/>
              <a:t>).</a:t>
            </a:r>
            <a:endParaRPr lang="it-IT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616" y="4293095"/>
            <a:ext cx="40386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0399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6">
                    <a:lumMod val="75000"/>
                  </a:schemeClr>
                </a:solidFill>
              </a:rPr>
              <a:t>Caratteristiche tensione-corrente </a:t>
            </a: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</a:rPr>
              <a:t>degli alimentatori </a:t>
            </a:r>
            <a:r>
              <a:rPr lang="it-IT" sz="3600" dirty="0" err="1" smtClean="0">
                <a:solidFill>
                  <a:schemeClr val="accent6">
                    <a:lumMod val="75000"/>
                  </a:schemeClr>
                </a:solidFill>
              </a:rPr>
              <a:t>switching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544616"/>
          </a:xfrm>
        </p:spPr>
        <p:txBody>
          <a:bodyPr>
            <a:noAutofit/>
          </a:bodyPr>
          <a:lstStyle/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2400" dirty="0"/>
              <a:t>La tensione di uscita è normalmente regolabile in </a:t>
            </a:r>
            <a:r>
              <a:rPr lang="it-IT" sz="2400" dirty="0" smtClean="0"/>
              <a:t>un campo </a:t>
            </a:r>
            <a:r>
              <a:rPr lang="it-IT" sz="2400" dirty="0"/>
              <a:t>più o meno esteso, a seconda </a:t>
            </a:r>
            <a:r>
              <a:rPr lang="it-IT" sz="2400" dirty="0" smtClean="0"/>
              <a:t>del tipo </a:t>
            </a:r>
            <a:r>
              <a:rPr lang="it-IT" sz="2400" dirty="0"/>
              <a:t>di </a:t>
            </a:r>
            <a:r>
              <a:rPr lang="it-IT" sz="2400" dirty="0" smtClean="0"/>
              <a:t>utilizzo.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2400" dirty="0" smtClean="0"/>
              <a:t>La </a:t>
            </a:r>
            <a:r>
              <a:rPr lang="it-IT" sz="2400" dirty="0"/>
              <a:t>tensione di uscita nominale, eventualmente prescelta dall’utente, si </a:t>
            </a:r>
            <a:r>
              <a:rPr lang="it-IT" sz="2400" dirty="0" smtClean="0"/>
              <a:t>mantiene sostanzialmente </a:t>
            </a:r>
            <a:r>
              <a:rPr lang="it-IT" sz="2400" dirty="0"/>
              <a:t>costante al variare del carico da valori </a:t>
            </a:r>
            <a:r>
              <a:rPr lang="it-IT" sz="2400" i="1" dirty="0" smtClean="0"/>
              <a:t>R</a:t>
            </a:r>
            <a:r>
              <a:rPr lang="it-IT" sz="1400" i="1" dirty="0" smtClean="0"/>
              <a:t>L</a:t>
            </a:r>
            <a:r>
              <a:rPr lang="it-IT" sz="2400" i="1" dirty="0" smtClean="0"/>
              <a:t>=∞ </a:t>
            </a:r>
            <a:r>
              <a:rPr lang="it-IT" sz="2400" dirty="0"/>
              <a:t>(tensione a vuoto) fino ad </a:t>
            </a:r>
            <a:r>
              <a:rPr lang="it-IT" sz="2400" i="1" dirty="0" smtClean="0"/>
              <a:t>R</a:t>
            </a:r>
            <a:r>
              <a:rPr lang="it-IT" sz="1400" i="1" dirty="0" smtClean="0"/>
              <a:t>L</a:t>
            </a:r>
            <a:r>
              <a:rPr lang="it-IT" sz="2400" dirty="0" smtClean="0"/>
              <a:t>=</a:t>
            </a:r>
            <a:r>
              <a:rPr lang="it-IT" sz="2400" i="1" dirty="0" smtClean="0"/>
              <a:t>R</a:t>
            </a:r>
            <a:r>
              <a:rPr lang="it-IT" sz="1400" i="1" dirty="0" smtClean="0"/>
              <a:t>C</a:t>
            </a:r>
            <a:r>
              <a:rPr lang="it-IT" sz="2400" dirty="0" smtClean="0"/>
              <a:t>, </a:t>
            </a:r>
            <a:r>
              <a:rPr lang="it-IT" sz="2400" b="1" dirty="0" smtClean="0">
                <a:solidFill>
                  <a:srgbClr val="FF0000"/>
                </a:solidFill>
              </a:rPr>
              <a:t>resistenza </a:t>
            </a:r>
            <a:r>
              <a:rPr lang="it-IT" sz="2400" b="1" dirty="0">
                <a:solidFill>
                  <a:srgbClr val="FF0000"/>
                </a:solidFill>
              </a:rPr>
              <a:t>critica</a:t>
            </a:r>
            <a:r>
              <a:rPr lang="it-IT" sz="2400" dirty="0"/>
              <a:t>, a cui corrisponde la massima corrente erogabile </a:t>
            </a:r>
            <a:r>
              <a:rPr lang="it-IT" sz="2400" i="1" dirty="0" smtClean="0"/>
              <a:t>I</a:t>
            </a:r>
            <a:r>
              <a:rPr lang="it-IT" sz="1400" i="1" dirty="0" smtClean="0"/>
              <a:t>LM</a:t>
            </a:r>
            <a:r>
              <a:rPr lang="it-IT" sz="2400" dirty="0" smtClean="0"/>
              <a:t>.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2400" dirty="0" smtClean="0"/>
              <a:t>Ad </a:t>
            </a:r>
            <a:r>
              <a:rPr lang="it-IT" sz="2400" dirty="0"/>
              <a:t>esempio, </a:t>
            </a:r>
            <a:r>
              <a:rPr lang="it-IT" sz="2400" dirty="0" smtClean="0"/>
              <a:t>un alimentatore </a:t>
            </a:r>
            <a:r>
              <a:rPr lang="it-IT" sz="2400" dirty="0"/>
              <a:t>con tensione 0 ÷ </a:t>
            </a:r>
            <a:r>
              <a:rPr lang="it-IT" sz="2400" dirty="0" smtClean="0"/>
              <a:t>30V </a:t>
            </a:r>
            <a:r>
              <a:rPr lang="it-IT" sz="2400" dirty="0"/>
              <a:t>e corrente 0 ÷ </a:t>
            </a:r>
            <a:r>
              <a:rPr lang="it-IT" sz="2400" dirty="0" smtClean="0"/>
              <a:t>1A </a:t>
            </a:r>
            <a:r>
              <a:rPr lang="it-IT" sz="2400" dirty="0"/>
              <a:t>potrà fornire qualunque tensione fino a </a:t>
            </a:r>
            <a:r>
              <a:rPr lang="it-IT" sz="2400" dirty="0" smtClean="0"/>
              <a:t>30V</a:t>
            </a:r>
            <a:r>
              <a:rPr lang="it-IT" sz="2400" dirty="0"/>
              <a:t> </a:t>
            </a:r>
            <a:r>
              <a:rPr lang="it-IT" sz="2400" dirty="0" smtClean="0"/>
              <a:t>con </a:t>
            </a:r>
            <a:r>
              <a:rPr lang="it-IT" sz="2400" dirty="0"/>
              <a:t>qualunque corrente fino ad </a:t>
            </a:r>
            <a:r>
              <a:rPr lang="it-IT" sz="2400" dirty="0" smtClean="0"/>
              <a:t>1A.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2400" dirty="0" smtClean="0"/>
              <a:t>Di seguito sono </a:t>
            </a:r>
            <a:r>
              <a:rPr lang="it-IT" sz="2400" dirty="0"/>
              <a:t>illustrate alcune curve di </a:t>
            </a:r>
            <a:r>
              <a:rPr lang="it-IT" sz="2400" dirty="0" smtClean="0"/>
              <a:t>regolazione indicative </a:t>
            </a:r>
            <a:r>
              <a:rPr lang="it-IT" sz="2400" dirty="0"/>
              <a:t>(tensione-corrente), riferite ad alimentatori stabilizzati.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118070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6">
                    <a:lumMod val="75000"/>
                  </a:schemeClr>
                </a:solidFill>
              </a:rPr>
              <a:t>Caratteristiche tensione-corrente </a:t>
            </a: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</a:rPr>
              <a:t>degli alimentatori </a:t>
            </a:r>
            <a:r>
              <a:rPr lang="it-IT" sz="3600" dirty="0" err="1" smtClean="0">
                <a:solidFill>
                  <a:schemeClr val="accent6">
                    <a:lumMod val="75000"/>
                  </a:schemeClr>
                </a:solidFill>
              </a:rPr>
              <a:t>switching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515893"/>
            <a:ext cx="4824536" cy="342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egnaposto contenuto 6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4872374" y="1340768"/>
            <a:ext cx="4164121" cy="521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  <a:spcAft>
                <a:spcPts val="1200"/>
              </a:spcAft>
            </a:pPr>
            <a:r>
              <a:rPr lang="it-IT" sz="2000" dirty="0"/>
              <a:t>S</a:t>
            </a:r>
            <a:r>
              <a:rPr lang="it-IT" sz="2000" dirty="0" smtClean="0"/>
              <a:t>i </a:t>
            </a:r>
            <a:r>
              <a:rPr lang="it-IT" sz="2000" dirty="0"/>
              <a:t>tratta di un </a:t>
            </a:r>
            <a:r>
              <a:rPr lang="it-IT" sz="2000" dirty="0" smtClean="0"/>
              <a:t>alimentatore </a:t>
            </a:r>
            <a:r>
              <a:rPr lang="it-IT" sz="2000" i="1" dirty="0"/>
              <a:t>a tensione e corrente </a:t>
            </a:r>
            <a:r>
              <a:rPr lang="it-IT" sz="2000" i="1" dirty="0" smtClean="0"/>
              <a:t>costanti</a:t>
            </a:r>
            <a:r>
              <a:rPr lang="it-IT" sz="2000" dirty="0" smtClean="0"/>
              <a:t>.</a:t>
            </a:r>
          </a:p>
          <a:p>
            <a:pPr>
              <a:lnSpc>
                <a:spcPts val="2700"/>
              </a:lnSpc>
              <a:spcAft>
                <a:spcPts val="1200"/>
              </a:spcAft>
            </a:pPr>
            <a:r>
              <a:rPr lang="it-IT" sz="2000" dirty="0" smtClean="0"/>
              <a:t>Per </a:t>
            </a:r>
            <a:r>
              <a:rPr lang="it-IT" sz="2000" i="1" dirty="0" smtClean="0"/>
              <a:t>R</a:t>
            </a:r>
            <a:r>
              <a:rPr lang="it-IT" sz="1600" i="1" dirty="0" smtClean="0"/>
              <a:t>L</a:t>
            </a:r>
            <a:r>
              <a:rPr lang="it-IT" sz="2000" dirty="0" smtClean="0"/>
              <a:t>&gt;</a:t>
            </a:r>
            <a:r>
              <a:rPr lang="it-IT" sz="2000" i="1" dirty="0" smtClean="0"/>
              <a:t>R</a:t>
            </a:r>
            <a:r>
              <a:rPr lang="it-IT" sz="1600" i="1" dirty="0" smtClean="0"/>
              <a:t>C</a:t>
            </a:r>
            <a:r>
              <a:rPr lang="it-IT" sz="2000" dirty="0" smtClean="0"/>
              <a:t>, cioè </a:t>
            </a:r>
            <a:r>
              <a:rPr lang="it-IT" sz="2000" dirty="0"/>
              <a:t>per </a:t>
            </a:r>
            <a:r>
              <a:rPr lang="it-IT" sz="2000" i="1" dirty="0" smtClean="0"/>
              <a:t>I</a:t>
            </a:r>
            <a:r>
              <a:rPr lang="it-IT" sz="1600" i="1" dirty="0" smtClean="0"/>
              <a:t>L</a:t>
            </a:r>
            <a:r>
              <a:rPr lang="it-IT" sz="2000" dirty="0" smtClean="0"/>
              <a:t>&lt;</a:t>
            </a:r>
            <a:r>
              <a:rPr lang="it-IT" sz="2000" i="1" dirty="0" smtClean="0"/>
              <a:t>I</a:t>
            </a:r>
            <a:r>
              <a:rPr lang="it-IT" sz="1600" i="1" dirty="0" smtClean="0"/>
              <a:t>LM</a:t>
            </a:r>
            <a:r>
              <a:rPr lang="it-IT" sz="2000" dirty="0"/>
              <a:t>, la tensione si mantiene costante. Viceversa per </a:t>
            </a:r>
            <a:r>
              <a:rPr lang="it-IT" sz="2000" i="1" dirty="0" smtClean="0"/>
              <a:t>R</a:t>
            </a:r>
            <a:r>
              <a:rPr lang="it-IT" sz="1600" i="1" dirty="0" smtClean="0"/>
              <a:t>L</a:t>
            </a:r>
            <a:r>
              <a:rPr lang="it-IT" sz="2000" dirty="0" smtClean="0"/>
              <a:t>&lt;</a:t>
            </a:r>
            <a:r>
              <a:rPr lang="it-IT" sz="2000" i="1" dirty="0" smtClean="0"/>
              <a:t>R</a:t>
            </a:r>
            <a:r>
              <a:rPr lang="it-IT" i="1" dirty="0" smtClean="0"/>
              <a:t>C</a:t>
            </a:r>
            <a:r>
              <a:rPr lang="it-IT" sz="2000" i="1" dirty="0" smtClean="0"/>
              <a:t> </a:t>
            </a:r>
            <a:r>
              <a:rPr lang="it-IT" sz="2000" dirty="0"/>
              <a:t>la corrente si </a:t>
            </a:r>
            <a:r>
              <a:rPr lang="it-IT" sz="2000" dirty="0" smtClean="0"/>
              <a:t>mantiene costante </a:t>
            </a:r>
            <a:r>
              <a:rPr lang="it-IT" sz="2000" dirty="0"/>
              <a:t>a </a:t>
            </a:r>
            <a:r>
              <a:rPr lang="it-IT" sz="2000" i="1" dirty="0"/>
              <a:t>I</a:t>
            </a:r>
            <a:r>
              <a:rPr lang="it-IT" sz="1600" i="1" dirty="0"/>
              <a:t>LM</a:t>
            </a:r>
            <a:r>
              <a:rPr lang="it-IT" sz="2000" i="1" dirty="0"/>
              <a:t> </a:t>
            </a:r>
            <a:r>
              <a:rPr lang="it-IT" sz="2000" dirty="0"/>
              <a:t>mentre </a:t>
            </a:r>
            <a:r>
              <a:rPr lang="it-IT" sz="2000" i="1" dirty="0"/>
              <a:t>V</a:t>
            </a:r>
            <a:r>
              <a:rPr lang="it-IT" sz="1600" i="1" dirty="0"/>
              <a:t>o</a:t>
            </a:r>
            <a:r>
              <a:rPr lang="it-IT" sz="2000" i="1" dirty="0"/>
              <a:t> </a:t>
            </a:r>
            <a:r>
              <a:rPr lang="it-IT" sz="2000" dirty="0" smtClean="0"/>
              <a:t>diminuisce.</a:t>
            </a:r>
          </a:p>
          <a:p>
            <a:pPr>
              <a:lnSpc>
                <a:spcPts val="2700"/>
              </a:lnSpc>
              <a:spcAft>
                <a:spcPts val="1200"/>
              </a:spcAft>
            </a:pPr>
            <a:r>
              <a:rPr lang="it-IT" sz="2000" dirty="0" smtClean="0"/>
              <a:t>In </a:t>
            </a:r>
            <a:r>
              <a:rPr lang="it-IT" sz="2000" dirty="0"/>
              <a:t>questo modo si è sicuri che, qualunque sia il carico (</a:t>
            </a:r>
            <a:r>
              <a:rPr lang="it-IT" sz="2000" dirty="0" smtClean="0"/>
              <a:t>al limite </a:t>
            </a:r>
            <a:r>
              <a:rPr lang="it-IT" sz="2000" dirty="0"/>
              <a:t>anche </a:t>
            </a:r>
            <a:r>
              <a:rPr lang="it-IT" sz="2000" dirty="0" smtClean="0"/>
              <a:t>un cortocircuito</a:t>
            </a:r>
            <a:r>
              <a:rPr lang="it-IT" sz="2000" dirty="0"/>
              <a:t>), </a:t>
            </a:r>
            <a:r>
              <a:rPr lang="it-IT" sz="2000" i="1" dirty="0"/>
              <a:t>V</a:t>
            </a:r>
            <a:r>
              <a:rPr lang="it-IT" sz="1600" i="1" dirty="0"/>
              <a:t>0</a:t>
            </a:r>
            <a:r>
              <a:rPr lang="it-IT" sz="2000" i="1" dirty="0"/>
              <a:t> </a:t>
            </a:r>
            <a:r>
              <a:rPr lang="it-IT" sz="2000" dirty="0"/>
              <a:t>e </a:t>
            </a:r>
            <a:r>
              <a:rPr lang="it-IT" sz="2000" i="1" dirty="0"/>
              <a:t>I</a:t>
            </a:r>
            <a:r>
              <a:rPr lang="it-IT" sz="1600" i="1" dirty="0"/>
              <a:t>L</a:t>
            </a:r>
            <a:r>
              <a:rPr lang="it-IT" sz="2000" i="1" dirty="0"/>
              <a:t> </a:t>
            </a:r>
            <a:r>
              <a:rPr lang="it-IT" sz="2000" dirty="0"/>
              <a:t>non superano i valori impostati e sia l’alimentatore che </a:t>
            </a:r>
            <a:r>
              <a:rPr lang="it-IT" sz="2000" dirty="0" smtClean="0"/>
              <a:t>il carico </a:t>
            </a:r>
            <a:r>
              <a:rPr lang="it-IT" sz="2000" dirty="0"/>
              <a:t>non corrono alcun rischio.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06122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6">
                    <a:lumMod val="75000"/>
                  </a:schemeClr>
                </a:solidFill>
              </a:rPr>
              <a:t>Caratteristiche tensione-corrente </a:t>
            </a: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</a:rPr>
              <a:t>degli alimentatori </a:t>
            </a:r>
            <a:r>
              <a:rPr lang="it-IT" sz="3600" dirty="0" err="1" smtClean="0">
                <a:solidFill>
                  <a:schemeClr val="accent6">
                    <a:lumMod val="75000"/>
                  </a:schemeClr>
                </a:solidFill>
              </a:rPr>
              <a:t>switching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Segnaposto contenuto 6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4726361" y="1894180"/>
            <a:ext cx="43821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Si </a:t>
            </a:r>
            <a:r>
              <a:rPr lang="it-IT" sz="2400" dirty="0"/>
              <a:t>tratta di </a:t>
            </a:r>
            <a:r>
              <a:rPr lang="it-IT" sz="2400" dirty="0" smtClean="0"/>
              <a:t>un alimentatore </a:t>
            </a:r>
            <a:r>
              <a:rPr lang="it-IT" sz="2400" dirty="0"/>
              <a:t>di minor pregio del precedente: il tratto </a:t>
            </a:r>
            <a:r>
              <a:rPr lang="it-IT" sz="2400" dirty="0" smtClean="0"/>
              <a:t>di discesa </a:t>
            </a:r>
            <a:r>
              <a:rPr lang="it-IT" sz="2400" dirty="0"/>
              <a:t>della curva di regolazione è meno verticale e </a:t>
            </a:r>
            <a:r>
              <a:rPr lang="it-IT" sz="2400" i="1" dirty="0"/>
              <a:t>I</a:t>
            </a:r>
            <a:r>
              <a:rPr lang="it-IT" i="1" dirty="0"/>
              <a:t>L</a:t>
            </a:r>
            <a:r>
              <a:rPr lang="it-IT" sz="2400" i="1" dirty="0"/>
              <a:t> </a:t>
            </a:r>
            <a:r>
              <a:rPr lang="it-IT" sz="2400" dirty="0"/>
              <a:t>può crescere oltre </a:t>
            </a:r>
            <a:r>
              <a:rPr lang="it-IT" sz="2400" i="1" dirty="0"/>
              <a:t>I</a:t>
            </a:r>
            <a:r>
              <a:rPr lang="it-IT" i="1" dirty="0"/>
              <a:t>LM</a:t>
            </a:r>
            <a:r>
              <a:rPr lang="it-IT" sz="2400" i="1" dirty="0"/>
              <a:t> </a:t>
            </a:r>
            <a:r>
              <a:rPr lang="it-IT" sz="2400" dirty="0"/>
              <a:t>(generalmente </a:t>
            </a:r>
            <a:r>
              <a:rPr lang="it-IT" sz="2400" dirty="0" smtClean="0"/>
              <a:t>del</a:t>
            </a:r>
          </a:p>
          <a:p>
            <a:r>
              <a:rPr lang="it-IT" sz="2400" dirty="0" smtClean="0"/>
              <a:t>2 </a:t>
            </a:r>
            <a:r>
              <a:rPr lang="it-IT" sz="2400" dirty="0"/>
              <a:t>÷ 20%).</a:t>
            </a:r>
            <a:endParaRPr lang="it-IT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3" y="1916832"/>
            <a:ext cx="4520197" cy="3130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6422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6">
                    <a:lumMod val="75000"/>
                  </a:schemeClr>
                </a:solidFill>
              </a:rPr>
              <a:t>Caratteristiche tensione-corrente </a:t>
            </a: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</a:rPr>
              <a:t>degli alimentatori </a:t>
            </a:r>
            <a:r>
              <a:rPr lang="it-IT" sz="3600" dirty="0" err="1" smtClean="0">
                <a:solidFill>
                  <a:schemeClr val="accent6">
                    <a:lumMod val="75000"/>
                  </a:schemeClr>
                </a:solidFill>
              </a:rPr>
              <a:t>switching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Segnaposto contenuto 6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4654353" y="1340768"/>
            <a:ext cx="4454152" cy="275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  <a:spcAft>
                <a:spcPts val="1200"/>
              </a:spcAft>
            </a:pPr>
            <a:r>
              <a:rPr lang="it-IT" sz="2400" dirty="0" smtClean="0"/>
              <a:t>La figura si </a:t>
            </a:r>
            <a:r>
              <a:rPr lang="it-IT" sz="2400" dirty="0"/>
              <a:t>riferisce </a:t>
            </a:r>
            <a:r>
              <a:rPr lang="it-IT" sz="2400" dirty="0" smtClean="0"/>
              <a:t>ad </a:t>
            </a:r>
            <a:r>
              <a:rPr lang="it-IT" sz="2400" dirty="0"/>
              <a:t>un alimentatore </a:t>
            </a:r>
            <a:r>
              <a:rPr lang="it-IT" sz="2400" i="1" dirty="0"/>
              <a:t>con limite di </a:t>
            </a:r>
            <a:r>
              <a:rPr lang="it-IT" sz="2400" i="1" dirty="0" smtClean="0"/>
              <a:t>corrente all’indietro </a:t>
            </a:r>
            <a:r>
              <a:rPr lang="it-IT" sz="2400" dirty="0"/>
              <a:t>(</a:t>
            </a:r>
            <a:r>
              <a:rPr lang="it-IT" sz="2400" i="1" dirty="0" err="1"/>
              <a:t>foldback</a:t>
            </a:r>
            <a:r>
              <a:rPr lang="it-IT" sz="2400" dirty="0"/>
              <a:t>): superata </a:t>
            </a:r>
            <a:r>
              <a:rPr lang="it-IT" sz="2400" i="1" dirty="0"/>
              <a:t>I</a:t>
            </a:r>
            <a:r>
              <a:rPr lang="it-IT" i="1" dirty="0"/>
              <a:t>LM</a:t>
            </a:r>
            <a:r>
              <a:rPr lang="it-IT" sz="2400" dirty="0"/>
              <a:t>, non solo scende la tensione, ma anche la corrente, limitando </a:t>
            </a:r>
            <a:r>
              <a:rPr lang="it-IT" sz="2400" dirty="0" smtClean="0"/>
              <a:t>così la </a:t>
            </a:r>
            <a:r>
              <a:rPr lang="it-IT" sz="2400" dirty="0"/>
              <a:t>potenza </a:t>
            </a:r>
            <a:r>
              <a:rPr lang="it-IT" sz="2400" dirty="0" smtClean="0"/>
              <a:t>dissipata.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196752"/>
            <a:ext cx="4427984" cy="2998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532924" y="4360455"/>
            <a:ext cx="823622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  <a:spcAft>
                <a:spcPts val="1200"/>
              </a:spcAft>
            </a:pPr>
            <a:r>
              <a:rPr lang="it-IT" sz="2400" dirty="0"/>
              <a:t>Gli alimentatori da laboratorio sono generalmente forniti di due manopole di regolazione, una per la tensione </a:t>
            </a:r>
            <a:r>
              <a:rPr lang="it-IT" sz="2400" i="1" dirty="0"/>
              <a:t>V</a:t>
            </a:r>
            <a:r>
              <a:rPr lang="it-IT" i="1" dirty="0"/>
              <a:t>0</a:t>
            </a:r>
            <a:r>
              <a:rPr lang="it-IT" sz="2400" i="1" dirty="0"/>
              <a:t> </a:t>
            </a:r>
            <a:r>
              <a:rPr lang="it-IT" sz="2400" dirty="0"/>
              <a:t>ed una per il limite di corrente </a:t>
            </a:r>
            <a:r>
              <a:rPr lang="it-IT" sz="2400" i="1" dirty="0"/>
              <a:t>I</a:t>
            </a:r>
            <a:r>
              <a:rPr lang="it-IT" i="1" dirty="0"/>
              <a:t>LM</a:t>
            </a:r>
            <a:r>
              <a:rPr lang="it-IT" sz="2400" i="1" dirty="0"/>
              <a:t>. </a:t>
            </a:r>
            <a:r>
              <a:rPr lang="it-IT" sz="2400" dirty="0"/>
              <a:t>Al di sotto del valore di corrente massimo, la tensione è praticamente costante: ciò implica una resistenza interna del generatore molto </a:t>
            </a:r>
            <a:r>
              <a:rPr lang="it-IT" sz="2400" dirty="0" smtClean="0"/>
              <a:t>bassa.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474262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Cos’è un alimentatore switching?</a:t>
            </a:r>
            <a:endParaRPr lang="it-IT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 smtClean="0"/>
              <a:t>Un alimentatore switching, detto anche </a:t>
            </a:r>
            <a:r>
              <a:rPr lang="it-IT" sz="2400" b="1" dirty="0" smtClean="0"/>
              <a:t>SMPS</a:t>
            </a:r>
            <a:r>
              <a:rPr lang="it-IT" sz="2400" dirty="0" smtClean="0"/>
              <a:t> (</a:t>
            </a:r>
            <a:r>
              <a:rPr lang="it-IT" sz="2400" i="1" dirty="0" err="1" smtClean="0"/>
              <a:t>Switched</a:t>
            </a:r>
            <a:r>
              <a:rPr lang="it-IT" sz="2400" i="1" dirty="0" smtClean="0"/>
              <a:t> Mode Power Supply</a:t>
            </a:r>
            <a:r>
              <a:rPr lang="it-IT" sz="2400" dirty="0" smtClean="0"/>
              <a:t>), è un dispositivo che fornisce energia elettrica a qualsiasi tipo di carico in corrente continua e necessita di un’azione di </a:t>
            </a:r>
            <a:r>
              <a:rPr lang="it-IT" sz="2400" b="1" u="sng" dirty="0" smtClean="0"/>
              <a:t>commutazione</a:t>
            </a:r>
            <a:r>
              <a:rPr lang="it-IT" sz="2400" dirty="0" smtClean="0"/>
              <a:t> per funzionare (si tratta di un’operazione di </a:t>
            </a:r>
            <a:r>
              <a:rPr lang="it-IT" sz="2400" i="1" dirty="0" err="1" smtClean="0"/>
              <a:t>chopping</a:t>
            </a:r>
            <a:r>
              <a:rPr lang="it-IT" sz="2400" dirty="0" smtClean="0"/>
              <a:t> in cui un componente elettronico funge da interruttore che si apre e chiude ripetutamente </a:t>
            </a:r>
            <a:r>
              <a:rPr lang="it-IT" sz="2400" i="1" dirty="0" smtClean="0"/>
              <a:t>«</a:t>
            </a:r>
            <a:r>
              <a:rPr lang="it-IT" sz="2400" i="1" dirty="0" smtClean="0"/>
              <a:t>affettando» </a:t>
            </a:r>
            <a:r>
              <a:rPr lang="it-IT" sz="2400" i="1" dirty="0" smtClean="0"/>
              <a:t>un segnale DC e </a:t>
            </a:r>
            <a:r>
              <a:rPr lang="it-IT" sz="2400" dirty="0" smtClean="0"/>
              <a:t>generando un segnale a onda </a:t>
            </a:r>
            <a:r>
              <a:rPr lang="it-IT" sz="2400" dirty="0" smtClean="0"/>
              <a:t>rettangolare con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i="1" dirty="0" smtClean="0"/>
              <a:t>Duty </a:t>
            </a:r>
            <a:r>
              <a:rPr lang="it-IT" sz="2400" i="1" dirty="0" err="1" smtClean="0"/>
              <a:t>Cicle</a:t>
            </a:r>
            <a:r>
              <a:rPr lang="it-IT" sz="2400" i="1" dirty="0" smtClean="0"/>
              <a:t> </a:t>
            </a:r>
            <a:r>
              <a:rPr lang="it-IT" sz="2400" dirty="0" smtClean="0"/>
              <a:t>variabile).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207323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6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824143674"/>
              </p:ext>
            </p:extLst>
          </p:nvPr>
        </p:nvGraphicFramePr>
        <p:xfrm>
          <a:off x="0" y="0"/>
          <a:ext cx="9144000" cy="6597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8923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E684D5-7095-4B97-8531-DB1AC37D9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FE684D5-7095-4B97-8531-DB1AC37D9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6158A5-E2EF-4606-802D-E7BEE579A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A6158A5-E2EF-4606-802D-E7BEE579A8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6AD499-B054-4170-8769-45392F4C1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8D6AD499-B054-4170-8769-45392F4C15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BABBAF-33FA-4B31-9C27-512580BE1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97BABBAF-33FA-4B31-9C27-512580BE1B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B63040-23A0-4539-B16E-99816377C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29B63040-23A0-4539-B16E-99816377CB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757B4A-291D-4B5C-B850-C44B1BAF23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FB757B4A-291D-4B5C-B850-C44B1BAF23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650A81-E3CD-4604-ABF4-EEBEC1027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F1650A81-E3CD-4604-ABF4-EEBEC10273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F193C4-E01C-4259-BA2A-3A90D534FA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5CF193C4-E01C-4259-BA2A-3A90D534FA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EBD75B-F95C-47D1-8508-91CC5DFDE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ECEBD75B-F95C-47D1-8508-91CC5DFDE0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734650-EA5C-4B67-B2A2-360D1949B7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02734650-EA5C-4B67-B2A2-360D1949B7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626F81-967B-4FB2-BB66-5C82750CA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3D626F81-967B-4FB2-BB66-5C82750CA9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CE0A15-F9C3-4DF6-BDE0-3B373D1B1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ACCE0A15-F9C3-4DF6-BDE0-3B373D1B1B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231BFF-6C2B-4F2A-9427-0FF6D52B46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dgm id="{B4231BFF-6C2B-4F2A-9427-0FF6D52B46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59A38C-1043-4C34-83B8-71BD41DAC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dgm id="{7C59A38C-1043-4C34-83B8-71BD41DAC1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Perché usare gli alimentatori switching?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it-IT" sz="2400" dirty="0" smtClean="0"/>
              <a:t>Si ha la necessità di avere un alimentatore che gestisca delle correnti rilevanti senza che occupi troppo </a:t>
            </a:r>
            <a:r>
              <a:rPr lang="it-IT" sz="2400" dirty="0" smtClean="0"/>
              <a:t>spazio;</a:t>
            </a:r>
            <a:endParaRPr lang="it-IT" sz="2400" dirty="0" smtClean="0"/>
          </a:p>
          <a:p>
            <a:pPr>
              <a:lnSpc>
                <a:spcPct val="160000"/>
              </a:lnSpc>
            </a:pPr>
            <a:r>
              <a:rPr lang="it-IT" sz="2400" dirty="0" smtClean="0"/>
              <a:t>Gli alimentatori switching sono una soluzione ideale perché </a:t>
            </a:r>
            <a:r>
              <a:rPr lang="it-IT" sz="2400" b="1" i="1" dirty="0" smtClean="0"/>
              <a:t>occupano poco </a:t>
            </a:r>
            <a:r>
              <a:rPr lang="it-IT" sz="2400" b="1" i="1" dirty="0" smtClean="0"/>
              <a:t>spazio;</a:t>
            </a:r>
            <a:endParaRPr lang="it-IT" sz="2400" b="1" i="1" dirty="0" smtClean="0"/>
          </a:p>
          <a:p>
            <a:pPr>
              <a:lnSpc>
                <a:spcPct val="160000"/>
              </a:lnSpc>
            </a:pPr>
            <a:r>
              <a:rPr lang="it-IT" sz="2400" dirty="0" smtClean="0"/>
              <a:t>Gli alimentatori switching lavorano a delle frequenze molto più </a:t>
            </a:r>
            <a:r>
              <a:rPr lang="it-IT" sz="2400" dirty="0"/>
              <a:t>alte (</a:t>
            </a:r>
            <a:r>
              <a:rPr lang="it-IT" sz="2400" i="1" dirty="0"/>
              <a:t>20 ÷ </a:t>
            </a:r>
            <a:r>
              <a:rPr lang="it-IT" sz="2400" i="1" dirty="0" smtClean="0"/>
              <a:t>200 kHz</a:t>
            </a:r>
            <a:r>
              <a:rPr lang="it-IT" sz="2400" dirty="0"/>
              <a:t>) rispetto </a:t>
            </a:r>
            <a:r>
              <a:rPr lang="it-IT" sz="2400" dirty="0" smtClean="0"/>
              <a:t>ai </a:t>
            </a:r>
            <a:r>
              <a:rPr lang="it-IT" sz="2400" dirty="0" smtClean="0"/>
              <a:t>classici alimentatori </a:t>
            </a:r>
            <a:r>
              <a:rPr lang="it-IT" sz="2400" dirty="0" smtClean="0"/>
              <a:t>lineari e in questo modo </a:t>
            </a:r>
            <a:r>
              <a:rPr lang="it-IT" sz="2400" b="1" i="1" dirty="0" smtClean="0"/>
              <a:t>le dimensioni del trasformatore si riducono </a:t>
            </a:r>
            <a:r>
              <a:rPr lang="it-IT" sz="2400" dirty="0" smtClean="0"/>
              <a:t>con l’aumentare della frequenza e le dimensioni complessive di un alimentatore switching diventano piccolissime.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93805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Blocchi di base di un alimentatore switching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alimentatore switching si compone fondamentalmente dei seguenti blocchi: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solidFill>
                  <a:srgbClr val="FF3300"/>
                </a:solidFill>
              </a:rPr>
              <a:t>Raddrizzatore di ingresso e filtro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solidFill>
                  <a:srgbClr val="FF3300"/>
                </a:solidFill>
              </a:rPr>
              <a:t>Chopper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solidFill>
                  <a:srgbClr val="FF3300"/>
                </a:solidFill>
              </a:rPr>
              <a:t>Trasformatore di ridotte dimensioni</a:t>
            </a:r>
            <a:endParaRPr lang="it-IT" sz="2800" b="1" dirty="0" smtClean="0">
              <a:solidFill>
                <a:srgbClr val="FF3300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2800" b="1" dirty="0" smtClean="0">
                <a:solidFill>
                  <a:srgbClr val="FF3300"/>
                </a:solidFill>
              </a:rPr>
              <a:t>Raddrizzatore di uscita e filtro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solidFill>
                  <a:srgbClr val="FF3300"/>
                </a:solidFill>
              </a:rPr>
              <a:t>Circuito di </a:t>
            </a:r>
            <a:r>
              <a:rPr lang="it-IT" sz="2800" b="1" dirty="0" smtClean="0">
                <a:solidFill>
                  <a:srgbClr val="FF3300"/>
                </a:solidFill>
              </a:rPr>
              <a:t>controllo per </a:t>
            </a:r>
            <a:r>
              <a:rPr lang="it-IT" sz="2800" b="1" dirty="0" smtClean="0">
                <a:solidFill>
                  <a:srgbClr val="FF3300"/>
                </a:solidFill>
              </a:rPr>
              <a:t>il PWM</a:t>
            </a:r>
            <a:endParaRPr lang="it-IT" sz="2800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25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3"/>
          <p:cNvPicPr>
            <a:picLocks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7" y="1916832"/>
            <a:ext cx="8878731" cy="389973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32427"/>
            <a:ext cx="8229600" cy="720080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+mj-lt"/>
              </a:rPr>
              <a:t>Schema elettrico del circuito</a:t>
            </a:r>
            <a:endParaRPr lang="it-IT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331640" y="1988840"/>
            <a:ext cx="1440160" cy="37444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43808" y="1988840"/>
            <a:ext cx="1152128" cy="374441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499992" y="1988840"/>
            <a:ext cx="1152128" cy="151216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822388" y="1988840"/>
            <a:ext cx="1485915" cy="151216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067944" y="3866698"/>
            <a:ext cx="864096" cy="1178289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59965" y="5858711"/>
            <a:ext cx="29835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RADDRIZZATORE 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 DOPPIA SEMIONDA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505198" y="5879013"/>
            <a:ext cx="1829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FILTRO</a:t>
            </a:r>
          </a:p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CAPACITIVO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498893" y="1261570"/>
            <a:ext cx="3154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TRASFORMATORE</a:t>
            </a:r>
          </a:p>
          <a:p>
            <a:pPr algn="ctr"/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 RIDOTTE DIMENSIONI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833140" y="984571"/>
            <a:ext cx="34644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RADDRIZZATORE</a:t>
            </a:r>
          </a:p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A SINGOLA SEMIONDA</a:t>
            </a:r>
          </a:p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CON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FILTRO CAPACITIVO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962835" y="5445224"/>
            <a:ext cx="3124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800080"/>
                </a:solidFill>
              </a:rPr>
              <a:t>MOSFET</a:t>
            </a:r>
          </a:p>
          <a:p>
            <a:pPr algn="ctr"/>
            <a:r>
              <a:rPr lang="it-IT" dirty="0" smtClean="0">
                <a:solidFill>
                  <a:srgbClr val="800080"/>
                </a:solidFill>
              </a:rPr>
              <a:t>a canale N</a:t>
            </a:r>
          </a:p>
          <a:p>
            <a:pPr algn="ctr"/>
            <a:r>
              <a:rPr lang="it-IT" dirty="0" smtClean="0">
                <a:solidFill>
                  <a:srgbClr val="800080"/>
                </a:solidFill>
              </a:rPr>
              <a:t>per la modulazione </a:t>
            </a:r>
            <a:r>
              <a:rPr lang="it-IT" b="1" dirty="0" smtClean="0">
                <a:solidFill>
                  <a:srgbClr val="800080"/>
                </a:solidFill>
              </a:rPr>
              <a:t>PWM</a:t>
            </a:r>
          </a:p>
          <a:p>
            <a:pPr algn="ctr"/>
            <a:r>
              <a:rPr lang="it-IT" dirty="0" smtClean="0">
                <a:solidFill>
                  <a:srgbClr val="800080"/>
                </a:solidFill>
              </a:rPr>
              <a:t>a </a:t>
            </a:r>
            <a:r>
              <a:rPr lang="it-IT" i="1" dirty="0" smtClean="0">
                <a:solidFill>
                  <a:srgbClr val="800080"/>
                </a:solidFill>
              </a:rPr>
              <a:t>Duty </a:t>
            </a:r>
            <a:r>
              <a:rPr lang="it-IT" i="1" dirty="0" err="1" smtClean="0">
                <a:solidFill>
                  <a:srgbClr val="800080"/>
                </a:solidFill>
              </a:rPr>
              <a:t>Cycle</a:t>
            </a:r>
            <a:r>
              <a:rPr lang="it-IT" i="1" dirty="0" smtClean="0">
                <a:solidFill>
                  <a:srgbClr val="800080"/>
                </a:solidFill>
              </a:rPr>
              <a:t> </a:t>
            </a:r>
            <a:r>
              <a:rPr lang="it-IT" dirty="0" smtClean="0">
                <a:solidFill>
                  <a:srgbClr val="800080"/>
                </a:solidFill>
              </a:rPr>
              <a:t>variabile</a:t>
            </a:r>
            <a:endParaRPr lang="it-IT" dirty="0">
              <a:solidFill>
                <a:srgbClr val="80008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025567" y="5915285"/>
            <a:ext cx="8086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Circuito elettronico di comando </a:t>
            </a:r>
            <a:r>
              <a:rPr lang="it-IT" dirty="0" smtClean="0">
                <a:solidFill>
                  <a:srgbClr val="FF0000"/>
                </a:solidFill>
              </a:rPr>
              <a:t>che agisce </a:t>
            </a:r>
            <a:r>
              <a:rPr lang="it-IT" dirty="0" smtClean="0">
                <a:solidFill>
                  <a:srgbClr val="FF0000"/>
                </a:solidFill>
              </a:rPr>
              <a:t>su</a:t>
            </a:r>
            <a:r>
              <a:rPr lang="it-IT" dirty="0" smtClean="0">
                <a:solidFill>
                  <a:srgbClr val="FF0000"/>
                </a:solidFill>
              </a:rPr>
              <a:t>l </a:t>
            </a:r>
            <a:r>
              <a:rPr lang="it-IT" b="1" dirty="0" smtClean="0">
                <a:solidFill>
                  <a:srgbClr val="FF0000"/>
                </a:solidFill>
              </a:rPr>
              <a:t>Gate</a:t>
            </a:r>
            <a:r>
              <a:rPr lang="it-IT" dirty="0" smtClean="0">
                <a:solidFill>
                  <a:srgbClr val="FF0000"/>
                </a:solidFill>
              </a:rPr>
              <a:t> del </a:t>
            </a:r>
            <a:r>
              <a:rPr lang="it-IT" b="1" dirty="0" smtClean="0">
                <a:solidFill>
                  <a:srgbClr val="FF0000"/>
                </a:solidFill>
              </a:rPr>
              <a:t>MOSFET</a:t>
            </a:r>
          </a:p>
          <a:p>
            <a:r>
              <a:rPr lang="it-IT" dirty="0">
                <a:solidFill>
                  <a:srgbClr val="FF0000"/>
                </a:solidFill>
              </a:rPr>
              <a:t>p</a:t>
            </a:r>
            <a:r>
              <a:rPr lang="it-IT" dirty="0" smtClean="0">
                <a:solidFill>
                  <a:srgbClr val="FF0000"/>
                </a:solidFill>
              </a:rPr>
              <a:t>er generare il segnale a onda rettangolare </a:t>
            </a:r>
            <a:r>
              <a:rPr lang="it-IT" dirty="0" smtClean="0">
                <a:solidFill>
                  <a:srgbClr val="FF0000"/>
                </a:solidFill>
              </a:rPr>
              <a:t>con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b="1" i="1" dirty="0" smtClean="0">
                <a:solidFill>
                  <a:srgbClr val="FF0000"/>
                </a:solidFill>
              </a:rPr>
              <a:t>DC</a:t>
            </a:r>
            <a:r>
              <a:rPr lang="it-IT" dirty="0" smtClean="0">
                <a:solidFill>
                  <a:srgbClr val="FF0000"/>
                </a:solidFill>
              </a:rPr>
              <a:t> variabile (</a:t>
            </a:r>
            <a:r>
              <a:rPr lang="it-IT" b="1" i="1" dirty="0" smtClean="0">
                <a:solidFill>
                  <a:srgbClr val="FF0000"/>
                </a:solidFill>
              </a:rPr>
              <a:t>frequenze attorno alla decina o centinaia di kHz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7" name="Freccia a destra 16"/>
          <p:cNvSpPr/>
          <p:nvPr/>
        </p:nvSpPr>
        <p:spPr>
          <a:xfrm rot="7696392">
            <a:off x="5457373" y="5488020"/>
            <a:ext cx="466432" cy="256763"/>
          </a:xfrm>
          <a:prstGeom prst="righ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273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8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3"/>
          <p:cNvPicPr>
            <a:picLocks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73" y="2769625"/>
            <a:ext cx="8878731" cy="389973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32426"/>
            <a:ext cx="8229600" cy="103633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+mj-lt"/>
              </a:rPr>
              <a:t>Forme d’onda della tensione nei diversi punti del circuito</a:t>
            </a:r>
            <a:endParaRPr lang="it-IT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1" y="3284984"/>
            <a:ext cx="1419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ttangolo 18"/>
          <p:cNvSpPr/>
          <p:nvPr/>
        </p:nvSpPr>
        <p:spPr>
          <a:xfrm>
            <a:off x="1475656" y="2841633"/>
            <a:ext cx="1440160" cy="37444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987824" y="2841633"/>
            <a:ext cx="1152128" cy="374441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966404" y="2841633"/>
            <a:ext cx="1485915" cy="151216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211960" y="4719491"/>
            <a:ext cx="864096" cy="1178289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1699065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43" y="1885578"/>
            <a:ext cx="13811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317" y="2087743"/>
            <a:ext cx="1613683" cy="100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964" y="1456899"/>
            <a:ext cx="3020355" cy="747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ttore 2 3"/>
          <p:cNvCxnSpPr>
            <a:stCxn id="23" idx="0"/>
          </p:cNvCxnSpPr>
          <p:nvPr/>
        </p:nvCxnSpPr>
        <p:spPr>
          <a:xfrm flipV="1">
            <a:off x="4644008" y="2217123"/>
            <a:ext cx="288032" cy="250236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944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Funzionamento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908720"/>
            <a:ext cx="8219256" cy="583264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1600" dirty="0"/>
              <a:t>Gli alimentatori stabilizzati lineari, sebbene efficaci ed affidabili, presentano nondimeno </a:t>
            </a:r>
            <a:r>
              <a:rPr lang="it-IT" sz="1600" dirty="0" smtClean="0"/>
              <a:t>alcuni inconvenienti</a:t>
            </a:r>
            <a:r>
              <a:rPr lang="it-IT" sz="1600" dirty="0"/>
              <a:t>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 smtClean="0"/>
              <a:t>presentano </a:t>
            </a:r>
            <a:r>
              <a:rPr lang="it-IT" sz="1600" dirty="0"/>
              <a:t>un’elevata dissipazione di potenza sull’elemento di controllo, riducendo pertanto </a:t>
            </a:r>
            <a:r>
              <a:rPr lang="it-IT" sz="1600" dirty="0" smtClean="0"/>
              <a:t>il rendimento </a:t>
            </a:r>
            <a:r>
              <a:rPr lang="it-IT" sz="1600" dirty="0"/>
              <a:t>dell’alimentatore: ciò inoltre obbliga a ricorrere a dissipatori di calore voluminosi;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 smtClean="0"/>
              <a:t>il </a:t>
            </a:r>
            <a:r>
              <a:rPr lang="it-IT" sz="1600" dirty="0"/>
              <a:t>trasformatore di rete (a bassa frequenza) presenta un notevole ingombro sia in peso che </a:t>
            </a:r>
            <a:r>
              <a:rPr lang="it-IT" sz="1600" dirty="0" smtClean="0"/>
              <a:t>in dimensioni</a:t>
            </a:r>
            <a:r>
              <a:rPr lang="it-IT" sz="16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1600" dirty="0"/>
              <a:t>Per tali motivi l’impiego di tali alimentatori viene limitato al campo delle </a:t>
            </a:r>
            <a:r>
              <a:rPr lang="it-IT" sz="1600" i="1" dirty="0"/>
              <a:t>basse potenze </a:t>
            </a:r>
            <a:r>
              <a:rPr lang="it-IT" sz="1600" dirty="0"/>
              <a:t>(&lt; 50 W</a:t>
            </a:r>
            <a:r>
              <a:rPr lang="it-IT" sz="1600" dirty="0" smtClean="0"/>
              <a:t>). Gli </a:t>
            </a:r>
            <a:r>
              <a:rPr lang="it-IT" sz="1600" i="1" dirty="0"/>
              <a:t>alimentatori a commutazione</a:t>
            </a:r>
            <a:r>
              <a:rPr lang="it-IT" sz="1600" dirty="0"/>
              <a:t>, o </a:t>
            </a:r>
            <a:r>
              <a:rPr lang="it-IT" sz="1600" i="1" dirty="0"/>
              <a:t>alimentatori </a:t>
            </a:r>
            <a:r>
              <a:rPr lang="it-IT" sz="1600" i="1" dirty="0" err="1"/>
              <a:t>switching</a:t>
            </a:r>
            <a:r>
              <a:rPr lang="it-IT" sz="1600" dirty="0"/>
              <a:t>, ovviano a questi </a:t>
            </a:r>
            <a:r>
              <a:rPr lang="it-IT" sz="1600" dirty="0" smtClean="0"/>
              <a:t>inconvenienti facendo </a:t>
            </a:r>
            <a:r>
              <a:rPr lang="it-IT" sz="1600" dirty="0"/>
              <a:t>lavorare l’elemento di controllo </a:t>
            </a:r>
            <a:r>
              <a:rPr lang="it-IT" sz="1600" i="1" dirty="0"/>
              <a:t>in commutazione </a:t>
            </a:r>
            <a:r>
              <a:rPr lang="it-IT" sz="1600" dirty="0"/>
              <a:t>ed a </a:t>
            </a:r>
            <a:r>
              <a:rPr lang="it-IT" sz="1600" i="1" dirty="0"/>
              <a:t>frequenza piuttosto </a:t>
            </a:r>
            <a:r>
              <a:rPr lang="it-IT" sz="1600" i="1" dirty="0" smtClean="0"/>
              <a:t>elevata </a:t>
            </a:r>
            <a:r>
              <a:rPr lang="it-IT" sz="1600" dirty="0" smtClean="0"/>
              <a:t>(20 </a:t>
            </a:r>
            <a:r>
              <a:rPr lang="it-IT" sz="1600" dirty="0"/>
              <a:t>÷ 200 kHz). </a:t>
            </a:r>
            <a:r>
              <a:rPr lang="it-IT" sz="1600" b="1" dirty="0"/>
              <a:t>Diminuisce</a:t>
            </a:r>
            <a:r>
              <a:rPr lang="it-IT" sz="1600" dirty="0"/>
              <a:t> in tal modo </a:t>
            </a:r>
            <a:r>
              <a:rPr lang="it-IT" sz="1600" b="1" dirty="0"/>
              <a:t>la potenza dissipata </a:t>
            </a:r>
            <a:r>
              <a:rPr lang="it-IT" sz="1600" dirty="0"/>
              <a:t>sull’elemento di controllo e così </a:t>
            </a:r>
            <a:r>
              <a:rPr lang="it-IT" sz="1600" dirty="0" smtClean="0"/>
              <a:t>pure le </a:t>
            </a:r>
            <a:r>
              <a:rPr lang="it-IT" sz="1600" b="1" dirty="0"/>
              <a:t>dimensioni dei componenti reattivi</a:t>
            </a:r>
            <a:r>
              <a:rPr lang="it-IT" sz="1600" dirty="0"/>
              <a:t>, quali </a:t>
            </a:r>
            <a:r>
              <a:rPr lang="it-IT" sz="1600" i="1" dirty="0"/>
              <a:t>trasformatore</a:t>
            </a:r>
            <a:r>
              <a:rPr lang="it-IT" sz="1600" dirty="0"/>
              <a:t>, </a:t>
            </a:r>
            <a:r>
              <a:rPr lang="it-IT" sz="1600" i="1" dirty="0"/>
              <a:t>induttori</a:t>
            </a:r>
            <a:r>
              <a:rPr lang="it-IT" sz="1600" dirty="0"/>
              <a:t> e </a:t>
            </a:r>
            <a:r>
              <a:rPr lang="it-IT" sz="1600" i="1" dirty="0"/>
              <a:t>condensatori di filtro</a:t>
            </a:r>
            <a:r>
              <a:rPr lang="it-IT" sz="1600" dirty="0"/>
              <a:t>. </a:t>
            </a:r>
            <a:r>
              <a:rPr lang="it-IT" sz="1600" dirty="0" smtClean="0"/>
              <a:t>Il rendimento </a:t>
            </a:r>
            <a:r>
              <a:rPr lang="it-IT" sz="1600" dirty="0"/>
              <a:t>dell’alimentatore passa dal 30 ÷ </a:t>
            </a:r>
            <a:r>
              <a:rPr lang="it-IT" sz="1600" dirty="0" smtClean="0"/>
              <a:t>50% </a:t>
            </a:r>
            <a:r>
              <a:rPr lang="it-IT" sz="1600" dirty="0"/>
              <a:t>tipico degli alimentatori lineari, al 70 ÷ </a:t>
            </a:r>
            <a:r>
              <a:rPr lang="it-IT" sz="1600" dirty="0" smtClean="0"/>
              <a:t>90%.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8366527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188640"/>
            <a:ext cx="8280920" cy="666936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Lo schema elettrico di un alimentatore </a:t>
            </a:r>
            <a:r>
              <a:rPr lang="it-IT" sz="2000" dirty="0" err="1"/>
              <a:t>switching</a:t>
            </a:r>
            <a:r>
              <a:rPr lang="it-IT" sz="2000" dirty="0"/>
              <a:t> è molto più complesso di quello di </a:t>
            </a:r>
            <a:r>
              <a:rPr lang="it-IT" sz="2000" dirty="0" smtClean="0"/>
              <a:t>un alimentatore </a:t>
            </a:r>
            <a:r>
              <a:rPr lang="it-IT" sz="2000" dirty="0"/>
              <a:t>lineare. Lo schema a blocchi è rappresentato </a:t>
            </a:r>
            <a:r>
              <a:rPr lang="it-IT" sz="2000" dirty="0" smtClean="0"/>
              <a:t>di seguito. All’ingresso </a:t>
            </a:r>
            <a:r>
              <a:rPr lang="it-IT" sz="2000" dirty="0"/>
              <a:t>dell’alimentatore troviamo direttamente il </a:t>
            </a:r>
            <a:r>
              <a:rPr lang="it-IT" sz="2000" b="1" i="1" dirty="0"/>
              <a:t>raddrizzatore</a:t>
            </a:r>
            <a:r>
              <a:rPr lang="it-IT" sz="2000" i="1" dirty="0"/>
              <a:t> </a:t>
            </a:r>
            <a:r>
              <a:rPr lang="it-IT" sz="2000" dirty="0"/>
              <a:t>insieme ad un </a:t>
            </a:r>
            <a:r>
              <a:rPr lang="it-IT" sz="2000" b="1" i="1" dirty="0" smtClean="0"/>
              <a:t>filtro capacitivo</a:t>
            </a:r>
            <a:r>
              <a:rPr lang="it-IT" sz="2000" dirty="0"/>
              <a:t>, che risultano pertanto connessi alla rete elettrica. Il </a:t>
            </a:r>
            <a:r>
              <a:rPr lang="it-IT" sz="2000" b="1" i="1" dirty="0"/>
              <a:t>trasformatore</a:t>
            </a:r>
            <a:r>
              <a:rPr lang="it-IT" sz="2000" i="1" dirty="0"/>
              <a:t> </a:t>
            </a:r>
            <a:r>
              <a:rPr lang="it-IT" sz="2000" dirty="0"/>
              <a:t>è invece posto </a:t>
            </a:r>
            <a:r>
              <a:rPr lang="it-IT" sz="2000" dirty="0" smtClean="0"/>
              <a:t>più avanti </a:t>
            </a:r>
            <a:r>
              <a:rPr lang="it-IT" sz="2000" dirty="0"/>
              <a:t>a valle del blocco d’ingresso. La particolarità di tale trasformatore è che esso lavora ad </a:t>
            </a:r>
            <a:r>
              <a:rPr lang="it-IT" sz="2000" dirty="0" smtClean="0"/>
              <a:t>alta frequenza</a:t>
            </a:r>
            <a:r>
              <a:rPr lang="it-IT" sz="2000" dirty="0"/>
              <a:t>: infatti all’interno </a:t>
            </a:r>
            <a:r>
              <a:rPr lang="it-IT" sz="2000" dirty="0" smtClean="0"/>
              <a:t>dell’</a:t>
            </a:r>
            <a:r>
              <a:rPr lang="it-IT" sz="2000" b="1" i="1" dirty="0" smtClean="0"/>
              <a:t>inverter</a:t>
            </a:r>
            <a:r>
              <a:rPr lang="it-IT" sz="2000" dirty="0"/>
              <a:t>, detto anche </a:t>
            </a:r>
            <a:r>
              <a:rPr lang="it-IT" sz="2000" b="1" i="1" dirty="0"/>
              <a:t>convertitore DC/AC</a:t>
            </a:r>
            <a:r>
              <a:rPr lang="it-IT" sz="2000" dirty="0"/>
              <a:t>, la tensione </a:t>
            </a:r>
            <a:r>
              <a:rPr lang="it-IT" sz="2000" dirty="0" smtClean="0"/>
              <a:t>raddrizzata proveniente </a:t>
            </a:r>
            <a:r>
              <a:rPr lang="it-IT" sz="2000" dirty="0"/>
              <a:t>dal filtro d’ingresso viene trasformata in una tensione alternata “</a:t>
            </a:r>
            <a:r>
              <a:rPr lang="it-IT" sz="2000" dirty="0" err="1"/>
              <a:t>chopped</a:t>
            </a:r>
            <a:r>
              <a:rPr lang="it-IT" sz="2000" dirty="0"/>
              <a:t>”, ossia </a:t>
            </a:r>
            <a:r>
              <a:rPr lang="it-IT" sz="2000" dirty="0" smtClean="0"/>
              <a:t>in un’onda </a:t>
            </a:r>
            <a:r>
              <a:rPr lang="it-IT" sz="2000" dirty="0"/>
              <a:t>quadra a frequenza elevata. Ciò viene realizzato da un </a:t>
            </a:r>
            <a:r>
              <a:rPr lang="it-IT" sz="2000" dirty="0" smtClean="0"/>
              <a:t>transistor di tipo MOSFET, </a:t>
            </a:r>
            <a:r>
              <a:rPr lang="it-IT" sz="2000" dirty="0"/>
              <a:t>controllato </a:t>
            </a:r>
            <a:r>
              <a:rPr lang="it-IT" sz="2000" dirty="0" smtClean="0"/>
              <a:t>in commutazione </a:t>
            </a:r>
            <a:r>
              <a:rPr lang="it-IT" sz="2000" dirty="0"/>
              <a:t>da un opportuno </a:t>
            </a:r>
            <a:r>
              <a:rPr lang="it-IT" sz="2000" i="1" dirty="0"/>
              <a:t>regolatore </a:t>
            </a:r>
            <a:r>
              <a:rPr lang="it-IT" sz="2000" i="1" dirty="0" err="1" smtClean="0"/>
              <a:t>switching</a:t>
            </a:r>
            <a:r>
              <a:rPr lang="it-IT" sz="20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163894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95536" y="44624"/>
            <a:ext cx="8219256" cy="681337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400" dirty="0"/>
              <a:t>Il trasformatore è di tipo ad alta frequenza: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400" dirty="0"/>
              <a:t>esso presenta </a:t>
            </a:r>
            <a:r>
              <a:rPr lang="it-IT" sz="2400" b="1" dirty="0">
                <a:solidFill>
                  <a:srgbClr val="C00000"/>
                </a:solidFill>
              </a:rPr>
              <a:t>ridotte dimensioni </a:t>
            </a:r>
            <a:r>
              <a:rPr lang="it-IT" sz="2400" dirty="0"/>
              <a:t>e un </a:t>
            </a:r>
            <a:r>
              <a:rPr lang="it-IT" sz="2400" b="1" dirty="0">
                <a:solidFill>
                  <a:srgbClr val="C00000"/>
                </a:solidFill>
              </a:rPr>
              <a:t>nucleo in ferrite </a:t>
            </a:r>
            <a:r>
              <a:rPr lang="it-IT" sz="2400" dirty="0"/>
              <a:t>(nei trasformatori </a:t>
            </a:r>
            <a:r>
              <a:rPr lang="it-IT" sz="2400" dirty="0" smtClean="0"/>
              <a:t>lineari a </a:t>
            </a:r>
            <a:r>
              <a:rPr lang="it-IT" sz="2400" dirty="0"/>
              <a:t>bassa </a:t>
            </a:r>
            <a:r>
              <a:rPr lang="it-IT" sz="2400" dirty="0" smtClean="0"/>
              <a:t>frequenza f=50Hz, </a:t>
            </a:r>
            <a:r>
              <a:rPr lang="it-IT" sz="2400" dirty="0"/>
              <a:t>invece, il nucleo è tipicamente composto da lamierini di ferro e risulta piuttosto pesante).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400" dirty="0"/>
              <a:t>L’onda quadra in uscita dall’inverter viene ulteriormente raddrizzata </a:t>
            </a:r>
            <a:r>
              <a:rPr lang="it-IT" sz="2400" dirty="0" smtClean="0"/>
              <a:t> da un diodo e </a:t>
            </a:r>
            <a:r>
              <a:rPr lang="it-IT" sz="2400" dirty="0"/>
              <a:t>filtrata (blocco </a:t>
            </a:r>
            <a:r>
              <a:rPr lang="it-IT" sz="2400" b="1" i="1" dirty="0"/>
              <a:t>raddrizzatore</a:t>
            </a:r>
            <a:r>
              <a:rPr lang="it-IT" sz="2400" i="1" dirty="0"/>
              <a:t> e </a:t>
            </a:r>
            <a:r>
              <a:rPr lang="it-IT" sz="2400" b="1" i="1" dirty="0"/>
              <a:t>filtro d’uscita</a:t>
            </a:r>
            <a:r>
              <a:rPr lang="it-IT" sz="2400" dirty="0"/>
              <a:t>); si noti che il filtro è di tipo </a:t>
            </a:r>
            <a:r>
              <a:rPr lang="it-IT" sz="2400" dirty="0" smtClean="0"/>
              <a:t>LC, </a:t>
            </a:r>
            <a:r>
              <a:rPr lang="it-IT" sz="2400" dirty="0"/>
              <a:t>dato che il segnale da filtrare è ad alta </a:t>
            </a:r>
            <a:r>
              <a:rPr lang="it-IT" sz="2400" dirty="0" smtClean="0"/>
              <a:t>frequenza.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400" dirty="0" smtClean="0"/>
              <a:t>L’</a:t>
            </a:r>
            <a:r>
              <a:rPr lang="it-IT" sz="2400" i="1" dirty="0" smtClean="0"/>
              <a:t>inverter</a:t>
            </a:r>
            <a:r>
              <a:rPr lang="it-IT" sz="2400" dirty="0"/>
              <a:t>, il </a:t>
            </a:r>
            <a:r>
              <a:rPr lang="it-IT" sz="2400" i="1" dirty="0"/>
              <a:t>raddrizzatore</a:t>
            </a:r>
            <a:r>
              <a:rPr lang="it-IT" sz="2400" dirty="0"/>
              <a:t> e il </a:t>
            </a:r>
            <a:r>
              <a:rPr lang="it-IT" sz="2400" i="1" dirty="0"/>
              <a:t>filtro d’uscita </a:t>
            </a:r>
            <a:r>
              <a:rPr lang="it-IT" sz="2400" dirty="0"/>
              <a:t>formano </a:t>
            </a:r>
            <a:r>
              <a:rPr lang="it-IT" sz="2400" dirty="0" smtClean="0"/>
              <a:t>il </a:t>
            </a:r>
            <a:r>
              <a:rPr lang="it-IT" sz="2400" b="1" i="1" dirty="0" smtClean="0">
                <a:solidFill>
                  <a:srgbClr val="C00000"/>
                </a:solidFill>
              </a:rPr>
              <a:t>convertitore DC/DC</a:t>
            </a:r>
            <a:r>
              <a:rPr lang="it-IT" sz="2400" i="1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72414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1475</Words>
  <Application>Microsoft Office PowerPoint</Application>
  <PresentationFormat>Presentazione su schermo (4:3)</PresentationFormat>
  <Paragraphs>93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Introduzione agli Alimentatori Switching (o alimentatori a commutazione)</vt:lpstr>
      <vt:lpstr>Cos’è un alimentatore switching?</vt:lpstr>
      <vt:lpstr>Perché usare gli alimentatori switching?</vt:lpstr>
      <vt:lpstr>Blocchi di base di un alimentatore switching</vt:lpstr>
      <vt:lpstr>Presentazione standard di PowerPoint</vt:lpstr>
      <vt:lpstr>Presentazione standard di PowerPoint</vt:lpstr>
      <vt:lpstr>Funzionamento</vt:lpstr>
      <vt:lpstr>Presentazione standard di PowerPoint</vt:lpstr>
      <vt:lpstr>Presentazione standard di PowerPoint</vt:lpstr>
      <vt:lpstr>Schema a blocchi di un Alimentatore Switching</vt:lpstr>
      <vt:lpstr>Schema a blocchi dettagliato</vt:lpstr>
      <vt:lpstr>Presentazione standard di PowerPoint</vt:lpstr>
      <vt:lpstr>Circuito di controllo del segnale PWM</vt:lpstr>
      <vt:lpstr>Modulatore PWM</vt:lpstr>
      <vt:lpstr>Modulatore PWM</vt:lpstr>
      <vt:lpstr>Caratteristiche tensione-corrente degli alimentatori switching</vt:lpstr>
      <vt:lpstr>Caratteristiche tensione-corrente degli alimentatori switching</vt:lpstr>
      <vt:lpstr>Caratteristiche tensione-corrente degli alimentatori switching</vt:lpstr>
      <vt:lpstr>Caratteristiche tensione-corrente degli alimentatori switching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agli alimentatori swithing</dc:title>
  <dc:creator>Sergio</dc:creator>
  <cp:lastModifiedBy>Sergio</cp:lastModifiedBy>
  <cp:revision>36</cp:revision>
  <dcterms:created xsi:type="dcterms:W3CDTF">2019-04-05T15:45:31Z</dcterms:created>
  <dcterms:modified xsi:type="dcterms:W3CDTF">2019-04-07T13:53:43Z</dcterms:modified>
</cp:coreProperties>
</file>