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_rels/slideLayout9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_rels/presentation.xml.rels" ContentType="application/vnd.openxmlformats-package.relationships+xml"/>
  <Override PartName="/ppt/slides/slide9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21.xml" ContentType="application/vnd.openxmlformats-officedocument.presentationml.slide+xml"/>
  <Override PartName="/ppt/slides/slide4.xml" ContentType="application/vnd.openxmlformats-officedocument.presentationml.slide+xml"/>
  <Override PartName="/ppt/slides/slide22.xml" ContentType="application/vnd.openxmlformats-officedocument.presentationml.slide+xml"/>
  <Override PartName="/ppt/slides/slide5.xml" ContentType="application/vnd.openxmlformats-officedocument.presentationml.slide+xml"/>
  <Override PartName="/ppt/slides/slide23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_rels/slide9.xml.rels" ContentType="application/vnd.openxmlformats-package.relationships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slides/_rels/slide20.xml.rels" ContentType="application/vnd.openxmlformats-package.relationships+xml"/>
  <Override PartName="/ppt/slides/_rels/slide21.xml.rels" ContentType="application/vnd.openxmlformats-package.relationships+xml"/>
  <Override PartName="/ppt/slides/_rels/slide22.xml.rels" ContentType="application/vnd.openxmlformats-package.relationships+xml"/>
  <Override PartName="/ppt/slides/_rels/slide23.xml.rels" ContentType="application/vnd.openxmlformats-package.relationships+xml"/>
  <Override PartName="/ppt/media/image9.jpeg" ContentType="image/jpeg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</p:sldIdLst>
  <p:sldSz cx="9144000" cy="685800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it-IT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it-IT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it-IT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26496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239640" y="1600200"/>
            <a:ext cx="26496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6022080" y="1600200"/>
            <a:ext cx="26496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457200" y="3964320"/>
            <a:ext cx="26496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239640" y="3964320"/>
            <a:ext cx="26496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6022080" y="3964320"/>
            <a:ext cx="26496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it-IT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it-IT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it-IT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it-IT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9240" cy="52977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it-IT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it-IT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it-IT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it-IT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it-IT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it-IT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it-IT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26496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3239640" y="1600200"/>
            <a:ext cx="26496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 type="body"/>
          </p:nvPr>
        </p:nvSpPr>
        <p:spPr>
          <a:xfrm>
            <a:off x="6022080" y="1600200"/>
            <a:ext cx="26496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 type="body"/>
          </p:nvPr>
        </p:nvSpPr>
        <p:spPr>
          <a:xfrm>
            <a:off x="457200" y="3964320"/>
            <a:ext cx="26496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 type="body"/>
          </p:nvPr>
        </p:nvSpPr>
        <p:spPr>
          <a:xfrm>
            <a:off x="3239640" y="3964320"/>
            <a:ext cx="26496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 type="body"/>
          </p:nvPr>
        </p:nvSpPr>
        <p:spPr>
          <a:xfrm>
            <a:off x="6022080" y="3964320"/>
            <a:ext cx="26496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it-IT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it-IT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it-IT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9240" cy="52977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it-IT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it-IT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it-IT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it-IT" sz="4400" spc="-1" strike="noStrike">
                <a:solidFill>
                  <a:srgbClr val="000000"/>
                </a:solidFill>
                <a:latin typeface="Calibri"/>
              </a:rPr>
              <a:t>Fare clic per modificare stile</a:t>
            </a:r>
            <a:endParaRPr b="0" lang="it-IT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fld id="{771A7AFA-424C-4CCB-A956-9A8C79AF06FD}" type="datetime">
              <a:rPr b="0" lang="it-IT" sz="1200" spc="-1" strike="noStrike">
                <a:solidFill>
                  <a:srgbClr val="8b8b8b"/>
                </a:solidFill>
                <a:latin typeface="Calibri"/>
              </a:rPr>
              <a:t>30/01/20</a:t>
            </a:fld>
            <a:endParaRPr b="0" lang="it-IT" sz="1200" spc="-1" strike="noStrike"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it-IT" sz="2400" spc="-1" strike="noStrike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537CC41E-579F-4A24-B6F3-5D72E5D12041}" type="slidenum">
              <a:rPr b="0" lang="it-IT" sz="1200" spc="-1" strike="noStrike">
                <a:solidFill>
                  <a:srgbClr val="8b8b8b"/>
                </a:solidFill>
                <a:latin typeface="Calibri"/>
              </a:rPr>
              <a:t>&lt;numero&gt;</a:t>
            </a:fld>
            <a:endParaRPr b="0" lang="it-IT" sz="1200" spc="-1" strike="noStrike"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3200" spc="-1" strike="noStrike">
                <a:solidFill>
                  <a:srgbClr val="000000"/>
                </a:solidFill>
                <a:latin typeface="Calibri"/>
              </a:rPr>
              <a:t>Fai clic per modificare il formato del testo della struttura</a:t>
            </a:r>
            <a:endParaRPr b="0" lang="it-IT" sz="32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it-IT" sz="2400" spc="-1" strike="noStrike">
                <a:solidFill>
                  <a:srgbClr val="000000"/>
                </a:solidFill>
                <a:latin typeface="Calibri"/>
              </a:rPr>
              <a:t>Secondo livello struttura</a:t>
            </a:r>
            <a:endParaRPr b="0" lang="it-IT" sz="24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solidFill>
                  <a:srgbClr val="000000"/>
                </a:solidFill>
                <a:latin typeface="Calibri"/>
              </a:rPr>
              <a:t>Terzo livello struttura</a:t>
            </a:r>
            <a:endParaRPr b="0" lang="it-IT" sz="20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it-IT" sz="2000" spc="-1" strike="noStrike">
                <a:solidFill>
                  <a:srgbClr val="000000"/>
                </a:solidFill>
                <a:latin typeface="Calibri"/>
              </a:rPr>
              <a:t>Quarto livello struttura</a:t>
            </a:r>
            <a:endParaRPr b="0" lang="it-IT" sz="20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solidFill>
                  <a:srgbClr val="000000"/>
                </a:solidFill>
                <a:latin typeface="Calibri"/>
              </a:rPr>
              <a:t>Quinto livello struttura</a:t>
            </a:r>
            <a:endParaRPr b="0" lang="it-IT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solidFill>
                  <a:srgbClr val="000000"/>
                </a:solidFill>
                <a:latin typeface="Calibri"/>
              </a:rPr>
              <a:t>Sesto livello struttura</a:t>
            </a:r>
            <a:endParaRPr b="0" lang="it-IT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solidFill>
                  <a:srgbClr val="000000"/>
                </a:solidFill>
                <a:latin typeface="Calibri"/>
              </a:rPr>
              <a:t>Settimo livello struttura</a:t>
            </a:r>
            <a:endParaRPr b="0" lang="it-IT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it-IT" sz="4400" spc="-1" strike="noStrike">
                <a:solidFill>
                  <a:srgbClr val="000000"/>
                </a:solidFill>
                <a:latin typeface="Calibri"/>
              </a:rPr>
              <a:t>Fare clic per modificare stile</a:t>
            </a:r>
            <a:endParaRPr b="0" lang="it-IT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>
            <a:noAutofit/>
          </a:bodyPr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it-IT" sz="3200" spc="-1" strike="noStrike">
                <a:solidFill>
                  <a:srgbClr val="000000"/>
                </a:solidFill>
                <a:latin typeface="Calibri"/>
              </a:rPr>
              <a:t>Fare clic per modificare gli stili del testo dello schema</a:t>
            </a:r>
            <a:endParaRPr b="0" lang="it-IT" sz="3200" spc="-1" strike="noStrike">
              <a:solidFill>
                <a:srgbClr val="000000"/>
              </a:solidFill>
              <a:latin typeface="Calibri"/>
            </a:endParaRPr>
          </a:p>
          <a:p>
            <a:pPr lvl="1" marL="743040" indent="-28548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b="0" lang="it-IT" sz="2800" spc="-1" strike="noStrike">
                <a:solidFill>
                  <a:srgbClr val="000000"/>
                </a:solidFill>
                <a:latin typeface="Calibri"/>
              </a:rPr>
              <a:t>Secondo livello</a:t>
            </a:r>
            <a:endParaRPr b="0" lang="it-IT" sz="2800" spc="-1" strike="noStrike">
              <a:solidFill>
                <a:srgbClr val="000000"/>
              </a:solidFill>
              <a:latin typeface="Calibri"/>
            </a:endParaRPr>
          </a:p>
          <a:p>
            <a:pPr lvl="2" marL="1143000" indent="-22824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it-IT" sz="2400" spc="-1" strike="noStrike">
                <a:solidFill>
                  <a:srgbClr val="000000"/>
                </a:solidFill>
                <a:latin typeface="Calibri"/>
              </a:rPr>
              <a:t>Terzo livello</a:t>
            </a:r>
            <a:endParaRPr b="0" lang="it-IT" sz="2400" spc="-1" strike="noStrike">
              <a:solidFill>
                <a:srgbClr val="000000"/>
              </a:solidFill>
              <a:latin typeface="Calibri"/>
            </a:endParaRPr>
          </a:p>
          <a:p>
            <a:pPr lvl="3" marL="1600200" indent="-22824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it-IT" sz="2000" spc="-1" strike="noStrike">
                <a:solidFill>
                  <a:srgbClr val="000000"/>
                </a:solidFill>
                <a:latin typeface="Calibri"/>
              </a:rPr>
              <a:t>Quarto livello</a:t>
            </a:r>
            <a:endParaRPr b="0" lang="it-IT" sz="2000" spc="-1" strike="noStrike">
              <a:solidFill>
                <a:srgbClr val="000000"/>
              </a:solidFill>
              <a:latin typeface="Calibri"/>
            </a:endParaRPr>
          </a:p>
          <a:p>
            <a:pPr lvl="4" marL="2057400" indent="-22824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b="0" lang="it-IT" sz="2000" spc="-1" strike="noStrike">
                <a:solidFill>
                  <a:srgbClr val="000000"/>
                </a:solidFill>
                <a:latin typeface="Calibri"/>
              </a:rPr>
              <a:t>Quinto livello</a:t>
            </a:r>
            <a:endParaRPr b="0" lang="it-IT" sz="2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fld id="{5220944A-6107-40D8-A017-3493C29FF8ED}" type="datetime">
              <a:rPr b="0" lang="it-IT" sz="1200" spc="-1" strike="noStrike">
                <a:solidFill>
                  <a:srgbClr val="8b8b8b"/>
                </a:solidFill>
                <a:latin typeface="Calibri"/>
              </a:rPr>
              <a:t>30/01/20</a:t>
            </a:fld>
            <a:endParaRPr b="0" lang="it-IT" sz="1200" spc="-1" strike="noStrike"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it-IT" sz="2400" spc="-1" strike="noStrike">
              <a:latin typeface="Times New Roman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28DE4125-1D89-4F2B-86FF-4A903C5D1BFD}" type="slidenum">
              <a:rPr b="0" lang="it-IT" sz="1200" spc="-1" strike="noStrike">
                <a:solidFill>
                  <a:srgbClr val="8b8b8b"/>
                </a:solidFill>
                <a:latin typeface="Calibri"/>
              </a:rPr>
              <a:t>&lt;numero&gt;</a:t>
            </a:fld>
            <a:endParaRPr b="0" lang="it-IT" sz="12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slideLayout" Target="../slideLayouts/slideLayout2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1.jpeg"/><Relationship Id="rId2" Type="http://schemas.openxmlformats.org/officeDocument/2006/relationships/slideLayout" Target="../slideLayouts/slideLayout1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2.jpeg"/><Relationship Id="rId2" Type="http://schemas.openxmlformats.org/officeDocument/2006/relationships/slideLayout" Target="../slideLayouts/slideLayout1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image" Target="../media/image14.jpeg"/><Relationship Id="rId3" Type="http://schemas.openxmlformats.org/officeDocument/2006/relationships/slideLayout" Target="../slideLayouts/slideLayout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15.jpeg"/><Relationship Id="rId2" Type="http://schemas.openxmlformats.org/officeDocument/2006/relationships/slideLayout" Target="../slideLayouts/slideLayout13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16.jpeg"/><Relationship Id="rId2" Type="http://schemas.openxmlformats.org/officeDocument/2006/relationships/image" Target="../media/image17.jpeg"/><Relationship Id="rId3" Type="http://schemas.openxmlformats.org/officeDocument/2006/relationships/slideLayout" Target="../slideLayouts/slideLayout13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18.jpeg"/><Relationship Id="rId2" Type="http://schemas.openxmlformats.org/officeDocument/2006/relationships/image" Target="../media/image19.jpeg"/><Relationship Id="rId3" Type="http://schemas.openxmlformats.org/officeDocument/2006/relationships/slideLayout" Target="../slideLayouts/slideLayout13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20.jpeg"/><Relationship Id="rId2" Type="http://schemas.openxmlformats.org/officeDocument/2006/relationships/slideLayout" Target="../slideLayouts/slideLayout13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21.jpeg"/><Relationship Id="rId2" Type="http://schemas.openxmlformats.org/officeDocument/2006/relationships/slideLayout" Target="../slideLayouts/slideLayout13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22.jpeg"/><Relationship Id="rId2" Type="http://schemas.openxmlformats.org/officeDocument/2006/relationships/slideLayout" Target="../slideLayouts/slideLayout13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image" Target="../media/image3.jpeg"/><Relationship Id="rId3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image" Target="../media/image5.jpeg"/><Relationship Id="rId3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6.jpeg"/><Relationship Id="rId2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7.jpeg"/><Relationship Id="rId2" Type="http://schemas.openxmlformats.org/officeDocument/2006/relationships/image" Target="../media/image8.jpeg"/><Relationship Id="rId3" Type="http://schemas.openxmlformats.org/officeDocument/2006/relationships/image" Target="../media/image9.jpeg"/><Relationship Id="rId4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0.jpeg"/><Relationship Id="rId2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Shape 1"/>
          <p:cNvSpPr txBox="1"/>
          <p:nvPr/>
        </p:nvSpPr>
        <p:spPr>
          <a:xfrm>
            <a:off x="0" y="0"/>
            <a:ext cx="9143640" cy="4865400"/>
          </a:xfrm>
          <a:prstGeom prst="rect">
            <a:avLst/>
          </a:prstGeom>
          <a:solidFill>
            <a:srgbClr val="376092"/>
          </a:solidFill>
          <a:ln>
            <a:noFill/>
          </a:ln>
        </p:spPr>
        <p:txBody>
          <a:bodyPr anchor="ctr">
            <a:normAutofit/>
          </a:bodyPr>
          <a:p>
            <a:pPr algn="ctr">
              <a:lnSpc>
                <a:spcPct val="100000"/>
              </a:lnSpc>
            </a:pPr>
            <a:r>
              <a:rPr b="0" lang="it-IT" sz="6000" spc="-1" strike="noStrike">
                <a:solidFill>
                  <a:srgbClr val="ffffff"/>
                </a:solidFill>
                <a:latin typeface="Verdana"/>
              </a:rPr>
              <a:t>ARTE GRECA ARCAICA: </a:t>
            </a:r>
            <a:br/>
            <a:r>
              <a:rPr b="0" lang="it-IT" sz="6000" spc="-1" strike="noStrike">
                <a:solidFill>
                  <a:srgbClr val="ffffff"/>
                </a:solidFill>
                <a:latin typeface="Verdana"/>
              </a:rPr>
              <a:t>SCULTURA E PITTURA</a:t>
            </a:r>
            <a:endParaRPr b="0" lang="it-IT" sz="6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3" name="CustomShape 2"/>
          <p:cNvSpPr/>
          <p:nvPr/>
        </p:nvSpPr>
        <p:spPr>
          <a:xfrm>
            <a:off x="92160" y="6632640"/>
            <a:ext cx="4187520" cy="144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noAutofit/>
          </a:bodyPr>
          <a:p>
            <a:pPr>
              <a:lnSpc>
                <a:spcPct val="100000"/>
              </a:lnSpc>
            </a:pPr>
            <a:r>
              <a:rPr b="0" lang="it-IT" sz="8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Cricco Di Teodoro, </a:t>
            </a:r>
            <a:r>
              <a:rPr b="0" i="1" lang="it-IT" sz="8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Itinerario nell’arte </a:t>
            </a:r>
            <a:r>
              <a:rPr b="0" lang="it-IT" sz="8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Quarta edizione, © Zanichelli editore 2016</a:t>
            </a:r>
            <a:endParaRPr b="0" lang="it-IT" sz="800" spc="-1" strike="noStrike">
              <a:latin typeface="Arial"/>
            </a:endParaRPr>
          </a:p>
        </p:txBody>
      </p:sp>
      <p:pic>
        <p:nvPicPr>
          <p:cNvPr id="84" name="Immagine 3" descr=""/>
          <p:cNvPicPr/>
          <p:nvPr/>
        </p:nvPicPr>
        <p:blipFill>
          <a:blip r:embed="rId1"/>
          <a:stretch/>
        </p:blipFill>
        <p:spPr>
          <a:xfrm>
            <a:off x="4967280" y="5300280"/>
            <a:ext cx="4193280" cy="7509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Immagine 2" descr=""/>
          <p:cNvPicPr/>
          <p:nvPr/>
        </p:nvPicPr>
        <p:blipFill>
          <a:blip r:embed="rId1"/>
          <a:stretch/>
        </p:blipFill>
        <p:spPr>
          <a:xfrm>
            <a:off x="2150640" y="757440"/>
            <a:ext cx="4842720" cy="6144120"/>
          </a:xfrm>
          <a:prstGeom prst="rect">
            <a:avLst/>
          </a:prstGeom>
          <a:ln>
            <a:noFill/>
          </a:ln>
        </p:spPr>
      </p:pic>
      <p:sp>
        <p:nvSpPr>
          <p:cNvPr id="150" name="CustomShape 1"/>
          <p:cNvSpPr/>
          <p:nvPr/>
        </p:nvSpPr>
        <p:spPr>
          <a:xfrm>
            <a:off x="0" y="0"/>
            <a:ext cx="9143640" cy="111276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2600">
            <a:solidFill>
              <a:schemeClr val="accent1">
                <a:lumMod val="75000"/>
              </a:schemeClr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anchor="ctr">
            <a:normAutofit/>
          </a:bodyPr>
          <a:p>
            <a:pPr algn="ctr">
              <a:lnSpc>
                <a:spcPct val="100000"/>
              </a:lnSpc>
              <a:spcBef>
                <a:spcPts val="799"/>
              </a:spcBef>
            </a:pPr>
            <a:r>
              <a:rPr b="0" i="1" lang="it-IT" sz="4000" spc="-1" strike="noStrike">
                <a:solidFill>
                  <a:srgbClr val="ffffff"/>
                </a:solidFill>
                <a:latin typeface="Calibri"/>
              </a:rPr>
              <a:t>Kouros</a:t>
            </a:r>
            <a:r>
              <a:rPr b="0" lang="it-IT" sz="4000" spc="-1" strike="noStrike">
                <a:solidFill>
                  <a:srgbClr val="ffffff"/>
                </a:solidFill>
                <a:latin typeface="Calibri"/>
              </a:rPr>
              <a:t> di Milo</a:t>
            </a:r>
            <a:endParaRPr b="0" lang="it-IT" sz="4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9" dur="indefinite" restart="never" nodeType="tmRoot">
          <p:childTnLst>
            <p:seq>
              <p:cTn id="2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CustomShape 1"/>
          <p:cNvSpPr/>
          <p:nvPr/>
        </p:nvSpPr>
        <p:spPr>
          <a:xfrm>
            <a:off x="457200" y="1466640"/>
            <a:ext cx="8484120" cy="497160"/>
          </a:xfrm>
          <a:prstGeom prst="rect">
            <a:avLst/>
          </a:prstGeom>
          <a:noFill/>
          <a:ln w="12600">
            <a:solidFill>
              <a:schemeClr val="accent1">
                <a:lumMod val="75000"/>
              </a:schemeClr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>
              <a:lnSpc>
                <a:spcPct val="100000"/>
              </a:lnSpc>
              <a:spcBef>
                <a:spcPts val="561"/>
              </a:spcBef>
            </a:pPr>
            <a:r>
              <a:rPr b="1" lang="it-IT" sz="2800" spc="-1" strike="noStrike">
                <a:solidFill>
                  <a:srgbClr val="000000"/>
                </a:solidFill>
                <a:latin typeface="Calibri"/>
              </a:rPr>
              <a:t>risale</a:t>
            </a:r>
            <a:r>
              <a:rPr b="0" lang="it-IT" sz="2800" spc="-1" strike="noStrike">
                <a:solidFill>
                  <a:srgbClr val="000000"/>
                </a:solidFill>
                <a:latin typeface="Calibri"/>
              </a:rPr>
              <a:t> al 550-540 a.C. circa (stile ionico).</a:t>
            </a:r>
            <a:endParaRPr b="0" lang="it-IT" sz="2800" spc="-1" strike="noStrike">
              <a:latin typeface="Arial"/>
            </a:endParaRPr>
          </a:p>
        </p:txBody>
      </p:sp>
      <p:sp>
        <p:nvSpPr>
          <p:cNvPr id="152" name="CustomShape 2"/>
          <p:cNvSpPr/>
          <p:nvPr/>
        </p:nvSpPr>
        <p:spPr>
          <a:xfrm>
            <a:off x="457200" y="2230920"/>
            <a:ext cx="8484120" cy="596520"/>
          </a:xfrm>
          <a:prstGeom prst="rect">
            <a:avLst/>
          </a:prstGeom>
          <a:noFill/>
          <a:ln w="12600">
            <a:solidFill>
              <a:schemeClr val="accent1">
                <a:lumMod val="75000"/>
              </a:schemeClr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>
              <a:lnSpc>
                <a:spcPct val="100000"/>
              </a:lnSpc>
              <a:spcBef>
                <a:spcPts val="561"/>
              </a:spcBef>
            </a:pPr>
            <a:r>
              <a:rPr b="0" lang="it-IT" sz="2800" spc="-1" strike="noStrike">
                <a:solidFill>
                  <a:srgbClr val="000000"/>
                </a:solidFill>
                <a:latin typeface="Calibri"/>
              </a:rPr>
              <a:t>realizzato in marmo di Nasso.</a:t>
            </a:r>
            <a:endParaRPr b="0" lang="it-IT" sz="2800" spc="-1" strike="noStrike">
              <a:latin typeface="Arial"/>
            </a:endParaRPr>
          </a:p>
        </p:txBody>
      </p:sp>
      <p:sp>
        <p:nvSpPr>
          <p:cNvPr id="153" name="CustomShape 3"/>
          <p:cNvSpPr/>
          <p:nvPr/>
        </p:nvSpPr>
        <p:spPr>
          <a:xfrm>
            <a:off x="423360" y="3150000"/>
            <a:ext cx="8484120" cy="507240"/>
          </a:xfrm>
          <a:prstGeom prst="rect">
            <a:avLst/>
          </a:prstGeom>
          <a:noFill/>
          <a:ln w="12600">
            <a:solidFill>
              <a:schemeClr val="accent1">
                <a:lumMod val="75000"/>
              </a:schemeClr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 algn="ctr">
              <a:lnSpc>
                <a:spcPct val="100000"/>
              </a:lnSpc>
              <a:spcBef>
                <a:spcPts val="561"/>
              </a:spcBef>
            </a:pPr>
            <a:r>
              <a:rPr b="0" lang="it-IT" sz="2800" spc="-1" strike="noStrike">
                <a:solidFill>
                  <a:srgbClr val="000000"/>
                </a:solidFill>
                <a:latin typeface="Calibri"/>
              </a:rPr>
              <a:t>La scultura si distingue per</a:t>
            </a:r>
            <a:endParaRPr b="0" lang="it-IT" sz="2800" spc="-1" strike="noStrike">
              <a:latin typeface="Arial"/>
            </a:endParaRPr>
          </a:p>
        </p:txBody>
      </p:sp>
      <p:sp>
        <p:nvSpPr>
          <p:cNvPr id="154" name="CustomShape 4"/>
          <p:cNvSpPr/>
          <p:nvPr/>
        </p:nvSpPr>
        <p:spPr>
          <a:xfrm>
            <a:off x="389520" y="4149360"/>
            <a:ext cx="8484120" cy="524520"/>
          </a:xfrm>
          <a:prstGeom prst="rect">
            <a:avLst/>
          </a:prstGeom>
          <a:noFill/>
          <a:ln w="12600">
            <a:solidFill>
              <a:schemeClr val="accent1">
                <a:lumMod val="75000"/>
              </a:schemeClr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 algn="ctr">
              <a:lnSpc>
                <a:spcPct val="100000"/>
              </a:lnSpc>
              <a:spcBef>
                <a:spcPts val="561"/>
              </a:spcBef>
            </a:pPr>
            <a:r>
              <a:rPr b="0" lang="it-IT" sz="2800" spc="-1" strike="noStrike">
                <a:solidFill>
                  <a:srgbClr val="000000"/>
                </a:solidFill>
                <a:latin typeface="Calibri"/>
              </a:rPr>
              <a:t>raffinatezza nell’anatomia e proporzioni più slanciate,</a:t>
            </a:r>
            <a:endParaRPr b="0" lang="it-IT" sz="2800" spc="-1" strike="noStrike">
              <a:latin typeface="Arial"/>
            </a:endParaRPr>
          </a:p>
        </p:txBody>
      </p:sp>
      <p:sp>
        <p:nvSpPr>
          <p:cNvPr id="155" name="CustomShape 5"/>
          <p:cNvSpPr/>
          <p:nvPr/>
        </p:nvSpPr>
        <p:spPr>
          <a:xfrm>
            <a:off x="4069800" y="3657600"/>
            <a:ext cx="360" cy="4914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63360">
            <a:round/>
            <a:tailEnd len="lg" type="triangle" w="lg"/>
          </a:ln>
          <a:effectLst>
            <a:outerShdw blurRad="40000" dir="5400000" dist="2016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56" name="CustomShape 6"/>
          <p:cNvSpPr/>
          <p:nvPr/>
        </p:nvSpPr>
        <p:spPr>
          <a:xfrm>
            <a:off x="0" y="0"/>
            <a:ext cx="9143640" cy="111276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2600">
            <a:solidFill>
              <a:schemeClr val="accent1">
                <a:lumMod val="75000"/>
              </a:schemeClr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anchor="ctr">
            <a:normAutofit/>
          </a:bodyPr>
          <a:p>
            <a:pPr algn="ctr">
              <a:lnSpc>
                <a:spcPct val="100000"/>
              </a:lnSpc>
              <a:spcBef>
                <a:spcPts val="799"/>
              </a:spcBef>
            </a:pPr>
            <a:r>
              <a:rPr b="0" i="1" lang="it-IT" sz="4000" spc="-1" strike="noStrike">
                <a:solidFill>
                  <a:srgbClr val="ffffff"/>
                </a:solidFill>
                <a:latin typeface="Calibri"/>
              </a:rPr>
              <a:t>Kouros</a:t>
            </a:r>
            <a:r>
              <a:rPr b="0" lang="it-IT" sz="4000" spc="-1" strike="noStrike">
                <a:solidFill>
                  <a:srgbClr val="ffffff"/>
                </a:solidFill>
                <a:latin typeface="Calibri"/>
              </a:rPr>
              <a:t> di Milo</a:t>
            </a:r>
            <a:endParaRPr b="0" lang="it-IT" sz="4000" spc="-1" strike="noStrike">
              <a:latin typeface="Arial"/>
            </a:endParaRPr>
          </a:p>
        </p:txBody>
      </p:sp>
      <p:sp>
        <p:nvSpPr>
          <p:cNvPr id="157" name="CustomShape 7"/>
          <p:cNvSpPr/>
          <p:nvPr/>
        </p:nvSpPr>
        <p:spPr>
          <a:xfrm>
            <a:off x="389520" y="5145120"/>
            <a:ext cx="8484120" cy="612000"/>
          </a:xfrm>
          <a:prstGeom prst="rect">
            <a:avLst/>
          </a:prstGeom>
          <a:noFill/>
          <a:ln w="12600">
            <a:solidFill>
              <a:schemeClr val="accent1">
                <a:lumMod val="75000"/>
              </a:schemeClr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 algn="ctr">
              <a:lnSpc>
                <a:spcPct val="100000"/>
              </a:lnSpc>
              <a:spcBef>
                <a:spcPts val="561"/>
              </a:spcBef>
            </a:pPr>
            <a:r>
              <a:rPr b="0" lang="it-IT" sz="2800" spc="-1" strike="noStrike">
                <a:solidFill>
                  <a:srgbClr val="000000"/>
                </a:solidFill>
                <a:latin typeface="Calibri"/>
              </a:rPr>
              <a:t>una maggiore libertà compositiva.</a:t>
            </a:r>
            <a:endParaRPr b="0" lang="it-IT" sz="2800" spc="-1" strike="noStrike">
              <a:latin typeface="Arial"/>
            </a:endParaRPr>
          </a:p>
        </p:txBody>
      </p:sp>
      <p:sp>
        <p:nvSpPr>
          <p:cNvPr id="158" name="CustomShape 8"/>
          <p:cNvSpPr/>
          <p:nvPr/>
        </p:nvSpPr>
        <p:spPr>
          <a:xfrm>
            <a:off x="4069800" y="4674240"/>
            <a:ext cx="360" cy="4914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63360">
            <a:round/>
            <a:tailEnd len="lg" type="triangle" w="lg"/>
          </a:ln>
          <a:effectLst>
            <a:outerShdw blurRad="40000" dir="5400000" dist="2016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pic>
        <p:nvPicPr>
          <p:cNvPr id="159" name="Immagine 11" descr=""/>
          <p:cNvPicPr/>
          <p:nvPr/>
        </p:nvPicPr>
        <p:blipFill>
          <a:blip r:embed="rId1"/>
          <a:stretch/>
        </p:blipFill>
        <p:spPr>
          <a:xfrm>
            <a:off x="6999840" y="6198480"/>
            <a:ext cx="2160720" cy="3866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1" dur="indefinite" restart="never" nodeType="tmRoot">
          <p:childTnLst>
            <p:seq>
              <p:cTn id="2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CustomShape 1"/>
          <p:cNvSpPr/>
          <p:nvPr/>
        </p:nvSpPr>
        <p:spPr>
          <a:xfrm>
            <a:off x="457200" y="3818160"/>
            <a:ext cx="3674160" cy="1075320"/>
          </a:xfrm>
          <a:prstGeom prst="rect">
            <a:avLst/>
          </a:prstGeom>
          <a:noFill/>
          <a:ln w="12600">
            <a:solidFill>
              <a:schemeClr val="accent1">
                <a:lumMod val="75000"/>
              </a:schemeClr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 algn="ctr">
              <a:lnSpc>
                <a:spcPct val="100000"/>
              </a:lnSpc>
              <a:spcBef>
                <a:spcPts val="601"/>
              </a:spcBef>
            </a:pPr>
            <a:r>
              <a:rPr b="0" lang="it-IT" sz="3000" spc="-1" strike="noStrike">
                <a:solidFill>
                  <a:srgbClr val="000000"/>
                </a:solidFill>
                <a:latin typeface="Calibri"/>
              </a:rPr>
              <a:t>lo spazio triangolare della frontone</a:t>
            </a:r>
            <a:endParaRPr b="0" lang="it-IT" sz="3000" spc="-1" strike="noStrike">
              <a:latin typeface="Arial"/>
            </a:endParaRPr>
          </a:p>
        </p:txBody>
      </p:sp>
      <p:sp>
        <p:nvSpPr>
          <p:cNvPr id="161" name="CustomShape 2"/>
          <p:cNvSpPr/>
          <p:nvPr/>
        </p:nvSpPr>
        <p:spPr>
          <a:xfrm>
            <a:off x="4679280" y="2099880"/>
            <a:ext cx="360" cy="559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63360">
            <a:round/>
            <a:tailEnd len="lg" type="triangle" w="lg"/>
          </a:ln>
          <a:effectLst>
            <a:outerShdw blurRad="40000" dir="5400000" dist="2016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62" name="CustomShape 3"/>
          <p:cNvSpPr/>
          <p:nvPr/>
        </p:nvSpPr>
        <p:spPr>
          <a:xfrm>
            <a:off x="0" y="0"/>
            <a:ext cx="9143640" cy="128664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2600">
            <a:solidFill>
              <a:schemeClr val="accent1">
                <a:lumMod val="75000"/>
              </a:schemeClr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anchor="ctr">
            <a:normAutofit/>
          </a:bodyPr>
          <a:p>
            <a:pPr algn="ctr">
              <a:lnSpc>
                <a:spcPct val="100000"/>
              </a:lnSpc>
              <a:spcBef>
                <a:spcPts val="799"/>
              </a:spcBef>
            </a:pPr>
            <a:r>
              <a:rPr b="0" lang="it-IT" sz="4000" spc="-1" strike="noStrike">
                <a:solidFill>
                  <a:srgbClr val="ffffff"/>
                </a:solidFill>
                <a:latin typeface="Calibri"/>
              </a:rPr>
              <a:t>La scultura arcaica: il frontone del tempio</a:t>
            </a:r>
            <a:endParaRPr b="0" lang="it-IT" sz="4000" spc="-1" strike="noStrike">
              <a:latin typeface="Arial"/>
            </a:endParaRPr>
          </a:p>
        </p:txBody>
      </p:sp>
      <p:sp>
        <p:nvSpPr>
          <p:cNvPr id="163" name="CustomShape 4"/>
          <p:cNvSpPr/>
          <p:nvPr/>
        </p:nvSpPr>
        <p:spPr>
          <a:xfrm>
            <a:off x="457200" y="2624400"/>
            <a:ext cx="8484120" cy="626400"/>
          </a:xfrm>
          <a:prstGeom prst="rect">
            <a:avLst/>
          </a:prstGeom>
          <a:noFill/>
          <a:ln w="12600">
            <a:solidFill>
              <a:schemeClr val="accent1">
                <a:lumMod val="75000"/>
              </a:schemeClr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 algn="ctr">
              <a:lnSpc>
                <a:spcPct val="100000"/>
              </a:lnSpc>
              <a:spcBef>
                <a:spcPts val="641"/>
              </a:spcBef>
            </a:pPr>
            <a:r>
              <a:rPr b="0" lang="it-IT" sz="3200" spc="-1" strike="noStrike">
                <a:solidFill>
                  <a:srgbClr val="000000"/>
                </a:solidFill>
                <a:latin typeface="Calibri"/>
              </a:rPr>
              <a:t>gli scultori greci devono risolvere due problemi</a:t>
            </a:r>
            <a:endParaRPr b="0" lang="it-IT" sz="3200" spc="-1" strike="noStrike">
              <a:latin typeface="Arial"/>
            </a:endParaRPr>
          </a:p>
        </p:txBody>
      </p:sp>
      <p:sp>
        <p:nvSpPr>
          <p:cNvPr id="164" name="CustomShape 5"/>
          <p:cNvSpPr/>
          <p:nvPr/>
        </p:nvSpPr>
        <p:spPr>
          <a:xfrm>
            <a:off x="6231600" y="3818160"/>
            <a:ext cx="2709720" cy="545760"/>
          </a:xfrm>
          <a:prstGeom prst="rect">
            <a:avLst/>
          </a:prstGeom>
          <a:noFill/>
          <a:ln w="12600">
            <a:solidFill>
              <a:schemeClr val="accent1">
                <a:lumMod val="75000"/>
              </a:schemeClr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 algn="ctr">
              <a:lnSpc>
                <a:spcPct val="100000"/>
              </a:lnSpc>
              <a:spcBef>
                <a:spcPts val="641"/>
              </a:spcBef>
            </a:pPr>
            <a:r>
              <a:rPr b="0" lang="it-IT" sz="3200" spc="-1" strike="noStrike">
                <a:solidFill>
                  <a:srgbClr val="000000"/>
                </a:solidFill>
                <a:latin typeface="Calibri"/>
              </a:rPr>
              <a:t>nelle metope</a:t>
            </a:r>
            <a:endParaRPr b="0" lang="it-IT" sz="3200" spc="-1" strike="noStrike">
              <a:latin typeface="Arial"/>
            </a:endParaRPr>
          </a:p>
        </p:txBody>
      </p:sp>
      <p:sp>
        <p:nvSpPr>
          <p:cNvPr id="165" name="CustomShape 6"/>
          <p:cNvSpPr/>
          <p:nvPr/>
        </p:nvSpPr>
        <p:spPr>
          <a:xfrm>
            <a:off x="7913520" y="3258720"/>
            <a:ext cx="360" cy="559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63360">
            <a:round/>
            <a:tailEnd len="lg" type="triangle" w="lg"/>
          </a:ln>
          <a:effectLst>
            <a:outerShdw blurRad="40000" dir="5400000" dist="2016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66" name="CustomShape 7"/>
          <p:cNvSpPr/>
          <p:nvPr/>
        </p:nvSpPr>
        <p:spPr>
          <a:xfrm>
            <a:off x="2359440" y="3258720"/>
            <a:ext cx="360" cy="559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63360">
            <a:round/>
            <a:tailEnd len="lg" type="triangle" w="lg"/>
          </a:ln>
          <a:effectLst>
            <a:outerShdw blurRad="40000" dir="5400000" dist="2016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67" name="CustomShape 8"/>
          <p:cNvSpPr/>
          <p:nvPr/>
        </p:nvSpPr>
        <p:spPr>
          <a:xfrm>
            <a:off x="437040" y="1473120"/>
            <a:ext cx="8484120" cy="626400"/>
          </a:xfrm>
          <a:prstGeom prst="rect">
            <a:avLst/>
          </a:prstGeom>
          <a:noFill/>
          <a:ln w="12600">
            <a:solidFill>
              <a:schemeClr val="accent1">
                <a:lumMod val="75000"/>
              </a:schemeClr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 algn="ctr">
              <a:lnSpc>
                <a:spcPct val="100000"/>
              </a:lnSpc>
              <a:spcBef>
                <a:spcPts val="641"/>
              </a:spcBef>
            </a:pPr>
            <a:r>
              <a:rPr b="0" lang="it-IT" sz="3200" spc="-1" strike="noStrike">
                <a:solidFill>
                  <a:srgbClr val="000000"/>
                </a:solidFill>
                <a:latin typeface="Calibri"/>
              </a:rPr>
              <a:t>Nella decorazione del tempio</a:t>
            </a:r>
            <a:endParaRPr b="0" lang="it-IT" sz="3200" spc="-1" strike="noStrike">
              <a:latin typeface="Arial"/>
            </a:endParaRPr>
          </a:p>
        </p:txBody>
      </p:sp>
      <p:sp>
        <p:nvSpPr>
          <p:cNvPr id="168" name="CustomShape 9"/>
          <p:cNvSpPr/>
          <p:nvPr/>
        </p:nvSpPr>
        <p:spPr>
          <a:xfrm>
            <a:off x="457200" y="5613120"/>
            <a:ext cx="2968920" cy="545760"/>
          </a:xfrm>
          <a:prstGeom prst="rect">
            <a:avLst/>
          </a:prstGeom>
          <a:noFill/>
          <a:ln w="12600">
            <a:solidFill>
              <a:schemeClr val="accent1">
                <a:lumMod val="75000"/>
              </a:schemeClr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 algn="ctr">
              <a:lnSpc>
                <a:spcPct val="100000"/>
              </a:lnSpc>
              <a:spcBef>
                <a:spcPts val="641"/>
              </a:spcBef>
            </a:pPr>
            <a:r>
              <a:rPr b="0" lang="it-IT" sz="3200" spc="-1" strike="noStrike">
                <a:solidFill>
                  <a:srgbClr val="000000"/>
                </a:solidFill>
                <a:latin typeface="Calibri"/>
              </a:rPr>
              <a:t>lo spazio ridotto</a:t>
            </a:r>
            <a:endParaRPr b="0" lang="it-IT" sz="3200" spc="-1" strike="noStrike">
              <a:latin typeface="Arial"/>
            </a:endParaRPr>
          </a:p>
        </p:txBody>
      </p:sp>
      <p:sp>
        <p:nvSpPr>
          <p:cNvPr id="169" name="CustomShape 10"/>
          <p:cNvSpPr/>
          <p:nvPr/>
        </p:nvSpPr>
        <p:spPr>
          <a:xfrm>
            <a:off x="5113800" y="5613120"/>
            <a:ext cx="3827520" cy="545760"/>
          </a:xfrm>
          <a:prstGeom prst="rect">
            <a:avLst/>
          </a:prstGeom>
          <a:noFill/>
          <a:ln w="12600">
            <a:solidFill>
              <a:schemeClr val="accent1">
                <a:lumMod val="75000"/>
              </a:schemeClr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 algn="ctr">
              <a:lnSpc>
                <a:spcPct val="100000"/>
              </a:lnSpc>
              <a:spcBef>
                <a:spcPts val="641"/>
              </a:spcBef>
            </a:pPr>
            <a:r>
              <a:rPr b="0" lang="it-IT" sz="3200" spc="-1" strike="noStrike">
                <a:solidFill>
                  <a:srgbClr val="000000"/>
                </a:solidFill>
                <a:latin typeface="Calibri"/>
              </a:rPr>
              <a:t>la visione del basso</a:t>
            </a:r>
            <a:endParaRPr b="0" lang="it-IT" sz="3200" spc="-1" strike="noStrike">
              <a:latin typeface="Arial"/>
            </a:endParaRPr>
          </a:p>
        </p:txBody>
      </p:sp>
      <p:sp>
        <p:nvSpPr>
          <p:cNvPr id="170" name="CustomShape 11"/>
          <p:cNvSpPr/>
          <p:nvPr/>
        </p:nvSpPr>
        <p:spPr>
          <a:xfrm>
            <a:off x="7913520" y="4364280"/>
            <a:ext cx="360" cy="12344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63360">
            <a:round/>
            <a:tailEnd len="lg" type="triangle" w="lg"/>
          </a:ln>
          <a:effectLst>
            <a:outerShdw blurRad="40000" dir="5400000" dist="2016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71" name="Line 12"/>
          <p:cNvSpPr/>
          <p:nvPr/>
        </p:nvSpPr>
        <p:spPr>
          <a:xfrm flipH="1" flipV="1">
            <a:off x="2201040" y="5079960"/>
            <a:ext cx="5695200" cy="16920"/>
          </a:xfrm>
          <a:prstGeom prst="line">
            <a:avLst/>
          </a:prstGeom>
          <a:ln w="50760"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72" name="CustomShape 13"/>
          <p:cNvSpPr/>
          <p:nvPr/>
        </p:nvSpPr>
        <p:spPr>
          <a:xfrm>
            <a:off x="2235240" y="5096880"/>
            <a:ext cx="360" cy="559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63360">
            <a:round/>
            <a:tailEnd len="lg" type="triangle" w="lg"/>
          </a:ln>
          <a:effectLst>
            <a:outerShdw blurRad="40000" dir="5400000" dist="2016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3" dur="indefinite" restart="never" nodeType="tmRoot">
          <p:childTnLst>
            <p:seq>
              <p:cTn id="2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CustomShape 1"/>
          <p:cNvSpPr/>
          <p:nvPr/>
        </p:nvSpPr>
        <p:spPr>
          <a:xfrm>
            <a:off x="0" y="0"/>
            <a:ext cx="9143640" cy="111276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2600">
            <a:solidFill>
              <a:schemeClr val="accent1">
                <a:lumMod val="75000"/>
              </a:schemeClr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anchor="ctr">
            <a:normAutofit/>
          </a:bodyPr>
          <a:p>
            <a:pPr algn="ctr">
              <a:lnSpc>
                <a:spcPct val="100000"/>
              </a:lnSpc>
              <a:spcBef>
                <a:spcPts val="799"/>
              </a:spcBef>
            </a:pPr>
            <a:r>
              <a:rPr b="0" lang="it-IT" sz="4000" spc="-1" strike="noStrike">
                <a:solidFill>
                  <a:srgbClr val="ffffff"/>
                </a:solidFill>
                <a:latin typeface="Calibri"/>
              </a:rPr>
              <a:t>Il Tempio di Artemide: il frontone</a:t>
            </a:r>
            <a:endParaRPr b="0" lang="it-IT" sz="4000" spc="-1" strike="noStrike">
              <a:latin typeface="Arial"/>
            </a:endParaRPr>
          </a:p>
        </p:txBody>
      </p:sp>
      <p:pic>
        <p:nvPicPr>
          <p:cNvPr id="174" name="Immagine 1" descr=""/>
          <p:cNvPicPr/>
          <p:nvPr/>
        </p:nvPicPr>
        <p:blipFill>
          <a:blip r:embed="rId1"/>
          <a:stretch/>
        </p:blipFill>
        <p:spPr>
          <a:xfrm>
            <a:off x="0" y="1113120"/>
            <a:ext cx="9191160" cy="2205720"/>
          </a:xfrm>
          <a:prstGeom prst="rect">
            <a:avLst/>
          </a:prstGeom>
          <a:ln>
            <a:noFill/>
          </a:ln>
        </p:spPr>
      </p:pic>
      <p:pic>
        <p:nvPicPr>
          <p:cNvPr id="175" name="Immagine 4" descr=""/>
          <p:cNvPicPr/>
          <p:nvPr/>
        </p:nvPicPr>
        <p:blipFill>
          <a:blip r:embed="rId2"/>
          <a:stretch/>
        </p:blipFill>
        <p:spPr>
          <a:xfrm>
            <a:off x="0" y="3961080"/>
            <a:ext cx="9143640" cy="2229120"/>
          </a:xfrm>
          <a:prstGeom prst="rect">
            <a:avLst/>
          </a:prstGeom>
          <a:ln>
            <a:noFill/>
          </a:ln>
        </p:spPr>
      </p:pic>
      <p:sp>
        <p:nvSpPr>
          <p:cNvPr id="176" name="CustomShape 2"/>
          <p:cNvSpPr/>
          <p:nvPr/>
        </p:nvSpPr>
        <p:spPr>
          <a:xfrm>
            <a:off x="203040" y="6172200"/>
            <a:ext cx="8484120" cy="4312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>
              <a:lnSpc>
                <a:spcPct val="100000"/>
              </a:lnSpc>
              <a:spcBef>
                <a:spcPts val="479"/>
              </a:spcBef>
            </a:pPr>
            <a:r>
              <a:rPr b="0" lang="it-IT" sz="2400" spc="-1" strike="noStrike">
                <a:solidFill>
                  <a:srgbClr val="000000"/>
                </a:solidFill>
                <a:latin typeface="Calibri"/>
              </a:rPr>
              <a:t>Schema dimostrativo delle altezze comparate.</a:t>
            </a:r>
            <a:endParaRPr b="0" lang="it-IT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5" dur="indefinite" restart="never" nodeType="tmRoot">
          <p:childTnLst>
            <p:seq>
              <p:cTn id="2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CustomShape 1"/>
          <p:cNvSpPr/>
          <p:nvPr/>
        </p:nvSpPr>
        <p:spPr>
          <a:xfrm>
            <a:off x="457200" y="1466640"/>
            <a:ext cx="8484120" cy="497160"/>
          </a:xfrm>
          <a:prstGeom prst="rect">
            <a:avLst/>
          </a:prstGeom>
          <a:noFill/>
          <a:ln w="12600">
            <a:solidFill>
              <a:schemeClr val="accent1">
                <a:lumMod val="75000"/>
              </a:schemeClr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>
              <a:lnSpc>
                <a:spcPct val="100000"/>
              </a:lnSpc>
              <a:spcBef>
                <a:spcPts val="561"/>
              </a:spcBef>
            </a:pPr>
            <a:r>
              <a:rPr b="1" lang="it-IT" sz="2800" spc="-1" strike="noStrike">
                <a:solidFill>
                  <a:srgbClr val="000000"/>
                </a:solidFill>
                <a:latin typeface="Calibri"/>
              </a:rPr>
              <a:t>risale</a:t>
            </a:r>
            <a:r>
              <a:rPr b="0" lang="it-IT" sz="2800" spc="-1" strike="noStrike">
                <a:solidFill>
                  <a:srgbClr val="000000"/>
                </a:solidFill>
                <a:latin typeface="Calibri"/>
              </a:rPr>
              <a:t> al 600-590 a.C. circa.</a:t>
            </a:r>
            <a:endParaRPr b="0" lang="it-IT" sz="2800" spc="-1" strike="noStrike">
              <a:latin typeface="Arial"/>
            </a:endParaRPr>
          </a:p>
        </p:txBody>
      </p:sp>
      <p:sp>
        <p:nvSpPr>
          <p:cNvPr id="178" name="CustomShape 2"/>
          <p:cNvSpPr/>
          <p:nvPr/>
        </p:nvSpPr>
        <p:spPr>
          <a:xfrm>
            <a:off x="457200" y="2230920"/>
            <a:ext cx="8484120" cy="596520"/>
          </a:xfrm>
          <a:prstGeom prst="rect">
            <a:avLst/>
          </a:prstGeom>
          <a:noFill/>
          <a:ln w="12600">
            <a:solidFill>
              <a:schemeClr val="accent1">
                <a:lumMod val="75000"/>
              </a:schemeClr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>
              <a:lnSpc>
                <a:spcPct val="100000"/>
              </a:lnSpc>
              <a:spcBef>
                <a:spcPts val="561"/>
              </a:spcBef>
            </a:pPr>
            <a:r>
              <a:rPr b="0" lang="it-IT" sz="2800" spc="-1" strike="noStrike">
                <a:solidFill>
                  <a:srgbClr val="000000"/>
                </a:solidFill>
                <a:latin typeface="Calibri"/>
              </a:rPr>
              <a:t>situato a Corfù, è una dei primi grandi templi in pietra.</a:t>
            </a:r>
            <a:endParaRPr b="0" lang="it-IT" sz="2800" spc="-1" strike="noStrike">
              <a:latin typeface="Arial"/>
            </a:endParaRPr>
          </a:p>
        </p:txBody>
      </p:sp>
      <p:sp>
        <p:nvSpPr>
          <p:cNvPr id="179" name="CustomShape 3"/>
          <p:cNvSpPr/>
          <p:nvPr/>
        </p:nvSpPr>
        <p:spPr>
          <a:xfrm>
            <a:off x="423360" y="3150000"/>
            <a:ext cx="8484120" cy="507240"/>
          </a:xfrm>
          <a:prstGeom prst="rect">
            <a:avLst/>
          </a:prstGeom>
          <a:noFill/>
          <a:ln w="12600">
            <a:solidFill>
              <a:schemeClr val="accent1">
                <a:lumMod val="75000"/>
              </a:schemeClr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 algn="ctr">
              <a:lnSpc>
                <a:spcPct val="100000"/>
              </a:lnSpc>
              <a:spcBef>
                <a:spcPts val="561"/>
              </a:spcBef>
            </a:pPr>
            <a:r>
              <a:rPr b="0" lang="it-IT" sz="2800" spc="-1" strike="noStrike">
                <a:solidFill>
                  <a:srgbClr val="000000"/>
                </a:solidFill>
                <a:latin typeface="Calibri"/>
              </a:rPr>
              <a:t>Il problema dello spazio triangolare del frontone</a:t>
            </a:r>
            <a:endParaRPr b="0" lang="it-IT" sz="2800" spc="-1" strike="noStrike">
              <a:latin typeface="Arial"/>
            </a:endParaRPr>
          </a:p>
        </p:txBody>
      </p:sp>
      <p:sp>
        <p:nvSpPr>
          <p:cNvPr id="180" name="CustomShape 4"/>
          <p:cNvSpPr/>
          <p:nvPr/>
        </p:nvSpPr>
        <p:spPr>
          <a:xfrm>
            <a:off x="389520" y="4149360"/>
            <a:ext cx="8484120" cy="524520"/>
          </a:xfrm>
          <a:prstGeom prst="rect">
            <a:avLst/>
          </a:prstGeom>
          <a:noFill/>
          <a:ln w="12600">
            <a:solidFill>
              <a:schemeClr val="accent1">
                <a:lumMod val="75000"/>
              </a:schemeClr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 algn="ctr">
              <a:lnSpc>
                <a:spcPct val="100000"/>
              </a:lnSpc>
              <a:spcBef>
                <a:spcPts val="561"/>
              </a:spcBef>
            </a:pPr>
            <a:r>
              <a:rPr b="0" lang="it-IT" sz="2800" spc="-1" strike="noStrike">
                <a:solidFill>
                  <a:srgbClr val="000000"/>
                </a:solidFill>
                <a:latin typeface="Calibri"/>
              </a:rPr>
              <a:t>è risolto assegnando a ogni figura dimensioni,</a:t>
            </a:r>
            <a:endParaRPr b="0" lang="it-IT" sz="28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561"/>
              </a:spcBef>
            </a:pPr>
            <a:endParaRPr b="0" lang="it-IT" sz="2800" spc="-1" strike="noStrike">
              <a:latin typeface="Arial"/>
            </a:endParaRPr>
          </a:p>
        </p:txBody>
      </p:sp>
      <p:sp>
        <p:nvSpPr>
          <p:cNvPr id="181" name="CustomShape 5"/>
          <p:cNvSpPr/>
          <p:nvPr/>
        </p:nvSpPr>
        <p:spPr>
          <a:xfrm>
            <a:off x="4069800" y="3657600"/>
            <a:ext cx="360" cy="4914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63360">
            <a:round/>
            <a:tailEnd len="lg" type="triangle" w="lg"/>
          </a:ln>
          <a:effectLst>
            <a:outerShdw blurRad="40000" dir="5400000" dist="2016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82" name="CustomShape 6"/>
          <p:cNvSpPr/>
          <p:nvPr/>
        </p:nvSpPr>
        <p:spPr>
          <a:xfrm>
            <a:off x="0" y="0"/>
            <a:ext cx="9143640" cy="111276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2600">
            <a:solidFill>
              <a:schemeClr val="accent1">
                <a:lumMod val="75000"/>
              </a:schemeClr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anchor="ctr">
            <a:normAutofit/>
          </a:bodyPr>
          <a:p>
            <a:pPr algn="ctr">
              <a:lnSpc>
                <a:spcPct val="100000"/>
              </a:lnSpc>
              <a:spcBef>
                <a:spcPts val="799"/>
              </a:spcBef>
            </a:pPr>
            <a:r>
              <a:rPr b="0" lang="it-IT" sz="4000" spc="-1" strike="noStrike">
                <a:solidFill>
                  <a:srgbClr val="ffffff"/>
                </a:solidFill>
                <a:latin typeface="Calibri"/>
              </a:rPr>
              <a:t>Il Tempio di Artemide: il frontone</a:t>
            </a:r>
            <a:endParaRPr b="0" lang="it-IT" sz="4000" spc="-1" strike="noStrike">
              <a:latin typeface="Arial"/>
            </a:endParaRPr>
          </a:p>
        </p:txBody>
      </p:sp>
      <p:sp>
        <p:nvSpPr>
          <p:cNvPr id="183" name="CustomShape 7"/>
          <p:cNvSpPr/>
          <p:nvPr/>
        </p:nvSpPr>
        <p:spPr>
          <a:xfrm>
            <a:off x="389520" y="5145120"/>
            <a:ext cx="8484120" cy="612000"/>
          </a:xfrm>
          <a:prstGeom prst="rect">
            <a:avLst/>
          </a:prstGeom>
          <a:noFill/>
          <a:ln w="12600">
            <a:solidFill>
              <a:schemeClr val="accent1">
                <a:lumMod val="75000"/>
              </a:schemeClr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 algn="ctr">
              <a:lnSpc>
                <a:spcPct val="100000"/>
              </a:lnSpc>
              <a:spcBef>
                <a:spcPts val="561"/>
              </a:spcBef>
            </a:pPr>
            <a:r>
              <a:rPr b="0" lang="it-IT" sz="2800" spc="-1" strike="noStrike">
                <a:solidFill>
                  <a:srgbClr val="000000"/>
                </a:solidFill>
                <a:latin typeface="Calibri"/>
              </a:rPr>
              <a:t>che si adattano alla forma del frontone.</a:t>
            </a:r>
            <a:endParaRPr b="0" lang="it-IT" sz="2800" spc="-1" strike="noStrike">
              <a:latin typeface="Arial"/>
            </a:endParaRPr>
          </a:p>
        </p:txBody>
      </p:sp>
      <p:sp>
        <p:nvSpPr>
          <p:cNvPr id="184" name="CustomShape 8"/>
          <p:cNvSpPr/>
          <p:nvPr/>
        </p:nvSpPr>
        <p:spPr>
          <a:xfrm>
            <a:off x="4069800" y="4674240"/>
            <a:ext cx="360" cy="4914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63360">
            <a:round/>
            <a:tailEnd len="lg" type="triangle" w="lg"/>
          </a:ln>
          <a:effectLst>
            <a:outerShdw blurRad="40000" dir="5400000" dist="2016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85" name="CustomShape 9"/>
          <p:cNvSpPr/>
          <p:nvPr/>
        </p:nvSpPr>
        <p:spPr>
          <a:xfrm>
            <a:off x="92160" y="6632640"/>
            <a:ext cx="4187520" cy="144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noAutofit/>
          </a:bodyPr>
          <a:p>
            <a:pPr>
              <a:lnSpc>
                <a:spcPct val="100000"/>
              </a:lnSpc>
            </a:pPr>
            <a:r>
              <a:rPr b="0" lang="it-IT" sz="8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Cricco Di Teodoro, </a:t>
            </a:r>
            <a:r>
              <a:rPr b="0" i="1" lang="it-IT" sz="8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Itinerario nell’arte </a:t>
            </a:r>
            <a:r>
              <a:rPr b="0" lang="it-IT" sz="8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Quarta edizione, © Zanichelli editore 2016</a:t>
            </a:r>
            <a:endParaRPr b="0" lang="it-IT" sz="800" spc="-1" strike="noStrike">
              <a:latin typeface="Arial"/>
            </a:endParaRPr>
          </a:p>
        </p:txBody>
      </p:sp>
      <p:pic>
        <p:nvPicPr>
          <p:cNvPr id="186" name="Immagine 12" descr=""/>
          <p:cNvPicPr/>
          <p:nvPr/>
        </p:nvPicPr>
        <p:blipFill>
          <a:blip r:embed="rId1"/>
          <a:stretch/>
        </p:blipFill>
        <p:spPr>
          <a:xfrm>
            <a:off x="6999840" y="6198480"/>
            <a:ext cx="2160720" cy="3866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7" dur="indefinite" restart="never" nodeType="tmRoot">
          <p:childTnLst>
            <p:seq>
              <p:cTn id="2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CustomShape 1"/>
          <p:cNvSpPr/>
          <p:nvPr/>
        </p:nvSpPr>
        <p:spPr>
          <a:xfrm>
            <a:off x="0" y="0"/>
            <a:ext cx="9143640" cy="111276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2600">
            <a:solidFill>
              <a:schemeClr val="accent1">
                <a:lumMod val="75000"/>
              </a:schemeClr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anchor="ctr">
            <a:normAutofit/>
          </a:bodyPr>
          <a:p>
            <a:pPr algn="ctr">
              <a:lnSpc>
                <a:spcPct val="100000"/>
              </a:lnSpc>
              <a:spcBef>
                <a:spcPts val="799"/>
              </a:spcBef>
            </a:pPr>
            <a:r>
              <a:rPr b="0" lang="it-IT" sz="4000" spc="-1" strike="noStrike">
                <a:solidFill>
                  <a:srgbClr val="ffffff"/>
                </a:solidFill>
                <a:latin typeface="Calibri"/>
              </a:rPr>
              <a:t>Il Tempio di Athena Aphaia: il frontone</a:t>
            </a:r>
            <a:endParaRPr b="0" lang="it-IT" sz="4000" spc="-1" strike="noStrike">
              <a:latin typeface="Arial"/>
            </a:endParaRPr>
          </a:p>
        </p:txBody>
      </p:sp>
      <p:pic>
        <p:nvPicPr>
          <p:cNvPr id="188" name="Immagine 2" descr=""/>
          <p:cNvPicPr/>
          <p:nvPr/>
        </p:nvPicPr>
        <p:blipFill>
          <a:blip r:embed="rId1"/>
          <a:stretch/>
        </p:blipFill>
        <p:spPr>
          <a:xfrm>
            <a:off x="0" y="1113120"/>
            <a:ext cx="9172080" cy="1765440"/>
          </a:xfrm>
          <a:prstGeom prst="rect">
            <a:avLst/>
          </a:prstGeom>
          <a:ln>
            <a:noFill/>
          </a:ln>
        </p:spPr>
      </p:pic>
      <p:pic>
        <p:nvPicPr>
          <p:cNvPr id="189" name="Immagine 6" descr=""/>
          <p:cNvPicPr/>
          <p:nvPr/>
        </p:nvPicPr>
        <p:blipFill>
          <a:blip r:embed="rId2"/>
          <a:stretch/>
        </p:blipFill>
        <p:spPr>
          <a:xfrm>
            <a:off x="67680" y="3788640"/>
            <a:ext cx="8988120" cy="18100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9" dur="indefinite" restart="never" nodeType="tmRoot">
          <p:childTnLst>
            <p:seq>
              <p:cTn id="3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CustomShape 1"/>
          <p:cNvSpPr/>
          <p:nvPr/>
        </p:nvSpPr>
        <p:spPr>
          <a:xfrm>
            <a:off x="457200" y="1466640"/>
            <a:ext cx="8484120" cy="497160"/>
          </a:xfrm>
          <a:prstGeom prst="rect">
            <a:avLst/>
          </a:prstGeom>
          <a:noFill/>
          <a:ln w="12600">
            <a:solidFill>
              <a:schemeClr val="accent1">
                <a:lumMod val="75000"/>
              </a:schemeClr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>
              <a:lnSpc>
                <a:spcPct val="100000"/>
              </a:lnSpc>
              <a:spcBef>
                <a:spcPts val="561"/>
              </a:spcBef>
            </a:pPr>
            <a:r>
              <a:rPr b="1" lang="it-IT" sz="2800" spc="-1" strike="noStrike">
                <a:solidFill>
                  <a:srgbClr val="000000"/>
                </a:solidFill>
                <a:latin typeface="Calibri"/>
              </a:rPr>
              <a:t>risale</a:t>
            </a:r>
            <a:r>
              <a:rPr b="0" lang="it-IT" sz="2800" spc="-1" strike="noStrike">
                <a:solidFill>
                  <a:srgbClr val="000000"/>
                </a:solidFill>
                <a:latin typeface="Calibri"/>
              </a:rPr>
              <a:t> al 500-480 a.C.</a:t>
            </a:r>
            <a:endParaRPr b="0" lang="it-IT" sz="2800" spc="-1" strike="noStrike">
              <a:latin typeface="Arial"/>
            </a:endParaRPr>
          </a:p>
        </p:txBody>
      </p:sp>
      <p:sp>
        <p:nvSpPr>
          <p:cNvPr id="191" name="CustomShape 2"/>
          <p:cNvSpPr/>
          <p:nvPr/>
        </p:nvSpPr>
        <p:spPr>
          <a:xfrm>
            <a:off x="457200" y="2230920"/>
            <a:ext cx="8484120" cy="596520"/>
          </a:xfrm>
          <a:prstGeom prst="rect">
            <a:avLst/>
          </a:prstGeom>
          <a:noFill/>
          <a:ln w="12600">
            <a:solidFill>
              <a:schemeClr val="accent1">
                <a:lumMod val="75000"/>
              </a:schemeClr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>
              <a:lnSpc>
                <a:spcPct val="100000"/>
              </a:lnSpc>
              <a:spcBef>
                <a:spcPts val="561"/>
              </a:spcBef>
            </a:pPr>
            <a:r>
              <a:rPr b="0" lang="it-IT" sz="2800" spc="-1" strike="noStrike">
                <a:solidFill>
                  <a:srgbClr val="000000"/>
                </a:solidFill>
                <a:latin typeface="Calibri"/>
              </a:rPr>
              <a:t>situato originariamente nell’isola di Egina.</a:t>
            </a:r>
            <a:endParaRPr b="0" lang="it-IT" sz="2800" spc="-1" strike="noStrike">
              <a:latin typeface="Arial"/>
            </a:endParaRPr>
          </a:p>
        </p:txBody>
      </p:sp>
      <p:sp>
        <p:nvSpPr>
          <p:cNvPr id="192" name="CustomShape 3"/>
          <p:cNvSpPr/>
          <p:nvPr/>
        </p:nvSpPr>
        <p:spPr>
          <a:xfrm>
            <a:off x="423360" y="3150000"/>
            <a:ext cx="8484120" cy="507240"/>
          </a:xfrm>
          <a:prstGeom prst="rect">
            <a:avLst/>
          </a:prstGeom>
          <a:noFill/>
          <a:ln w="12600">
            <a:solidFill>
              <a:schemeClr val="accent1">
                <a:lumMod val="75000"/>
              </a:schemeClr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 algn="ctr">
              <a:lnSpc>
                <a:spcPct val="100000"/>
              </a:lnSpc>
              <a:spcBef>
                <a:spcPts val="561"/>
              </a:spcBef>
            </a:pPr>
            <a:r>
              <a:rPr b="0" lang="it-IT" sz="2800" spc="-1" strike="noStrike">
                <a:solidFill>
                  <a:srgbClr val="000000"/>
                </a:solidFill>
                <a:latin typeface="Calibri"/>
              </a:rPr>
              <a:t>Il problema dello spazio triangolare è risolto </a:t>
            </a:r>
            <a:endParaRPr b="0" lang="it-IT" sz="2800" spc="-1" strike="noStrike">
              <a:latin typeface="Arial"/>
            </a:endParaRPr>
          </a:p>
        </p:txBody>
      </p:sp>
      <p:sp>
        <p:nvSpPr>
          <p:cNvPr id="193" name="CustomShape 4"/>
          <p:cNvSpPr/>
          <p:nvPr/>
        </p:nvSpPr>
        <p:spPr>
          <a:xfrm>
            <a:off x="389520" y="4149360"/>
            <a:ext cx="8484120" cy="964440"/>
          </a:xfrm>
          <a:prstGeom prst="rect">
            <a:avLst/>
          </a:prstGeom>
          <a:noFill/>
          <a:ln w="12600">
            <a:solidFill>
              <a:schemeClr val="accent1">
                <a:lumMod val="75000"/>
              </a:schemeClr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 algn="ctr">
              <a:lnSpc>
                <a:spcPct val="100000"/>
              </a:lnSpc>
              <a:spcBef>
                <a:spcPts val="561"/>
              </a:spcBef>
            </a:pPr>
            <a:r>
              <a:rPr b="0" lang="it-IT" sz="2800" spc="-1" strike="noStrike">
                <a:solidFill>
                  <a:srgbClr val="000000"/>
                </a:solidFill>
                <a:latin typeface="Calibri"/>
              </a:rPr>
              <a:t>assegnando a ogni figura una posizione adatta alla forma del frontone.</a:t>
            </a:r>
            <a:endParaRPr b="0" lang="it-IT" sz="28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561"/>
              </a:spcBef>
            </a:pPr>
            <a:endParaRPr b="0" lang="it-IT" sz="2800" spc="-1" strike="noStrike">
              <a:latin typeface="Arial"/>
            </a:endParaRPr>
          </a:p>
        </p:txBody>
      </p:sp>
      <p:sp>
        <p:nvSpPr>
          <p:cNvPr id="194" name="CustomShape 5"/>
          <p:cNvSpPr/>
          <p:nvPr/>
        </p:nvSpPr>
        <p:spPr>
          <a:xfrm>
            <a:off x="4069800" y="3657600"/>
            <a:ext cx="360" cy="4914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63360">
            <a:round/>
            <a:tailEnd len="lg" type="triangle" w="lg"/>
          </a:ln>
          <a:effectLst>
            <a:outerShdw blurRad="40000" dir="5400000" dist="2016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95" name="CustomShape 6"/>
          <p:cNvSpPr/>
          <p:nvPr/>
        </p:nvSpPr>
        <p:spPr>
          <a:xfrm>
            <a:off x="0" y="0"/>
            <a:ext cx="9143640" cy="111276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2600">
            <a:solidFill>
              <a:schemeClr val="accent1">
                <a:lumMod val="75000"/>
              </a:schemeClr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anchor="ctr">
            <a:normAutofit/>
          </a:bodyPr>
          <a:p>
            <a:pPr algn="ctr">
              <a:lnSpc>
                <a:spcPct val="100000"/>
              </a:lnSpc>
              <a:spcBef>
                <a:spcPts val="799"/>
              </a:spcBef>
            </a:pPr>
            <a:r>
              <a:rPr b="0" lang="it-IT" sz="4000" spc="-1" strike="noStrike">
                <a:solidFill>
                  <a:srgbClr val="ffffff"/>
                </a:solidFill>
                <a:latin typeface="Calibri"/>
              </a:rPr>
              <a:t>Il Tempio di Athena Aphaia: il frontone</a:t>
            </a:r>
            <a:endParaRPr b="0" lang="it-IT" sz="4000" spc="-1" strike="noStrike">
              <a:latin typeface="Arial"/>
            </a:endParaRPr>
          </a:p>
        </p:txBody>
      </p:sp>
      <p:sp>
        <p:nvSpPr>
          <p:cNvPr id="196" name="CustomShape 7"/>
          <p:cNvSpPr/>
          <p:nvPr/>
        </p:nvSpPr>
        <p:spPr>
          <a:xfrm>
            <a:off x="389520" y="5586840"/>
            <a:ext cx="8484120" cy="612000"/>
          </a:xfrm>
          <a:prstGeom prst="rect">
            <a:avLst/>
          </a:prstGeom>
          <a:noFill/>
          <a:ln w="12600">
            <a:solidFill>
              <a:schemeClr val="accent1">
                <a:lumMod val="75000"/>
              </a:schemeClr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>
              <a:lnSpc>
                <a:spcPct val="100000"/>
              </a:lnSpc>
              <a:spcBef>
                <a:spcPts val="561"/>
              </a:spcBef>
            </a:pPr>
            <a:r>
              <a:rPr b="0" lang="it-IT" sz="2800" spc="-1" strike="noStrike">
                <a:solidFill>
                  <a:srgbClr val="000000"/>
                </a:solidFill>
                <a:latin typeface="Calibri"/>
              </a:rPr>
              <a:t>Le figure hanno la stessa altezza e le stesse proporzioni.  </a:t>
            </a:r>
            <a:endParaRPr b="0" lang="it-IT" sz="2800" spc="-1" strike="noStrike">
              <a:latin typeface="Arial"/>
            </a:endParaRPr>
          </a:p>
        </p:txBody>
      </p:sp>
      <p:sp>
        <p:nvSpPr>
          <p:cNvPr id="197" name="CustomShape 8"/>
          <p:cNvSpPr/>
          <p:nvPr/>
        </p:nvSpPr>
        <p:spPr>
          <a:xfrm>
            <a:off x="4069800" y="5115600"/>
            <a:ext cx="360" cy="4914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63360">
            <a:round/>
            <a:tailEnd len="lg" type="triangle" w="lg"/>
          </a:ln>
          <a:effectLst>
            <a:outerShdw blurRad="40000" dir="5400000" dist="2016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98" name="CustomShape 9"/>
          <p:cNvSpPr/>
          <p:nvPr/>
        </p:nvSpPr>
        <p:spPr>
          <a:xfrm>
            <a:off x="92160" y="6632640"/>
            <a:ext cx="4187520" cy="144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noAutofit/>
          </a:bodyPr>
          <a:p>
            <a:pPr>
              <a:lnSpc>
                <a:spcPct val="100000"/>
              </a:lnSpc>
            </a:pPr>
            <a:r>
              <a:rPr b="0" lang="it-IT" sz="8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Cricco Di Teodoro, </a:t>
            </a:r>
            <a:r>
              <a:rPr b="0" i="1" lang="it-IT" sz="8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Itinerario nell’arte </a:t>
            </a:r>
            <a:r>
              <a:rPr b="0" lang="it-IT" sz="8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Quarta edizione, © Zanichelli editore 2016</a:t>
            </a:r>
            <a:endParaRPr b="0" lang="it-IT" sz="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1" dur="indefinite" restart="never" nodeType="tmRoot">
          <p:childTnLst>
            <p:seq>
              <p:cTn id="3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CustomShape 1"/>
          <p:cNvSpPr/>
          <p:nvPr/>
        </p:nvSpPr>
        <p:spPr>
          <a:xfrm>
            <a:off x="0" y="0"/>
            <a:ext cx="9143640" cy="140508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2600">
            <a:solidFill>
              <a:schemeClr val="accent1">
                <a:lumMod val="75000"/>
              </a:schemeClr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anchor="ctr">
            <a:normAutofit/>
          </a:bodyPr>
          <a:p>
            <a:pPr algn="ctr">
              <a:lnSpc>
                <a:spcPct val="100000"/>
              </a:lnSpc>
              <a:spcBef>
                <a:spcPts val="799"/>
              </a:spcBef>
            </a:pPr>
            <a:r>
              <a:rPr b="0" lang="it-IT" sz="4000" spc="-1" strike="noStrike">
                <a:solidFill>
                  <a:srgbClr val="ffffff"/>
                </a:solidFill>
                <a:latin typeface="Calibri"/>
              </a:rPr>
              <a:t>Il Tempio di Zeus a Olimpia: le metope</a:t>
            </a:r>
            <a:endParaRPr b="0" lang="it-IT" sz="4000" spc="-1" strike="noStrike">
              <a:latin typeface="Arial"/>
            </a:endParaRPr>
          </a:p>
        </p:txBody>
      </p:sp>
      <p:pic>
        <p:nvPicPr>
          <p:cNvPr id="200" name="Immagine 1" descr=""/>
          <p:cNvPicPr/>
          <p:nvPr/>
        </p:nvPicPr>
        <p:blipFill>
          <a:blip r:embed="rId1"/>
          <a:srcRect l="0" t="5090" r="0" b="4423"/>
          <a:stretch/>
        </p:blipFill>
        <p:spPr>
          <a:xfrm>
            <a:off x="0" y="1405440"/>
            <a:ext cx="4742640" cy="5198040"/>
          </a:xfrm>
          <a:prstGeom prst="rect">
            <a:avLst/>
          </a:prstGeom>
          <a:ln>
            <a:noFill/>
          </a:ln>
        </p:spPr>
      </p:pic>
      <p:pic>
        <p:nvPicPr>
          <p:cNvPr id="201" name="Immagine 4" descr=""/>
          <p:cNvPicPr/>
          <p:nvPr/>
        </p:nvPicPr>
        <p:blipFill>
          <a:blip r:embed="rId2"/>
          <a:srcRect l="0" t="0" r="6740" b="0"/>
          <a:stretch/>
        </p:blipFill>
        <p:spPr>
          <a:xfrm>
            <a:off x="4743000" y="1405440"/>
            <a:ext cx="4400640" cy="50184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3" dur="indefinite" restart="never" nodeType="tmRoot">
          <p:childTnLst>
            <p:seq>
              <p:cTn id="3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CustomShape 1"/>
          <p:cNvSpPr/>
          <p:nvPr/>
        </p:nvSpPr>
        <p:spPr>
          <a:xfrm>
            <a:off x="457200" y="1466640"/>
            <a:ext cx="8484120" cy="497160"/>
          </a:xfrm>
          <a:prstGeom prst="rect">
            <a:avLst/>
          </a:prstGeom>
          <a:noFill/>
          <a:ln w="12600">
            <a:solidFill>
              <a:schemeClr val="accent1">
                <a:lumMod val="75000"/>
              </a:schemeClr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>
              <a:lnSpc>
                <a:spcPct val="100000"/>
              </a:lnSpc>
              <a:spcBef>
                <a:spcPts val="561"/>
              </a:spcBef>
            </a:pPr>
            <a:r>
              <a:rPr b="1" lang="it-IT" sz="2800" spc="-1" strike="noStrike">
                <a:solidFill>
                  <a:srgbClr val="000000"/>
                </a:solidFill>
                <a:latin typeface="Calibri"/>
              </a:rPr>
              <a:t>risale</a:t>
            </a:r>
            <a:r>
              <a:rPr b="0" lang="it-IT" sz="2800" spc="-1" strike="noStrike">
                <a:solidFill>
                  <a:srgbClr val="000000"/>
                </a:solidFill>
                <a:latin typeface="Calibri"/>
              </a:rPr>
              <a:t> al 460 a.C. circa.</a:t>
            </a:r>
            <a:endParaRPr b="0" lang="it-IT" sz="2800" spc="-1" strike="noStrike">
              <a:latin typeface="Arial"/>
            </a:endParaRPr>
          </a:p>
        </p:txBody>
      </p:sp>
      <p:sp>
        <p:nvSpPr>
          <p:cNvPr id="203" name="CustomShape 2"/>
          <p:cNvSpPr/>
          <p:nvPr/>
        </p:nvSpPr>
        <p:spPr>
          <a:xfrm>
            <a:off x="457200" y="2230920"/>
            <a:ext cx="8484120" cy="596520"/>
          </a:xfrm>
          <a:prstGeom prst="rect">
            <a:avLst/>
          </a:prstGeom>
          <a:noFill/>
          <a:ln w="12600">
            <a:solidFill>
              <a:schemeClr val="accent1">
                <a:lumMod val="75000"/>
              </a:schemeClr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>
              <a:lnSpc>
                <a:spcPct val="100000"/>
              </a:lnSpc>
              <a:spcBef>
                <a:spcPts val="561"/>
              </a:spcBef>
            </a:pPr>
            <a:r>
              <a:rPr b="0" lang="it-IT" sz="2800" spc="-1" strike="noStrike">
                <a:solidFill>
                  <a:srgbClr val="000000"/>
                </a:solidFill>
                <a:latin typeface="Calibri"/>
              </a:rPr>
              <a:t>Le metope del tempio svolgono un unico tema.</a:t>
            </a:r>
            <a:endParaRPr b="0" lang="it-IT" sz="2800" spc="-1" strike="noStrike">
              <a:latin typeface="Arial"/>
            </a:endParaRPr>
          </a:p>
        </p:txBody>
      </p:sp>
      <p:sp>
        <p:nvSpPr>
          <p:cNvPr id="204" name="CustomShape 3"/>
          <p:cNvSpPr/>
          <p:nvPr/>
        </p:nvSpPr>
        <p:spPr>
          <a:xfrm>
            <a:off x="423360" y="3150000"/>
            <a:ext cx="8484120" cy="507240"/>
          </a:xfrm>
          <a:prstGeom prst="rect">
            <a:avLst/>
          </a:prstGeom>
          <a:noFill/>
          <a:ln w="12600">
            <a:solidFill>
              <a:schemeClr val="accent1">
                <a:lumMod val="75000"/>
              </a:schemeClr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 algn="ctr">
              <a:lnSpc>
                <a:spcPct val="100000"/>
              </a:lnSpc>
              <a:spcBef>
                <a:spcPts val="561"/>
              </a:spcBef>
            </a:pPr>
            <a:r>
              <a:rPr b="0" lang="it-IT" sz="2800" spc="-1" strike="noStrike">
                <a:solidFill>
                  <a:srgbClr val="000000"/>
                </a:solidFill>
                <a:latin typeface="Calibri"/>
              </a:rPr>
              <a:t>Il problema del poco spazio è risolto</a:t>
            </a:r>
            <a:endParaRPr b="0" lang="it-IT" sz="2800" spc="-1" strike="noStrike">
              <a:latin typeface="Arial"/>
            </a:endParaRPr>
          </a:p>
        </p:txBody>
      </p:sp>
      <p:sp>
        <p:nvSpPr>
          <p:cNvPr id="205" name="CustomShape 4"/>
          <p:cNvSpPr/>
          <p:nvPr/>
        </p:nvSpPr>
        <p:spPr>
          <a:xfrm>
            <a:off x="389520" y="4149360"/>
            <a:ext cx="8484120" cy="507240"/>
          </a:xfrm>
          <a:prstGeom prst="rect">
            <a:avLst/>
          </a:prstGeom>
          <a:noFill/>
          <a:ln w="12600">
            <a:solidFill>
              <a:schemeClr val="accent1">
                <a:lumMod val="75000"/>
              </a:schemeClr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 algn="ctr">
              <a:lnSpc>
                <a:spcPct val="100000"/>
              </a:lnSpc>
              <a:spcBef>
                <a:spcPts val="561"/>
              </a:spcBef>
            </a:pPr>
            <a:r>
              <a:rPr b="0" lang="it-IT" sz="2800" spc="-1" strike="noStrike">
                <a:solidFill>
                  <a:srgbClr val="000000"/>
                </a:solidFill>
                <a:latin typeface="Calibri"/>
              </a:rPr>
              <a:t>raffigurando</a:t>
            </a:r>
            <a:r>
              <a:rPr b="1" lang="it-IT" sz="2800" spc="-1" strike="noStrike">
                <a:solidFill>
                  <a:srgbClr val="000000"/>
                </a:solidFill>
                <a:latin typeface="Calibri"/>
              </a:rPr>
              <a:t> </a:t>
            </a:r>
            <a:r>
              <a:rPr b="0" lang="it-IT" sz="2800" spc="-1" strike="noStrike">
                <a:solidFill>
                  <a:srgbClr val="000000"/>
                </a:solidFill>
                <a:latin typeface="Calibri"/>
              </a:rPr>
              <a:t>poche figure in posizione eretta o obliqua;</a:t>
            </a:r>
            <a:endParaRPr b="0" lang="it-IT" sz="2800" spc="-1" strike="noStrike">
              <a:latin typeface="Arial"/>
            </a:endParaRPr>
          </a:p>
        </p:txBody>
      </p:sp>
      <p:sp>
        <p:nvSpPr>
          <p:cNvPr id="206" name="CustomShape 5"/>
          <p:cNvSpPr/>
          <p:nvPr/>
        </p:nvSpPr>
        <p:spPr>
          <a:xfrm>
            <a:off x="4069800" y="3657600"/>
            <a:ext cx="360" cy="4914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63360">
            <a:round/>
            <a:tailEnd len="lg" type="triangle" w="lg"/>
          </a:ln>
          <a:effectLst>
            <a:outerShdw blurRad="40000" dir="5400000" dist="2016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207" name="CustomShape 6"/>
          <p:cNvSpPr/>
          <p:nvPr/>
        </p:nvSpPr>
        <p:spPr>
          <a:xfrm>
            <a:off x="0" y="0"/>
            <a:ext cx="9143640" cy="111276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2600">
            <a:solidFill>
              <a:schemeClr val="accent1">
                <a:lumMod val="75000"/>
              </a:schemeClr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anchor="ctr">
            <a:normAutofit/>
          </a:bodyPr>
          <a:p>
            <a:pPr algn="ctr">
              <a:lnSpc>
                <a:spcPct val="100000"/>
              </a:lnSpc>
              <a:spcBef>
                <a:spcPts val="799"/>
              </a:spcBef>
            </a:pPr>
            <a:r>
              <a:rPr b="0" lang="it-IT" sz="4000" spc="-1" strike="noStrike">
                <a:solidFill>
                  <a:srgbClr val="ffffff"/>
                </a:solidFill>
                <a:latin typeface="Calibri"/>
              </a:rPr>
              <a:t>Il Tempio di Zeus a Olimpia: le metope</a:t>
            </a:r>
            <a:endParaRPr b="0" lang="it-IT" sz="4000" spc="-1" strike="noStrike">
              <a:latin typeface="Arial"/>
            </a:endParaRPr>
          </a:p>
        </p:txBody>
      </p:sp>
      <p:sp>
        <p:nvSpPr>
          <p:cNvPr id="208" name="CustomShape 7"/>
          <p:cNvSpPr/>
          <p:nvPr/>
        </p:nvSpPr>
        <p:spPr>
          <a:xfrm>
            <a:off x="389520" y="5129640"/>
            <a:ext cx="8484120" cy="612000"/>
          </a:xfrm>
          <a:prstGeom prst="rect">
            <a:avLst/>
          </a:prstGeom>
          <a:noFill/>
          <a:ln w="12600">
            <a:solidFill>
              <a:schemeClr val="accent1">
                <a:lumMod val="75000"/>
              </a:schemeClr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 algn="ctr">
              <a:lnSpc>
                <a:spcPct val="100000"/>
              </a:lnSpc>
              <a:spcBef>
                <a:spcPts val="561"/>
              </a:spcBef>
            </a:pPr>
            <a:r>
              <a:rPr b="0" lang="it-IT" sz="2800" spc="-1" strike="noStrike">
                <a:solidFill>
                  <a:srgbClr val="000000"/>
                </a:solidFill>
                <a:latin typeface="Calibri"/>
              </a:rPr>
              <a:t>rispettando una rigorosa geometria nella composizione.</a:t>
            </a:r>
            <a:endParaRPr b="0" lang="it-IT" sz="2800" spc="-1" strike="noStrike">
              <a:latin typeface="Arial"/>
            </a:endParaRPr>
          </a:p>
        </p:txBody>
      </p:sp>
      <p:sp>
        <p:nvSpPr>
          <p:cNvPr id="209" name="CustomShape 8"/>
          <p:cNvSpPr/>
          <p:nvPr/>
        </p:nvSpPr>
        <p:spPr>
          <a:xfrm>
            <a:off x="4069800" y="4656600"/>
            <a:ext cx="360" cy="4914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63360">
            <a:round/>
            <a:tailEnd len="lg" type="triangle" w="lg"/>
          </a:ln>
          <a:effectLst>
            <a:outerShdw blurRad="40000" dir="5400000" dist="2016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210" name="CustomShape 9"/>
          <p:cNvSpPr/>
          <p:nvPr/>
        </p:nvSpPr>
        <p:spPr>
          <a:xfrm>
            <a:off x="92160" y="6632640"/>
            <a:ext cx="4187520" cy="144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noAutofit/>
          </a:bodyPr>
          <a:p>
            <a:pPr>
              <a:lnSpc>
                <a:spcPct val="100000"/>
              </a:lnSpc>
            </a:pPr>
            <a:r>
              <a:rPr b="0" lang="it-IT" sz="8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Cricco Di Teodoro, </a:t>
            </a:r>
            <a:r>
              <a:rPr b="0" i="1" lang="it-IT" sz="8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Itinerario nell’arte </a:t>
            </a:r>
            <a:r>
              <a:rPr b="0" lang="it-IT" sz="8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Quarta edizione, © Zanichelli editore 2016</a:t>
            </a:r>
            <a:endParaRPr b="0" lang="it-IT" sz="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5" dur="indefinite" restart="never" nodeType="tmRoot">
          <p:childTnLst>
            <p:seq>
              <p:cTn id="3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CustomShape 1"/>
          <p:cNvSpPr/>
          <p:nvPr/>
        </p:nvSpPr>
        <p:spPr>
          <a:xfrm>
            <a:off x="4442400" y="1004760"/>
            <a:ext cx="360" cy="4867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63360">
            <a:round/>
            <a:tailEnd len="lg" type="triangle" w="lg"/>
          </a:ln>
          <a:effectLst>
            <a:outerShdw blurRad="40000" dir="5400000" dist="2016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212" name="CustomShape 2"/>
          <p:cNvSpPr/>
          <p:nvPr/>
        </p:nvSpPr>
        <p:spPr>
          <a:xfrm>
            <a:off x="0" y="0"/>
            <a:ext cx="9143640" cy="103248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2600">
            <a:solidFill>
              <a:schemeClr val="accent1">
                <a:lumMod val="75000"/>
              </a:schemeClr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anchor="ctr">
            <a:normAutofit/>
          </a:bodyPr>
          <a:p>
            <a:pPr algn="ctr">
              <a:lnSpc>
                <a:spcPct val="100000"/>
              </a:lnSpc>
              <a:spcBef>
                <a:spcPts val="799"/>
              </a:spcBef>
            </a:pPr>
            <a:r>
              <a:rPr b="0" lang="it-IT" sz="4000" spc="-1" strike="noStrike">
                <a:solidFill>
                  <a:srgbClr val="ffffff"/>
                </a:solidFill>
                <a:latin typeface="Calibri"/>
              </a:rPr>
              <a:t>Il pittura vascolare</a:t>
            </a:r>
            <a:endParaRPr b="0" lang="it-IT" sz="4000" spc="-1" strike="noStrike">
              <a:latin typeface="Arial"/>
            </a:endParaRPr>
          </a:p>
        </p:txBody>
      </p:sp>
      <p:sp>
        <p:nvSpPr>
          <p:cNvPr id="213" name="CustomShape 3"/>
          <p:cNvSpPr/>
          <p:nvPr/>
        </p:nvSpPr>
        <p:spPr>
          <a:xfrm>
            <a:off x="406440" y="1492200"/>
            <a:ext cx="8484120" cy="574920"/>
          </a:xfrm>
          <a:prstGeom prst="rect">
            <a:avLst/>
          </a:prstGeom>
          <a:noFill/>
          <a:ln w="12600">
            <a:solidFill>
              <a:schemeClr val="accent1">
                <a:lumMod val="75000"/>
              </a:schemeClr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 algn="ctr">
              <a:lnSpc>
                <a:spcPct val="100000"/>
              </a:lnSpc>
              <a:spcBef>
                <a:spcPts val="561"/>
              </a:spcBef>
            </a:pPr>
            <a:r>
              <a:rPr b="0" lang="it-IT" sz="2800" spc="-1" strike="noStrike">
                <a:solidFill>
                  <a:srgbClr val="000000"/>
                </a:solidFill>
                <a:latin typeface="Calibri"/>
              </a:rPr>
              <a:t>va dal VII secolo a.C. al 490 a.C.</a:t>
            </a:r>
            <a:endParaRPr b="0" lang="it-IT" sz="2800" spc="-1" strike="noStrike">
              <a:latin typeface="Arial"/>
            </a:endParaRPr>
          </a:p>
        </p:txBody>
      </p:sp>
      <p:sp>
        <p:nvSpPr>
          <p:cNvPr id="214" name="CustomShape 4"/>
          <p:cNvSpPr/>
          <p:nvPr/>
        </p:nvSpPr>
        <p:spPr>
          <a:xfrm>
            <a:off x="457200" y="2567160"/>
            <a:ext cx="8484120" cy="528840"/>
          </a:xfrm>
          <a:prstGeom prst="rect">
            <a:avLst/>
          </a:prstGeom>
          <a:noFill/>
          <a:ln w="12600">
            <a:solidFill>
              <a:schemeClr val="accent1">
                <a:lumMod val="75000"/>
              </a:schemeClr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 algn="ctr">
              <a:lnSpc>
                <a:spcPct val="100000"/>
              </a:lnSpc>
              <a:spcBef>
                <a:spcPts val="561"/>
              </a:spcBef>
            </a:pPr>
            <a:r>
              <a:rPr b="0" lang="it-IT" sz="2800" spc="-1" strike="noStrike">
                <a:solidFill>
                  <a:srgbClr val="000000"/>
                </a:solidFill>
                <a:latin typeface="Calibri"/>
              </a:rPr>
              <a:t>abbandona la decorazione geometrica.</a:t>
            </a:r>
            <a:endParaRPr b="0" lang="it-IT" sz="2800" spc="-1" strike="noStrike">
              <a:latin typeface="Arial"/>
            </a:endParaRPr>
          </a:p>
        </p:txBody>
      </p:sp>
      <p:sp>
        <p:nvSpPr>
          <p:cNvPr id="215" name="CustomShape 5"/>
          <p:cNvSpPr/>
          <p:nvPr/>
        </p:nvSpPr>
        <p:spPr>
          <a:xfrm>
            <a:off x="457200" y="3588120"/>
            <a:ext cx="8484120" cy="528840"/>
          </a:xfrm>
          <a:prstGeom prst="rect">
            <a:avLst/>
          </a:prstGeom>
          <a:noFill/>
          <a:ln w="12600">
            <a:solidFill>
              <a:schemeClr val="accent1">
                <a:lumMod val="75000"/>
              </a:schemeClr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 algn="ctr">
              <a:lnSpc>
                <a:spcPct val="100000"/>
              </a:lnSpc>
              <a:spcBef>
                <a:spcPts val="561"/>
              </a:spcBef>
            </a:pPr>
            <a:r>
              <a:rPr b="0" lang="it-IT" sz="2800" spc="-1" strike="noStrike">
                <a:solidFill>
                  <a:srgbClr val="000000"/>
                </a:solidFill>
                <a:latin typeface="Calibri"/>
              </a:rPr>
              <a:t>inaugura nuove tematiche figurative.</a:t>
            </a:r>
            <a:endParaRPr b="0" lang="it-IT" sz="2800" spc="-1" strike="noStrike">
              <a:latin typeface="Arial"/>
            </a:endParaRPr>
          </a:p>
        </p:txBody>
      </p:sp>
      <p:sp>
        <p:nvSpPr>
          <p:cNvPr id="216" name="CustomShape 6"/>
          <p:cNvSpPr/>
          <p:nvPr/>
        </p:nvSpPr>
        <p:spPr>
          <a:xfrm>
            <a:off x="4442400" y="2067120"/>
            <a:ext cx="360" cy="5083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63360">
            <a:round/>
            <a:tailEnd len="lg" type="triangle" w="lg"/>
          </a:ln>
          <a:effectLst>
            <a:outerShdw blurRad="40000" dir="5400000" dist="2016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217" name="CustomShape 7"/>
          <p:cNvSpPr/>
          <p:nvPr/>
        </p:nvSpPr>
        <p:spPr>
          <a:xfrm>
            <a:off x="4413960" y="3096360"/>
            <a:ext cx="360" cy="5083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63360">
            <a:round/>
            <a:tailEnd len="lg" type="triangle" w="lg"/>
          </a:ln>
          <a:effectLst>
            <a:outerShdw blurRad="40000" dir="5400000" dist="2016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218" name="CustomShape 8"/>
          <p:cNvSpPr/>
          <p:nvPr/>
        </p:nvSpPr>
        <p:spPr>
          <a:xfrm>
            <a:off x="1755720" y="4965120"/>
            <a:ext cx="360" cy="3178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63360">
            <a:round/>
            <a:tailEnd len="lg" type="triangle" w="lg"/>
          </a:ln>
          <a:effectLst>
            <a:outerShdw blurRad="40000" dir="5400000" dist="2016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219" name="CustomShape 9"/>
          <p:cNvSpPr/>
          <p:nvPr/>
        </p:nvSpPr>
        <p:spPr>
          <a:xfrm>
            <a:off x="457200" y="5287320"/>
            <a:ext cx="2759760" cy="988920"/>
          </a:xfrm>
          <a:prstGeom prst="rect">
            <a:avLst/>
          </a:prstGeom>
          <a:noFill/>
          <a:ln w="12600">
            <a:solidFill>
              <a:schemeClr val="accent1">
                <a:lumMod val="75000"/>
              </a:schemeClr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 algn="ctr">
              <a:lnSpc>
                <a:spcPct val="100000"/>
              </a:lnSpc>
              <a:spcBef>
                <a:spcPts val="561"/>
              </a:spcBef>
            </a:pPr>
            <a:r>
              <a:rPr b="0" lang="it-IT" sz="2800" spc="-1" strike="noStrike">
                <a:solidFill>
                  <a:srgbClr val="000000"/>
                </a:solidFill>
                <a:latin typeface="Calibri"/>
              </a:rPr>
              <a:t>tecnica a </a:t>
            </a:r>
            <a:r>
              <a:rPr b="1" lang="it-IT" sz="2800" spc="-1" strike="noStrike">
                <a:solidFill>
                  <a:srgbClr val="000000"/>
                </a:solidFill>
                <a:latin typeface="Calibri"/>
              </a:rPr>
              <a:t>figure nere</a:t>
            </a:r>
            <a:r>
              <a:rPr b="0" lang="it-IT" sz="2800" spc="-1" strike="noStrike">
                <a:solidFill>
                  <a:srgbClr val="000000"/>
                </a:solidFill>
                <a:latin typeface="Calibri"/>
              </a:rPr>
              <a:t>.</a:t>
            </a:r>
            <a:endParaRPr b="0" lang="it-IT" sz="2800" spc="-1" strike="noStrike">
              <a:latin typeface="Arial"/>
            </a:endParaRPr>
          </a:p>
        </p:txBody>
      </p:sp>
      <p:sp>
        <p:nvSpPr>
          <p:cNvPr id="220" name="CustomShape 10"/>
          <p:cNvSpPr/>
          <p:nvPr/>
        </p:nvSpPr>
        <p:spPr>
          <a:xfrm>
            <a:off x="7597440" y="4964040"/>
            <a:ext cx="360" cy="3189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63360">
            <a:round/>
            <a:tailEnd len="lg" type="triangle" w="lg"/>
          </a:ln>
          <a:effectLst>
            <a:outerShdw blurRad="40000" dir="5400000" dist="2016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221" name="CustomShape 11"/>
          <p:cNvSpPr/>
          <p:nvPr/>
        </p:nvSpPr>
        <p:spPr>
          <a:xfrm>
            <a:off x="6181560" y="5287320"/>
            <a:ext cx="2759760" cy="988920"/>
          </a:xfrm>
          <a:prstGeom prst="rect">
            <a:avLst/>
          </a:prstGeom>
          <a:noFill/>
          <a:ln w="12600">
            <a:solidFill>
              <a:schemeClr val="accent1">
                <a:lumMod val="75000"/>
              </a:schemeClr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 algn="ctr">
              <a:lnSpc>
                <a:spcPct val="100000"/>
              </a:lnSpc>
              <a:spcBef>
                <a:spcPts val="561"/>
              </a:spcBef>
            </a:pPr>
            <a:r>
              <a:rPr b="0" lang="it-IT" sz="2800" spc="-1" strike="noStrike">
                <a:solidFill>
                  <a:srgbClr val="000000"/>
                </a:solidFill>
                <a:latin typeface="Calibri"/>
              </a:rPr>
              <a:t>tecnica a</a:t>
            </a:r>
            <a:r>
              <a:rPr b="1" lang="it-IT" sz="2800" spc="-1" strike="noStrike">
                <a:solidFill>
                  <a:srgbClr val="000000"/>
                </a:solidFill>
                <a:latin typeface="Calibri"/>
              </a:rPr>
              <a:t> figure rosse</a:t>
            </a:r>
            <a:r>
              <a:rPr b="0" lang="it-IT" sz="2800" spc="-1" strike="noStrike">
                <a:solidFill>
                  <a:srgbClr val="000000"/>
                </a:solidFill>
                <a:latin typeface="Calibri"/>
              </a:rPr>
              <a:t>.</a:t>
            </a:r>
            <a:endParaRPr b="0" lang="it-IT" sz="2800" spc="-1" strike="noStrike">
              <a:latin typeface="Arial"/>
            </a:endParaRPr>
          </a:p>
        </p:txBody>
      </p:sp>
      <p:sp>
        <p:nvSpPr>
          <p:cNvPr id="222" name="CustomShape 12"/>
          <p:cNvSpPr/>
          <p:nvPr/>
        </p:nvSpPr>
        <p:spPr>
          <a:xfrm>
            <a:off x="92160" y="6632640"/>
            <a:ext cx="4187520" cy="144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noAutofit/>
          </a:bodyPr>
          <a:p>
            <a:pPr>
              <a:lnSpc>
                <a:spcPct val="100000"/>
              </a:lnSpc>
            </a:pPr>
            <a:r>
              <a:rPr b="0" lang="it-IT" sz="8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Cricco Di Teodoro, </a:t>
            </a:r>
            <a:r>
              <a:rPr b="0" i="1" lang="it-IT" sz="8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Itinerario nell’arte </a:t>
            </a:r>
            <a:r>
              <a:rPr b="0" lang="it-IT" sz="8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Quarta edizione, © Zanichelli editore 2016</a:t>
            </a:r>
            <a:endParaRPr b="0" lang="it-IT" sz="800" spc="-1" strike="noStrike">
              <a:latin typeface="Arial"/>
            </a:endParaRPr>
          </a:p>
        </p:txBody>
      </p:sp>
      <p:sp>
        <p:nvSpPr>
          <p:cNvPr id="223" name="CustomShape 13"/>
          <p:cNvSpPr/>
          <p:nvPr/>
        </p:nvSpPr>
        <p:spPr>
          <a:xfrm>
            <a:off x="457200" y="4439160"/>
            <a:ext cx="8484120" cy="528840"/>
          </a:xfrm>
          <a:prstGeom prst="rect">
            <a:avLst/>
          </a:prstGeom>
          <a:noFill/>
          <a:ln w="12600">
            <a:solidFill>
              <a:schemeClr val="accent1">
                <a:lumMod val="75000"/>
              </a:schemeClr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 algn="ctr">
              <a:lnSpc>
                <a:spcPct val="100000"/>
              </a:lnSpc>
              <a:spcBef>
                <a:spcPts val="561"/>
              </a:spcBef>
            </a:pPr>
            <a:r>
              <a:rPr b="0" lang="it-IT" sz="2800" spc="-1" strike="noStrike">
                <a:solidFill>
                  <a:srgbClr val="000000"/>
                </a:solidFill>
                <a:latin typeface="Calibri"/>
              </a:rPr>
              <a:t>si distinguono due tecniche</a:t>
            </a:r>
            <a:endParaRPr b="0" lang="it-IT" sz="2800" spc="-1" strike="noStrike">
              <a:latin typeface="Arial"/>
            </a:endParaRPr>
          </a:p>
        </p:txBody>
      </p:sp>
      <p:sp>
        <p:nvSpPr>
          <p:cNvPr id="224" name="CustomShape 14"/>
          <p:cNvSpPr/>
          <p:nvPr/>
        </p:nvSpPr>
        <p:spPr>
          <a:xfrm>
            <a:off x="4442400" y="4117320"/>
            <a:ext cx="360" cy="321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63360">
            <a:round/>
            <a:tailEnd len="lg" type="triangle" w="lg"/>
          </a:ln>
          <a:effectLst>
            <a:outerShdw blurRad="40000" dir="5400000" dist="2016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7" dur="indefinite" restart="never" nodeType="tmRoot">
          <p:childTnLst>
            <p:seq>
              <p:cTn id="3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CustomShape 1"/>
          <p:cNvSpPr/>
          <p:nvPr/>
        </p:nvSpPr>
        <p:spPr>
          <a:xfrm>
            <a:off x="0" y="0"/>
            <a:ext cx="9143640" cy="103248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2600">
            <a:solidFill>
              <a:schemeClr val="accent1">
                <a:lumMod val="75000"/>
              </a:schemeClr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anchor="ctr">
            <a:normAutofit/>
          </a:bodyPr>
          <a:p>
            <a:pPr algn="ctr">
              <a:lnSpc>
                <a:spcPct val="100000"/>
              </a:lnSpc>
              <a:spcBef>
                <a:spcPts val="799"/>
              </a:spcBef>
            </a:pPr>
            <a:r>
              <a:rPr b="0" lang="it-IT" sz="4000" spc="-1" strike="noStrike">
                <a:solidFill>
                  <a:srgbClr val="ffffff"/>
                </a:solidFill>
                <a:latin typeface="Calibri"/>
              </a:rPr>
              <a:t>Il periodo arcaico dell’arte greca</a:t>
            </a:r>
            <a:endParaRPr b="0" lang="it-IT" sz="4000" spc="-1" strike="noStrike">
              <a:latin typeface="Arial"/>
            </a:endParaRPr>
          </a:p>
        </p:txBody>
      </p:sp>
      <p:sp>
        <p:nvSpPr>
          <p:cNvPr id="86" name="CustomShape 2"/>
          <p:cNvSpPr/>
          <p:nvPr/>
        </p:nvSpPr>
        <p:spPr>
          <a:xfrm>
            <a:off x="406440" y="1492200"/>
            <a:ext cx="8484120" cy="574920"/>
          </a:xfrm>
          <a:prstGeom prst="rect">
            <a:avLst/>
          </a:prstGeom>
          <a:noFill/>
          <a:ln w="12600">
            <a:solidFill>
              <a:schemeClr val="accent1">
                <a:lumMod val="75000"/>
              </a:schemeClr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 algn="ctr">
              <a:lnSpc>
                <a:spcPct val="100000"/>
              </a:lnSpc>
              <a:spcBef>
                <a:spcPts val="561"/>
              </a:spcBef>
            </a:pPr>
            <a:r>
              <a:rPr b="0" lang="it-IT" sz="2800" spc="-1" strike="noStrike">
                <a:solidFill>
                  <a:srgbClr val="000000"/>
                </a:solidFill>
                <a:latin typeface="Calibri"/>
              </a:rPr>
              <a:t>va dal VII secolo a.C. al 490 a.C.</a:t>
            </a:r>
            <a:endParaRPr b="0" lang="it-IT" sz="2800" spc="-1" strike="noStrike">
              <a:latin typeface="Arial"/>
            </a:endParaRPr>
          </a:p>
        </p:txBody>
      </p:sp>
      <p:sp>
        <p:nvSpPr>
          <p:cNvPr id="87" name="CustomShape 3"/>
          <p:cNvSpPr/>
          <p:nvPr/>
        </p:nvSpPr>
        <p:spPr>
          <a:xfrm>
            <a:off x="4442400" y="1004760"/>
            <a:ext cx="360" cy="5083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63360">
            <a:round/>
            <a:tailEnd len="lg" type="triangle" w="lg"/>
          </a:ln>
          <a:effectLst>
            <a:outerShdw blurRad="40000" dir="5400000" dist="2016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88" name="CustomShape 4"/>
          <p:cNvSpPr/>
          <p:nvPr/>
        </p:nvSpPr>
        <p:spPr>
          <a:xfrm>
            <a:off x="457200" y="2567160"/>
            <a:ext cx="8484120" cy="528840"/>
          </a:xfrm>
          <a:prstGeom prst="rect">
            <a:avLst/>
          </a:prstGeom>
          <a:noFill/>
          <a:ln w="12600">
            <a:solidFill>
              <a:schemeClr val="accent1">
                <a:lumMod val="75000"/>
              </a:schemeClr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 algn="ctr">
              <a:lnSpc>
                <a:spcPct val="100000"/>
              </a:lnSpc>
              <a:spcBef>
                <a:spcPts val="561"/>
              </a:spcBef>
            </a:pPr>
            <a:r>
              <a:rPr b="0" lang="it-IT" sz="2800" spc="-1" strike="noStrike">
                <a:solidFill>
                  <a:srgbClr val="000000"/>
                </a:solidFill>
                <a:latin typeface="Calibri"/>
              </a:rPr>
              <a:t>si sviluppa la statuaria a figura umana</a:t>
            </a:r>
            <a:endParaRPr b="0" lang="it-IT" sz="2800" spc="-1" strike="noStrike">
              <a:latin typeface="Arial"/>
            </a:endParaRPr>
          </a:p>
        </p:txBody>
      </p:sp>
      <p:sp>
        <p:nvSpPr>
          <p:cNvPr id="89" name="CustomShape 5"/>
          <p:cNvSpPr/>
          <p:nvPr/>
        </p:nvSpPr>
        <p:spPr>
          <a:xfrm>
            <a:off x="457200" y="3588120"/>
            <a:ext cx="8484120" cy="528840"/>
          </a:xfrm>
          <a:prstGeom prst="rect">
            <a:avLst/>
          </a:prstGeom>
          <a:noFill/>
          <a:ln w="12600">
            <a:solidFill>
              <a:schemeClr val="accent1">
                <a:lumMod val="75000"/>
              </a:schemeClr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 algn="ctr">
              <a:lnSpc>
                <a:spcPct val="100000"/>
              </a:lnSpc>
              <a:spcBef>
                <a:spcPts val="561"/>
              </a:spcBef>
            </a:pPr>
            <a:r>
              <a:rPr b="0" lang="it-IT" sz="2800" spc="-1" strike="noStrike">
                <a:solidFill>
                  <a:srgbClr val="000000"/>
                </a:solidFill>
                <a:latin typeface="Calibri"/>
              </a:rPr>
              <a:t>due sono le tipologie principali</a:t>
            </a:r>
            <a:endParaRPr b="0" lang="it-IT" sz="2800" spc="-1" strike="noStrike">
              <a:latin typeface="Arial"/>
            </a:endParaRPr>
          </a:p>
        </p:txBody>
      </p:sp>
      <p:sp>
        <p:nvSpPr>
          <p:cNvPr id="90" name="CustomShape 6"/>
          <p:cNvSpPr/>
          <p:nvPr/>
        </p:nvSpPr>
        <p:spPr>
          <a:xfrm>
            <a:off x="4442400" y="2067120"/>
            <a:ext cx="360" cy="5083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63360">
            <a:round/>
            <a:tailEnd len="lg" type="triangle" w="lg"/>
          </a:ln>
          <a:effectLst>
            <a:outerShdw blurRad="40000" dir="5400000" dist="2016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91" name="CustomShape 7"/>
          <p:cNvSpPr/>
          <p:nvPr/>
        </p:nvSpPr>
        <p:spPr>
          <a:xfrm>
            <a:off x="4413960" y="3096360"/>
            <a:ext cx="360" cy="5083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63360">
            <a:round/>
            <a:tailEnd len="lg" type="triangle" w="lg"/>
          </a:ln>
          <a:effectLst>
            <a:outerShdw blurRad="40000" dir="5400000" dist="2016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92" name="CustomShape 8"/>
          <p:cNvSpPr/>
          <p:nvPr/>
        </p:nvSpPr>
        <p:spPr>
          <a:xfrm>
            <a:off x="1755720" y="4101480"/>
            <a:ext cx="360" cy="5083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63360">
            <a:round/>
            <a:tailEnd len="lg" type="triangle" w="lg"/>
          </a:ln>
          <a:effectLst>
            <a:outerShdw blurRad="40000" dir="5400000" dist="2016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93" name="CustomShape 9"/>
          <p:cNvSpPr/>
          <p:nvPr/>
        </p:nvSpPr>
        <p:spPr>
          <a:xfrm>
            <a:off x="457200" y="4609800"/>
            <a:ext cx="2759760" cy="528840"/>
          </a:xfrm>
          <a:prstGeom prst="rect">
            <a:avLst/>
          </a:prstGeom>
          <a:noFill/>
          <a:ln w="12600">
            <a:solidFill>
              <a:schemeClr val="accent1">
                <a:lumMod val="75000"/>
              </a:schemeClr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 algn="ctr">
              <a:lnSpc>
                <a:spcPct val="100000"/>
              </a:lnSpc>
              <a:spcBef>
                <a:spcPts val="561"/>
              </a:spcBef>
            </a:pPr>
            <a:r>
              <a:rPr b="0" i="1" lang="it-IT" sz="2800" spc="-1" strike="noStrike">
                <a:solidFill>
                  <a:srgbClr val="000000"/>
                </a:solidFill>
                <a:latin typeface="Calibri"/>
              </a:rPr>
              <a:t>kouros</a:t>
            </a:r>
            <a:endParaRPr b="0" lang="it-IT" sz="2800" spc="-1" strike="noStrike">
              <a:latin typeface="Arial"/>
            </a:endParaRPr>
          </a:p>
        </p:txBody>
      </p:sp>
      <p:sp>
        <p:nvSpPr>
          <p:cNvPr id="94" name="CustomShape 10"/>
          <p:cNvSpPr/>
          <p:nvPr/>
        </p:nvSpPr>
        <p:spPr>
          <a:xfrm>
            <a:off x="7597440" y="4117320"/>
            <a:ext cx="360" cy="5083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63360">
            <a:round/>
            <a:tailEnd len="lg" type="triangle" w="lg"/>
          </a:ln>
          <a:effectLst>
            <a:outerShdw blurRad="40000" dir="5400000" dist="2016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95" name="CustomShape 11"/>
          <p:cNvSpPr/>
          <p:nvPr/>
        </p:nvSpPr>
        <p:spPr>
          <a:xfrm>
            <a:off x="6181560" y="4609800"/>
            <a:ext cx="2759760" cy="528840"/>
          </a:xfrm>
          <a:prstGeom prst="rect">
            <a:avLst/>
          </a:prstGeom>
          <a:noFill/>
          <a:ln w="12600">
            <a:solidFill>
              <a:schemeClr val="accent1">
                <a:lumMod val="75000"/>
              </a:schemeClr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 algn="ctr">
              <a:lnSpc>
                <a:spcPct val="100000"/>
              </a:lnSpc>
              <a:spcBef>
                <a:spcPts val="561"/>
              </a:spcBef>
            </a:pPr>
            <a:r>
              <a:rPr b="0" i="1" lang="it-IT" sz="2800" spc="-1" strike="noStrike">
                <a:solidFill>
                  <a:srgbClr val="000000"/>
                </a:solidFill>
                <a:latin typeface="Calibri"/>
              </a:rPr>
              <a:t>kore</a:t>
            </a:r>
            <a:endParaRPr b="0" lang="it-IT" sz="2800" spc="-1" strike="noStrike">
              <a:latin typeface="Arial"/>
            </a:endParaRPr>
          </a:p>
        </p:txBody>
      </p:sp>
      <p:sp>
        <p:nvSpPr>
          <p:cNvPr id="96" name="CustomShape 12"/>
          <p:cNvSpPr/>
          <p:nvPr/>
        </p:nvSpPr>
        <p:spPr>
          <a:xfrm>
            <a:off x="507960" y="5581800"/>
            <a:ext cx="8484120" cy="935280"/>
          </a:xfrm>
          <a:prstGeom prst="rect">
            <a:avLst/>
          </a:prstGeom>
          <a:noFill/>
          <a:ln w="12600">
            <a:solidFill>
              <a:schemeClr val="accent1">
                <a:lumMod val="75000"/>
              </a:schemeClr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 algn="ctr">
              <a:lnSpc>
                <a:spcPct val="100000"/>
              </a:lnSpc>
              <a:spcBef>
                <a:spcPts val="561"/>
              </a:spcBef>
            </a:pPr>
            <a:r>
              <a:rPr b="0" lang="it-IT" sz="2800" spc="-1" strike="noStrike">
                <a:solidFill>
                  <a:srgbClr val="000000"/>
                </a:solidFill>
                <a:latin typeface="Calibri"/>
              </a:rPr>
              <a:t>rappresentano l’essere umano nel pieno sviluppo fisico e interiore.</a:t>
            </a:r>
            <a:endParaRPr b="0" lang="it-IT" sz="2800" spc="-1" strike="noStrike">
              <a:latin typeface="Arial"/>
            </a:endParaRPr>
          </a:p>
        </p:txBody>
      </p:sp>
      <p:sp>
        <p:nvSpPr>
          <p:cNvPr id="97" name="CustomShape 13"/>
          <p:cNvSpPr/>
          <p:nvPr/>
        </p:nvSpPr>
        <p:spPr>
          <a:xfrm flipH="1">
            <a:off x="1755000" y="5139360"/>
            <a:ext cx="11160" cy="442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63360">
            <a:round/>
            <a:tailEnd len="lg" type="triangle" w="lg"/>
          </a:ln>
          <a:effectLst>
            <a:outerShdw blurRad="40000" dir="5400000" dist="2016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98" name="CustomShape 14"/>
          <p:cNvSpPr/>
          <p:nvPr/>
        </p:nvSpPr>
        <p:spPr>
          <a:xfrm>
            <a:off x="7597440" y="5139360"/>
            <a:ext cx="360" cy="442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63360">
            <a:round/>
            <a:tailEnd len="lg" type="triangle" w="lg"/>
          </a:ln>
          <a:effectLst>
            <a:outerShdw blurRad="40000" dir="5400000" dist="2016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99" name="CustomShape 15"/>
          <p:cNvSpPr/>
          <p:nvPr/>
        </p:nvSpPr>
        <p:spPr>
          <a:xfrm>
            <a:off x="92160" y="6632640"/>
            <a:ext cx="4187520" cy="144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noAutofit/>
          </a:bodyPr>
          <a:p>
            <a:pPr>
              <a:lnSpc>
                <a:spcPct val="100000"/>
              </a:lnSpc>
            </a:pPr>
            <a:r>
              <a:rPr b="0" lang="it-IT" sz="8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Cricco Di Teodoro, </a:t>
            </a:r>
            <a:r>
              <a:rPr b="0" i="1" lang="it-IT" sz="8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Itinerario nell’arte </a:t>
            </a:r>
            <a:r>
              <a:rPr b="0" lang="it-IT" sz="8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Quarta edizione, © Zanichelli editore 2016</a:t>
            </a:r>
            <a:endParaRPr b="0" lang="it-IT" sz="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" dur="indefinite" restart="never" nodeType="tmRoot">
          <p:childTnLst>
            <p:seq>
              <p:cTn id="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Immagine 2" descr=""/>
          <p:cNvPicPr/>
          <p:nvPr/>
        </p:nvPicPr>
        <p:blipFill>
          <a:blip r:embed="rId1"/>
          <a:stretch/>
        </p:blipFill>
        <p:spPr>
          <a:xfrm>
            <a:off x="2319840" y="1134360"/>
            <a:ext cx="4503960" cy="5731200"/>
          </a:xfrm>
          <a:prstGeom prst="rect">
            <a:avLst/>
          </a:prstGeom>
          <a:ln>
            <a:noFill/>
          </a:ln>
        </p:spPr>
      </p:pic>
      <p:sp>
        <p:nvSpPr>
          <p:cNvPr id="226" name="CustomShape 1"/>
          <p:cNvSpPr/>
          <p:nvPr/>
        </p:nvSpPr>
        <p:spPr>
          <a:xfrm>
            <a:off x="0" y="0"/>
            <a:ext cx="9143640" cy="140508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2600">
            <a:solidFill>
              <a:schemeClr val="accent1">
                <a:lumMod val="75000"/>
              </a:schemeClr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anchor="ctr">
            <a:normAutofit/>
          </a:bodyPr>
          <a:p>
            <a:pPr algn="ctr">
              <a:lnSpc>
                <a:spcPct val="100000"/>
              </a:lnSpc>
              <a:spcBef>
                <a:spcPts val="799"/>
              </a:spcBef>
            </a:pPr>
            <a:r>
              <a:rPr b="0" lang="it-IT" sz="4000" spc="-1" strike="noStrike">
                <a:solidFill>
                  <a:srgbClr val="ffffff"/>
                </a:solidFill>
                <a:latin typeface="Calibri"/>
              </a:rPr>
              <a:t>Exechias, Anfora a figure nere</a:t>
            </a:r>
            <a:endParaRPr b="0" lang="it-IT" sz="4000" spc="-1" strike="noStrike">
              <a:latin typeface="Arial"/>
            </a:endParaRPr>
          </a:p>
        </p:txBody>
      </p:sp>
      <p:sp>
        <p:nvSpPr>
          <p:cNvPr id="227" name="CustomShape 2"/>
          <p:cNvSpPr/>
          <p:nvPr/>
        </p:nvSpPr>
        <p:spPr>
          <a:xfrm>
            <a:off x="92160" y="6632640"/>
            <a:ext cx="4187520" cy="144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noAutofit/>
          </a:bodyPr>
          <a:p>
            <a:pPr>
              <a:lnSpc>
                <a:spcPct val="100000"/>
              </a:lnSpc>
            </a:pPr>
            <a:r>
              <a:rPr b="0" lang="it-IT" sz="8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Cricco Di Teodoro, </a:t>
            </a:r>
            <a:r>
              <a:rPr b="0" i="1" lang="it-IT" sz="8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Itinerario nell’arte </a:t>
            </a:r>
            <a:r>
              <a:rPr b="0" lang="it-IT" sz="8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Quarta edizione, © Zanichelli editore 2016</a:t>
            </a:r>
            <a:endParaRPr b="0" lang="it-IT" sz="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9" dur="indefinite" restart="never" nodeType="tmRoot">
          <p:childTnLst>
            <p:seq>
              <p:cTn id="4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CustomShape 1"/>
          <p:cNvSpPr/>
          <p:nvPr/>
        </p:nvSpPr>
        <p:spPr>
          <a:xfrm>
            <a:off x="457200" y="1466640"/>
            <a:ext cx="8484120" cy="497160"/>
          </a:xfrm>
          <a:prstGeom prst="rect">
            <a:avLst/>
          </a:prstGeom>
          <a:noFill/>
          <a:ln w="12600">
            <a:solidFill>
              <a:schemeClr val="accent1">
                <a:lumMod val="75000"/>
              </a:schemeClr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>
              <a:lnSpc>
                <a:spcPct val="100000"/>
              </a:lnSpc>
              <a:spcBef>
                <a:spcPts val="561"/>
              </a:spcBef>
            </a:pPr>
            <a:r>
              <a:rPr b="1" lang="it-IT" sz="2800" spc="-1" strike="noStrike">
                <a:solidFill>
                  <a:srgbClr val="000000"/>
                </a:solidFill>
                <a:latin typeface="Calibri"/>
              </a:rPr>
              <a:t>risale</a:t>
            </a:r>
            <a:r>
              <a:rPr b="0" lang="it-IT" sz="2800" spc="-1" strike="noStrike">
                <a:solidFill>
                  <a:srgbClr val="000000"/>
                </a:solidFill>
                <a:latin typeface="Calibri"/>
              </a:rPr>
              <a:t> al 550-525 a.C. circa.</a:t>
            </a:r>
            <a:endParaRPr b="0" lang="it-IT" sz="2800" spc="-1" strike="noStrike">
              <a:latin typeface="Arial"/>
            </a:endParaRPr>
          </a:p>
        </p:txBody>
      </p:sp>
      <p:sp>
        <p:nvSpPr>
          <p:cNvPr id="229" name="CustomShape 2"/>
          <p:cNvSpPr/>
          <p:nvPr/>
        </p:nvSpPr>
        <p:spPr>
          <a:xfrm>
            <a:off x="457200" y="2230920"/>
            <a:ext cx="8484120" cy="596520"/>
          </a:xfrm>
          <a:prstGeom prst="rect">
            <a:avLst/>
          </a:prstGeom>
          <a:noFill/>
          <a:ln w="12600">
            <a:solidFill>
              <a:schemeClr val="accent1">
                <a:lumMod val="75000"/>
              </a:schemeClr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>
              <a:lnSpc>
                <a:spcPct val="100000"/>
              </a:lnSpc>
              <a:spcBef>
                <a:spcPts val="561"/>
              </a:spcBef>
            </a:pPr>
            <a:r>
              <a:rPr b="0" lang="it-IT" sz="2800" spc="-1" strike="noStrike">
                <a:solidFill>
                  <a:srgbClr val="000000"/>
                </a:solidFill>
                <a:latin typeface="Calibri"/>
              </a:rPr>
              <a:t>è il lato A con Achille che uccide Pentesilea.</a:t>
            </a:r>
            <a:endParaRPr b="0" lang="it-IT" sz="2800" spc="-1" strike="noStrike">
              <a:latin typeface="Arial"/>
            </a:endParaRPr>
          </a:p>
        </p:txBody>
      </p:sp>
      <p:sp>
        <p:nvSpPr>
          <p:cNvPr id="230" name="CustomShape 3"/>
          <p:cNvSpPr/>
          <p:nvPr/>
        </p:nvSpPr>
        <p:spPr>
          <a:xfrm>
            <a:off x="423360" y="3150000"/>
            <a:ext cx="8484120" cy="507240"/>
          </a:xfrm>
          <a:prstGeom prst="rect">
            <a:avLst/>
          </a:prstGeom>
          <a:noFill/>
          <a:ln w="12600">
            <a:solidFill>
              <a:schemeClr val="accent1">
                <a:lumMod val="75000"/>
              </a:schemeClr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 algn="ctr">
              <a:lnSpc>
                <a:spcPct val="100000"/>
              </a:lnSpc>
              <a:spcBef>
                <a:spcPts val="561"/>
              </a:spcBef>
            </a:pPr>
            <a:r>
              <a:rPr b="0" lang="it-IT" sz="2800" spc="-1" strike="noStrike">
                <a:solidFill>
                  <a:srgbClr val="000000"/>
                </a:solidFill>
                <a:latin typeface="Calibri"/>
              </a:rPr>
              <a:t>Realizzata con la tecnica a </a:t>
            </a:r>
            <a:r>
              <a:rPr b="1" lang="it-IT" sz="2800" spc="-1" strike="noStrike">
                <a:solidFill>
                  <a:srgbClr val="000000"/>
                </a:solidFill>
                <a:latin typeface="Calibri"/>
              </a:rPr>
              <a:t>figure nere</a:t>
            </a:r>
            <a:endParaRPr b="0" lang="it-IT" sz="2800" spc="-1" strike="noStrike">
              <a:latin typeface="Arial"/>
            </a:endParaRPr>
          </a:p>
        </p:txBody>
      </p:sp>
      <p:sp>
        <p:nvSpPr>
          <p:cNvPr id="231" name="CustomShape 4"/>
          <p:cNvSpPr/>
          <p:nvPr/>
        </p:nvSpPr>
        <p:spPr>
          <a:xfrm>
            <a:off x="389520" y="4149360"/>
            <a:ext cx="8484120" cy="507240"/>
          </a:xfrm>
          <a:prstGeom prst="rect">
            <a:avLst/>
          </a:prstGeom>
          <a:noFill/>
          <a:ln w="12600">
            <a:solidFill>
              <a:schemeClr val="accent1">
                <a:lumMod val="75000"/>
              </a:schemeClr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 algn="ctr">
              <a:lnSpc>
                <a:spcPct val="100000"/>
              </a:lnSpc>
              <a:spcBef>
                <a:spcPts val="561"/>
              </a:spcBef>
            </a:pPr>
            <a:r>
              <a:rPr b="0" lang="it-IT" sz="2800" spc="-1" strike="noStrike">
                <a:solidFill>
                  <a:srgbClr val="000000"/>
                </a:solidFill>
                <a:latin typeface="Calibri"/>
              </a:rPr>
              <a:t>i personaggi sono realizzati con la vernice nera, </a:t>
            </a:r>
            <a:endParaRPr b="0" lang="it-IT" sz="2800" spc="-1" strike="noStrike">
              <a:latin typeface="Arial"/>
            </a:endParaRPr>
          </a:p>
        </p:txBody>
      </p:sp>
      <p:sp>
        <p:nvSpPr>
          <p:cNvPr id="232" name="CustomShape 5"/>
          <p:cNvSpPr/>
          <p:nvPr/>
        </p:nvSpPr>
        <p:spPr>
          <a:xfrm>
            <a:off x="4069800" y="3657600"/>
            <a:ext cx="360" cy="4914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63360">
            <a:round/>
            <a:tailEnd len="lg" type="triangle" w="lg"/>
          </a:ln>
          <a:effectLst>
            <a:outerShdw blurRad="40000" dir="5400000" dist="2016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233" name="CustomShape 6"/>
          <p:cNvSpPr/>
          <p:nvPr/>
        </p:nvSpPr>
        <p:spPr>
          <a:xfrm>
            <a:off x="0" y="0"/>
            <a:ext cx="9143640" cy="111276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2600">
            <a:solidFill>
              <a:schemeClr val="accent1">
                <a:lumMod val="75000"/>
              </a:schemeClr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anchor="ctr">
            <a:normAutofit/>
          </a:bodyPr>
          <a:p>
            <a:pPr algn="ctr">
              <a:lnSpc>
                <a:spcPct val="100000"/>
              </a:lnSpc>
              <a:spcBef>
                <a:spcPts val="799"/>
              </a:spcBef>
            </a:pPr>
            <a:r>
              <a:rPr b="0" lang="it-IT" sz="4000" spc="-1" strike="noStrike">
                <a:solidFill>
                  <a:srgbClr val="ffffff"/>
                </a:solidFill>
                <a:latin typeface="Calibri"/>
              </a:rPr>
              <a:t>Exechias, Anfora a figure nere</a:t>
            </a:r>
            <a:endParaRPr b="0" lang="it-IT" sz="4000" spc="-1" strike="noStrike">
              <a:latin typeface="Arial"/>
            </a:endParaRPr>
          </a:p>
        </p:txBody>
      </p:sp>
      <p:sp>
        <p:nvSpPr>
          <p:cNvPr id="234" name="CustomShape 7"/>
          <p:cNvSpPr/>
          <p:nvPr/>
        </p:nvSpPr>
        <p:spPr>
          <a:xfrm>
            <a:off x="389520" y="5129640"/>
            <a:ext cx="8484120" cy="612000"/>
          </a:xfrm>
          <a:prstGeom prst="rect">
            <a:avLst/>
          </a:prstGeom>
          <a:noFill/>
          <a:ln w="12600">
            <a:solidFill>
              <a:schemeClr val="accent1">
                <a:lumMod val="75000"/>
              </a:schemeClr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 algn="ctr">
              <a:lnSpc>
                <a:spcPct val="100000"/>
              </a:lnSpc>
              <a:spcBef>
                <a:spcPts val="561"/>
              </a:spcBef>
            </a:pPr>
            <a:r>
              <a:rPr b="0" lang="it-IT" sz="2800" spc="-1" strike="noStrike">
                <a:solidFill>
                  <a:srgbClr val="000000"/>
                </a:solidFill>
                <a:latin typeface="Calibri"/>
              </a:rPr>
              <a:t>i dettagli sono realizzati graffendo la vernice.</a:t>
            </a:r>
            <a:endParaRPr b="0" lang="it-IT" sz="2800" spc="-1" strike="noStrike">
              <a:latin typeface="Arial"/>
            </a:endParaRPr>
          </a:p>
        </p:txBody>
      </p:sp>
      <p:sp>
        <p:nvSpPr>
          <p:cNvPr id="235" name="CustomShape 8"/>
          <p:cNvSpPr/>
          <p:nvPr/>
        </p:nvSpPr>
        <p:spPr>
          <a:xfrm>
            <a:off x="4069800" y="4656600"/>
            <a:ext cx="360" cy="4914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63360">
            <a:round/>
            <a:tailEnd len="lg" type="triangle" w="lg"/>
          </a:ln>
          <a:effectLst>
            <a:outerShdw blurRad="40000" dir="5400000" dist="2016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236" name="CustomShape 9"/>
          <p:cNvSpPr/>
          <p:nvPr/>
        </p:nvSpPr>
        <p:spPr>
          <a:xfrm>
            <a:off x="92160" y="6632640"/>
            <a:ext cx="4187520" cy="144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noAutofit/>
          </a:bodyPr>
          <a:p>
            <a:pPr>
              <a:lnSpc>
                <a:spcPct val="100000"/>
              </a:lnSpc>
            </a:pPr>
            <a:r>
              <a:rPr b="0" lang="it-IT" sz="8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Cricco Di Teodoro, </a:t>
            </a:r>
            <a:r>
              <a:rPr b="0" i="1" lang="it-IT" sz="8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Itinerario nell’arte </a:t>
            </a:r>
            <a:r>
              <a:rPr b="0" lang="it-IT" sz="8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Quarta edizione, © Zanichelli editore 2016</a:t>
            </a:r>
            <a:endParaRPr b="0" lang="it-IT" sz="800" spc="-1" strike="noStrike">
              <a:latin typeface="Arial"/>
            </a:endParaRPr>
          </a:p>
        </p:txBody>
      </p:sp>
      <p:pic>
        <p:nvPicPr>
          <p:cNvPr id="237" name="Immagine 12" descr=""/>
          <p:cNvPicPr/>
          <p:nvPr/>
        </p:nvPicPr>
        <p:blipFill>
          <a:blip r:embed="rId1"/>
          <a:stretch/>
        </p:blipFill>
        <p:spPr>
          <a:xfrm>
            <a:off x="6999840" y="6198480"/>
            <a:ext cx="2160720" cy="3866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41" dur="indefinite" restart="never" nodeType="tmRoot">
          <p:childTnLst>
            <p:seq>
              <p:cTn id="4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CustomShape 1"/>
          <p:cNvSpPr/>
          <p:nvPr/>
        </p:nvSpPr>
        <p:spPr>
          <a:xfrm>
            <a:off x="0" y="0"/>
            <a:ext cx="9143640" cy="113400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2600">
            <a:solidFill>
              <a:schemeClr val="accent1">
                <a:lumMod val="75000"/>
              </a:schemeClr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anchor="ctr">
            <a:normAutofit/>
          </a:bodyPr>
          <a:p>
            <a:pPr algn="ctr">
              <a:lnSpc>
                <a:spcPct val="100000"/>
              </a:lnSpc>
              <a:spcBef>
                <a:spcPts val="799"/>
              </a:spcBef>
            </a:pPr>
            <a:r>
              <a:rPr b="0" lang="it-IT" sz="4000" spc="-1" strike="noStrike">
                <a:solidFill>
                  <a:srgbClr val="ffffff"/>
                </a:solidFill>
                <a:latin typeface="Calibri"/>
              </a:rPr>
              <a:t>Euphronios, Cratere a figure rosse</a:t>
            </a:r>
            <a:endParaRPr b="0" lang="it-IT" sz="4000" spc="-1" strike="noStrike">
              <a:latin typeface="Arial"/>
            </a:endParaRPr>
          </a:p>
        </p:txBody>
      </p:sp>
      <p:pic>
        <p:nvPicPr>
          <p:cNvPr id="239" name="Immagine 1" descr=""/>
          <p:cNvPicPr/>
          <p:nvPr/>
        </p:nvPicPr>
        <p:blipFill>
          <a:blip r:embed="rId1"/>
          <a:stretch/>
        </p:blipFill>
        <p:spPr>
          <a:xfrm>
            <a:off x="1473120" y="1405440"/>
            <a:ext cx="6197400" cy="53917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43" dur="indefinite" restart="never" nodeType="tmRoot">
          <p:childTnLst>
            <p:seq>
              <p:cTn id="4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CustomShape 1"/>
          <p:cNvSpPr/>
          <p:nvPr/>
        </p:nvSpPr>
        <p:spPr>
          <a:xfrm>
            <a:off x="457200" y="1466640"/>
            <a:ext cx="8484120" cy="497160"/>
          </a:xfrm>
          <a:prstGeom prst="rect">
            <a:avLst/>
          </a:prstGeom>
          <a:noFill/>
          <a:ln w="12600">
            <a:solidFill>
              <a:schemeClr val="accent1">
                <a:lumMod val="75000"/>
              </a:schemeClr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>
              <a:lnSpc>
                <a:spcPct val="100000"/>
              </a:lnSpc>
              <a:spcBef>
                <a:spcPts val="561"/>
              </a:spcBef>
            </a:pPr>
            <a:r>
              <a:rPr b="1" lang="it-IT" sz="2800" spc="-1" strike="noStrike">
                <a:solidFill>
                  <a:srgbClr val="000000"/>
                </a:solidFill>
                <a:latin typeface="Calibri"/>
              </a:rPr>
              <a:t>risale</a:t>
            </a:r>
            <a:r>
              <a:rPr b="0" lang="it-IT" sz="2800" spc="-1" strike="noStrike">
                <a:solidFill>
                  <a:srgbClr val="000000"/>
                </a:solidFill>
                <a:latin typeface="Calibri"/>
              </a:rPr>
              <a:t> al 515-510 a.C. circa.</a:t>
            </a:r>
            <a:endParaRPr b="0" lang="it-IT" sz="2800" spc="-1" strike="noStrike">
              <a:latin typeface="Arial"/>
            </a:endParaRPr>
          </a:p>
        </p:txBody>
      </p:sp>
      <p:sp>
        <p:nvSpPr>
          <p:cNvPr id="241" name="CustomShape 2"/>
          <p:cNvSpPr/>
          <p:nvPr/>
        </p:nvSpPr>
        <p:spPr>
          <a:xfrm>
            <a:off x="457200" y="2230920"/>
            <a:ext cx="8484120" cy="901440"/>
          </a:xfrm>
          <a:prstGeom prst="rect">
            <a:avLst/>
          </a:prstGeom>
          <a:noFill/>
          <a:ln w="12600">
            <a:solidFill>
              <a:schemeClr val="accent1">
                <a:lumMod val="75000"/>
              </a:schemeClr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>
              <a:lnSpc>
                <a:spcPct val="100000"/>
              </a:lnSpc>
              <a:spcBef>
                <a:spcPts val="561"/>
              </a:spcBef>
            </a:pPr>
            <a:r>
              <a:rPr b="0" lang="it-IT" sz="2800" spc="-1" strike="noStrike">
                <a:solidFill>
                  <a:srgbClr val="000000"/>
                </a:solidFill>
                <a:latin typeface="Calibri"/>
              </a:rPr>
              <a:t>raffigura il Sonno e la Morte che sollevano il corpo di Sarpedonte sotto la direzione di Hermes.</a:t>
            </a:r>
            <a:endParaRPr b="0" lang="it-IT" sz="2800" spc="-1" strike="noStrike">
              <a:latin typeface="Arial"/>
            </a:endParaRPr>
          </a:p>
        </p:txBody>
      </p:sp>
      <p:sp>
        <p:nvSpPr>
          <p:cNvPr id="242" name="CustomShape 3"/>
          <p:cNvSpPr/>
          <p:nvPr/>
        </p:nvSpPr>
        <p:spPr>
          <a:xfrm>
            <a:off x="423360" y="3658320"/>
            <a:ext cx="8484120" cy="507240"/>
          </a:xfrm>
          <a:prstGeom prst="rect">
            <a:avLst/>
          </a:prstGeom>
          <a:noFill/>
          <a:ln w="12600">
            <a:solidFill>
              <a:schemeClr val="accent1">
                <a:lumMod val="75000"/>
              </a:schemeClr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 algn="ctr">
              <a:lnSpc>
                <a:spcPct val="100000"/>
              </a:lnSpc>
              <a:spcBef>
                <a:spcPts val="561"/>
              </a:spcBef>
            </a:pPr>
            <a:r>
              <a:rPr b="0" lang="it-IT" sz="2800" spc="-1" strike="noStrike">
                <a:solidFill>
                  <a:srgbClr val="000000"/>
                </a:solidFill>
                <a:latin typeface="Calibri"/>
              </a:rPr>
              <a:t>Realizzata con la tecnica a </a:t>
            </a:r>
            <a:r>
              <a:rPr b="1" lang="it-IT" sz="2800" spc="-1" strike="noStrike">
                <a:solidFill>
                  <a:srgbClr val="000000"/>
                </a:solidFill>
                <a:latin typeface="Calibri"/>
              </a:rPr>
              <a:t>figure rosse</a:t>
            </a:r>
            <a:endParaRPr b="0" lang="it-IT" sz="2800" spc="-1" strike="noStrike">
              <a:latin typeface="Arial"/>
            </a:endParaRPr>
          </a:p>
        </p:txBody>
      </p:sp>
      <p:sp>
        <p:nvSpPr>
          <p:cNvPr id="243" name="CustomShape 4"/>
          <p:cNvSpPr/>
          <p:nvPr/>
        </p:nvSpPr>
        <p:spPr>
          <a:xfrm>
            <a:off x="389520" y="4657320"/>
            <a:ext cx="8484120" cy="507240"/>
          </a:xfrm>
          <a:prstGeom prst="rect">
            <a:avLst/>
          </a:prstGeom>
          <a:noFill/>
          <a:ln w="12600">
            <a:solidFill>
              <a:schemeClr val="accent1">
                <a:lumMod val="75000"/>
              </a:schemeClr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 algn="ctr">
              <a:lnSpc>
                <a:spcPct val="100000"/>
              </a:lnSpc>
              <a:spcBef>
                <a:spcPts val="561"/>
              </a:spcBef>
            </a:pPr>
            <a:r>
              <a:rPr b="0" lang="it-IT" sz="2800" spc="-1" strike="noStrike">
                <a:solidFill>
                  <a:srgbClr val="000000"/>
                </a:solidFill>
                <a:latin typeface="Calibri"/>
              </a:rPr>
              <a:t>la vernice nera occupa lo sfondo, </a:t>
            </a:r>
            <a:endParaRPr b="0" lang="it-IT" sz="2800" spc="-1" strike="noStrike">
              <a:latin typeface="Arial"/>
            </a:endParaRPr>
          </a:p>
        </p:txBody>
      </p:sp>
      <p:sp>
        <p:nvSpPr>
          <p:cNvPr id="244" name="CustomShape 5"/>
          <p:cNvSpPr/>
          <p:nvPr/>
        </p:nvSpPr>
        <p:spPr>
          <a:xfrm>
            <a:off x="4069800" y="4165560"/>
            <a:ext cx="360" cy="4914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63360">
            <a:round/>
            <a:tailEnd len="lg" type="triangle" w="lg"/>
          </a:ln>
          <a:effectLst>
            <a:outerShdw blurRad="40000" dir="5400000" dist="2016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245" name="CustomShape 6"/>
          <p:cNvSpPr/>
          <p:nvPr/>
        </p:nvSpPr>
        <p:spPr>
          <a:xfrm>
            <a:off x="0" y="0"/>
            <a:ext cx="9143640" cy="111276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2600">
            <a:solidFill>
              <a:schemeClr val="accent1">
                <a:lumMod val="75000"/>
              </a:schemeClr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anchor="ctr">
            <a:normAutofit/>
          </a:bodyPr>
          <a:p>
            <a:pPr algn="ctr">
              <a:lnSpc>
                <a:spcPct val="100000"/>
              </a:lnSpc>
              <a:spcBef>
                <a:spcPts val="799"/>
              </a:spcBef>
            </a:pPr>
            <a:r>
              <a:rPr b="0" lang="it-IT" sz="4000" spc="-1" strike="noStrike">
                <a:solidFill>
                  <a:srgbClr val="ffffff"/>
                </a:solidFill>
                <a:latin typeface="Calibri"/>
              </a:rPr>
              <a:t>Euphronios, Cratere a figure rosse</a:t>
            </a:r>
            <a:endParaRPr b="0" lang="it-IT" sz="4000" spc="-1" strike="noStrike">
              <a:latin typeface="Arial"/>
            </a:endParaRPr>
          </a:p>
        </p:txBody>
      </p:sp>
      <p:sp>
        <p:nvSpPr>
          <p:cNvPr id="246" name="CustomShape 7"/>
          <p:cNvSpPr/>
          <p:nvPr/>
        </p:nvSpPr>
        <p:spPr>
          <a:xfrm>
            <a:off x="389520" y="5637600"/>
            <a:ext cx="8484120" cy="612000"/>
          </a:xfrm>
          <a:prstGeom prst="rect">
            <a:avLst/>
          </a:prstGeom>
          <a:noFill/>
          <a:ln w="12600">
            <a:solidFill>
              <a:schemeClr val="accent1">
                <a:lumMod val="75000"/>
              </a:schemeClr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 algn="ctr">
              <a:lnSpc>
                <a:spcPct val="100000"/>
              </a:lnSpc>
              <a:spcBef>
                <a:spcPts val="561"/>
              </a:spcBef>
            </a:pPr>
            <a:r>
              <a:rPr b="0" lang="it-IT" sz="2800" spc="-1" strike="noStrike">
                <a:solidFill>
                  <a:srgbClr val="000000"/>
                </a:solidFill>
                <a:latin typeface="Calibri"/>
              </a:rPr>
              <a:t>i particolari, definiti a pennello, sono più dettagliati.</a:t>
            </a:r>
            <a:endParaRPr b="0" lang="it-IT" sz="2800" spc="-1" strike="noStrike">
              <a:latin typeface="Arial"/>
            </a:endParaRPr>
          </a:p>
        </p:txBody>
      </p:sp>
      <p:sp>
        <p:nvSpPr>
          <p:cNvPr id="247" name="CustomShape 8"/>
          <p:cNvSpPr/>
          <p:nvPr/>
        </p:nvSpPr>
        <p:spPr>
          <a:xfrm>
            <a:off x="4069800" y="5164560"/>
            <a:ext cx="360" cy="4914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63360">
            <a:round/>
            <a:tailEnd len="lg" type="triangle" w="lg"/>
          </a:ln>
          <a:effectLst>
            <a:outerShdw blurRad="40000" dir="5400000" dist="2016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248" name="CustomShape 9"/>
          <p:cNvSpPr/>
          <p:nvPr/>
        </p:nvSpPr>
        <p:spPr>
          <a:xfrm>
            <a:off x="92160" y="6632640"/>
            <a:ext cx="4187520" cy="144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noAutofit/>
          </a:bodyPr>
          <a:p>
            <a:pPr>
              <a:lnSpc>
                <a:spcPct val="100000"/>
              </a:lnSpc>
            </a:pPr>
            <a:r>
              <a:rPr b="0" lang="it-IT" sz="8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Cricco Di Teodoro, </a:t>
            </a:r>
            <a:r>
              <a:rPr b="0" i="1" lang="it-IT" sz="8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Itinerario nell’arte </a:t>
            </a:r>
            <a:r>
              <a:rPr b="0" lang="it-IT" sz="8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Quarta edizione, © Zanichelli editore 2016</a:t>
            </a:r>
            <a:endParaRPr b="0" lang="it-IT" sz="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45" dur="indefinite" restart="never" nodeType="tmRoot">
          <p:childTnLst>
            <p:seq>
              <p:cTn id="4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Immagine 16" descr=""/>
          <p:cNvPicPr/>
          <p:nvPr/>
        </p:nvPicPr>
        <p:blipFill>
          <a:blip r:embed="rId1"/>
          <a:srcRect l="22827" t="0" r="26895" b="6337"/>
          <a:stretch/>
        </p:blipFill>
        <p:spPr>
          <a:xfrm>
            <a:off x="660240" y="643320"/>
            <a:ext cx="2212560" cy="6197400"/>
          </a:xfrm>
          <a:prstGeom prst="rect">
            <a:avLst/>
          </a:prstGeom>
          <a:ln>
            <a:noFill/>
          </a:ln>
        </p:spPr>
      </p:pic>
      <p:sp>
        <p:nvSpPr>
          <p:cNvPr id="101" name="CustomShape 1"/>
          <p:cNvSpPr/>
          <p:nvPr/>
        </p:nvSpPr>
        <p:spPr>
          <a:xfrm>
            <a:off x="0" y="0"/>
            <a:ext cx="9143640" cy="89712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2600">
            <a:solidFill>
              <a:schemeClr val="accent1">
                <a:lumMod val="75000"/>
              </a:schemeClr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anchor="ctr">
            <a:normAutofit/>
          </a:bodyPr>
          <a:p>
            <a:pPr algn="ctr">
              <a:lnSpc>
                <a:spcPct val="100000"/>
              </a:lnSpc>
              <a:spcBef>
                <a:spcPts val="799"/>
              </a:spcBef>
            </a:pPr>
            <a:r>
              <a:rPr b="0" lang="it-IT" sz="4000" spc="-1" strike="noStrike">
                <a:solidFill>
                  <a:srgbClr val="ffffff"/>
                </a:solidFill>
                <a:latin typeface="Calibri"/>
              </a:rPr>
              <a:t>La scultura arcaica: il </a:t>
            </a:r>
            <a:r>
              <a:rPr b="0" i="1" lang="it-IT" sz="4000" spc="-1" strike="noStrike">
                <a:solidFill>
                  <a:srgbClr val="ffffff"/>
                </a:solidFill>
                <a:latin typeface="Calibri"/>
              </a:rPr>
              <a:t>kouros</a:t>
            </a:r>
            <a:endParaRPr b="0" lang="it-IT" sz="4000" spc="-1" strike="noStrike">
              <a:latin typeface="Arial"/>
            </a:endParaRPr>
          </a:p>
        </p:txBody>
      </p:sp>
      <p:sp>
        <p:nvSpPr>
          <p:cNvPr id="102" name="CustomShape 2"/>
          <p:cNvSpPr/>
          <p:nvPr/>
        </p:nvSpPr>
        <p:spPr>
          <a:xfrm>
            <a:off x="4493160" y="1434960"/>
            <a:ext cx="4448520" cy="574920"/>
          </a:xfrm>
          <a:prstGeom prst="rect">
            <a:avLst/>
          </a:prstGeom>
          <a:noFill/>
          <a:ln w="12600">
            <a:solidFill>
              <a:schemeClr val="accent1">
                <a:lumMod val="75000"/>
              </a:schemeClr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 algn="ctr">
              <a:lnSpc>
                <a:spcPct val="100000"/>
              </a:lnSpc>
              <a:spcBef>
                <a:spcPts val="561"/>
              </a:spcBef>
            </a:pPr>
            <a:r>
              <a:rPr b="0" lang="it-IT" sz="2800" spc="-1" strike="noStrike">
                <a:solidFill>
                  <a:srgbClr val="000000"/>
                </a:solidFill>
                <a:latin typeface="Calibri"/>
              </a:rPr>
              <a:t>è raffigurato con</a:t>
            </a:r>
            <a:endParaRPr b="0" lang="it-IT" sz="2800" spc="-1" strike="noStrike">
              <a:latin typeface="Arial"/>
            </a:endParaRPr>
          </a:p>
        </p:txBody>
      </p:sp>
      <p:sp>
        <p:nvSpPr>
          <p:cNvPr id="103" name="CustomShape 3"/>
          <p:cNvSpPr/>
          <p:nvPr/>
        </p:nvSpPr>
        <p:spPr>
          <a:xfrm>
            <a:off x="6728040" y="892440"/>
            <a:ext cx="360" cy="5421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63360">
            <a:round/>
            <a:tailEnd len="lg" type="triangle" w="lg"/>
          </a:ln>
          <a:effectLst>
            <a:outerShdw blurRad="40000" dir="5400000" dist="2016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04" name="CustomShape 4"/>
          <p:cNvSpPr/>
          <p:nvPr/>
        </p:nvSpPr>
        <p:spPr>
          <a:xfrm>
            <a:off x="4493160" y="2840400"/>
            <a:ext cx="4448520" cy="2797920"/>
          </a:xfrm>
          <a:prstGeom prst="rect">
            <a:avLst/>
          </a:prstGeom>
          <a:noFill/>
          <a:ln w="12600">
            <a:solidFill>
              <a:schemeClr val="accent1">
                <a:lumMod val="75000"/>
              </a:schemeClr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 marL="343080" indent="-342720">
              <a:lnSpc>
                <a:spcPct val="100000"/>
              </a:lnSpc>
              <a:spcBef>
                <a:spcPts val="561"/>
              </a:spcBef>
              <a:buClr>
                <a:srgbClr val="376092"/>
              </a:buClr>
              <a:buFont typeface="Arial"/>
              <a:buChar char="•"/>
            </a:pPr>
            <a:r>
              <a:rPr b="0" lang="it-IT" sz="2800" spc="-1" strike="noStrike">
                <a:solidFill>
                  <a:srgbClr val="000000"/>
                </a:solidFill>
                <a:latin typeface="Calibri"/>
              </a:rPr>
              <a:t>la testa eretta;</a:t>
            </a:r>
            <a:endParaRPr b="0" lang="it-IT" sz="28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561"/>
              </a:spcBef>
              <a:buClr>
                <a:srgbClr val="376092"/>
              </a:buClr>
              <a:buFont typeface="Arial"/>
              <a:buChar char="•"/>
            </a:pPr>
            <a:r>
              <a:rPr b="0" lang="it-IT" sz="2800" spc="-1" strike="noStrike">
                <a:solidFill>
                  <a:srgbClr val="000000"/>
                </a:solidFill>
                <a:latin typeface="Calibri"/>
              </a:rPr>
              <a:t>le braccia stese lungo i fianchi;</a:t>
            </a:r>
            <a:endParaRPr b="0" lang="it-IT" sz="28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561"/>
              </a:spcBef>
              <a:buClr>
                <a:srgbClr val="376092"/>
              </a:buClr>
              <a:buFont typeface="Arial"/>
              <a:buChar char="•"/>
            </a:pPr>
            <a:r>
              <a:rPr b="0" lang="it-IT" sz="2800" spc="-1" strike="noStrike">
                <a:solidFill>
                  <a:srgbClr val="000000"/>
                </a:solidFill>
                <a:latin typeface="Calibri"/>
              </a:rPr>
              <a:t>i pugni serrati;</a:t>
            </a:r>
            <a:endParaRPr b="0" lang="it-IT" sz="28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561"/>
              </a:spcBef>
              <a:buClr>
                <a:srgbClr val="376092"/>
              </a:buClr>
              <a:buFont typeface="Arial"/>
              <a:buChar char="•"/>
            </a:pPr>
            <a:r>
              <a:rPr b="0" lang="it-IT" sz="2800" spc="-1" strike="noStrike">
                <a:solidFill>
                  <a:srgbClr val="000000"/>
                </a:solidFill>
                <a:latin typeface="Calibri"/>
              </a:rPr>
              <a:t>la gamba sinistra leggermente avanzata.</a:t>
            </a:r>
            <a:endParaRPr b="0" lang="it-IT" sz="2800" spc="-1" strike="noStrike">
              <a:latin typeface="Arial"/>
            </a:endParaRPr>
          </a:p>
        </p:txBody>
      </p:sp>
      <p:sp>
        <p:nvSpPr>
          <p:cNvPr id="105" name="CustomShape 5"/>
          <p:cNvSpPr/>
          <p:nvPr/>
        </p:nvSpPr>
        <p:spPr>
          <a:xfrm flipH="1">
            <a:off x="6716520" y="2010240"/>
            <a:ext cx="10440" cy="8298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63360">
            <a:round/>
            <a:tailEnd len="lg" type="triangle" w="lg"/>
          </a:ln>
          <a:effectLst>
            <a:outerShdw blurRad="40000" dir="5400000" dist="2016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pic>
        <p:nvPicPr>
          <p:cNvPr id="106" name="Immagine 7" descr=""/>
          <p:cNvPicPr/>
          <p:nvPr/>
        </p:nvPicPr>
        <p:blipFill>
          <a:blip r:embed="rId2"/>
          <a:stretch/>
        </p:blipFill>
        <p:spPr>
          <a:xfrm>
            <a:off x="6999840" y="6198480"/>
            <a:ext cx="2160720" cy="3866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5" dur="indefinite" restart="never" nodeType="tmRoot">
          <p:childTnLst>
            <p:seq>
              <p:cTn id="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Immagine 1" descr=""/>
          <p:cNvPicPr/>
          <p:nvPr/>
        </p:nvPicPr>
        <p:blipFill>
          <a:blip r:embed="rId1"/>
          <a:srcRect l="18425" t="0" r="22559" b="0"/>
          <a:stretch/>
        </p:blipFill>
        <p:spPr>
          <a:xfrm>
            <a:off x="372600" y="999000"/>
            <a:ext cx="2567160" cy="5801400"/>
          </a:xfrm>
          <a:prstGeom prst="rect">
            <a:avLst/>
          </a:prstGeom>
          <a:ln>
            <a:noFill/>
          </a:ln>
        </p:spPr>
      </p:pic>
      <p:sp>
        <p:nvSpPr>
          <p:cNvPr id="108" name="CustomShape 1"/>
          <p:cNvSpPr/>
          <p:nvPr/>
        </p:nvSpPr>
        <p:spPr>
          <a:xfrm>
            <a:off x="4493160" y="1456200"/>
            <a:ext cx="4408920" cy="574920"/>
          </a:xfrm>
          <a:prstGeom prst="rect">
            <a:avLst/>
          </a:prstGeom>
          <a:noFill/>
          <a:ln w="12600">
            <a:solidFill>
              <a:schemeClr val="accent1">
                <a:lumMod val="75000"/>
              </a:schemeClr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 algn="ctr">
              <a:lnSpc>
                <a:spcPct val="100000"/>
              </a:lnSpc>
              <a:spcBef>
                <a:spcPts val="561"/>
              </a:spcBef>
            </a:pPr>
            <a:r>
              <a:rPr b="0" lang="it-IT" sz="2800" spc="-1" strike="noStrike">
                <a:solidFill>
                  <a:srgbClr val="000000"/>
                </a:solidFill>
                <a:latin typeface="Calibri"/>
              </a:rPr>
              <a:t>è raffigurata con</a:t>
            </a:r>
            <a:endParaRPr b="0" lang="it-IT" sz="2800" spc="-1" strike="noStrike">
              <a:latin typeface="Arial"/>
            </a:endParaRPr>
          </a:p>
        </p:txBody>
      </p:sp>
      <p:sp>
        <p:nvSpPr>
          <p:cNvPr id="109" name="CustomShape 2"/>
          <p:cNvSpPr/>
          <p:nvPr/>
        </p:nvSpPr>
        <p:spPr>
          <a:xfrm>
            <a:off x="4493160" y="2574000"/>
            <a:ext cx="4448520" cy="3007440"/>
          </a:xfrm>
          <a:prstGeom prst="rect">
            <a:avLst/>
          </a:prstGeom>
          <a:noFill/>
          <a:ln w="12600">
            <a:solidFill>
              <a:schemeClr val="accent1">
                <a:lumMod val="75000"/>
              </a:schemeClr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 marL="343080" indent="-342720">
              <a:lnSpc>
                <a:spcPct val="100000"/>
              </a:lnSpc>
              <a:spcBef>
                <a:spcPts val="561"/>
              </a:spcBef>
              <a:buClr>
                <a:srgbClr val="376092"/>
              </a:buClr>
              <a:buFont typeface="Arial"/>
              <a:buChar char="•"/>
            </a:pPr>
            <a:r>
              <a:rPr b="0" lang="it-IT" sz="2800" spc="-1" strike="noStrike">
                <a:solidFill>
                  <a:srgbClr val="000000"/>
                </a:solidFill>
                <a:latin typeface="Calibri"/>
              </a:rPr>
              <a:t>la testa eretta;</a:t>
            </a:r>
            <a:endParaRPr b="0" lang="it-IT" sz="28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561"/>
              </a:spcBef>
              <a:buClr>
                <a:srgbClr val="376092"/>
              </a:buClr>
              <a:buFont typeface="Arial"/>
              <a:buChar char="•"/>
            </a:pPr>
            <a:r>
              <a:rPr b="0" lang="it-IT" sz="2800" spc="-1" strike="noStrike">
                <a:solidFill>
                  <a:srgbClr val="000000"/>
                </a:solidFill>
                <a:latin typeface="Calibri"/>
              </a:rPr>
              <a:t>i piedi uniti;</a:t>
            </a:r>
            <a:endParaRPr b="0" lang="it-IT" sz="28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561"/>
              </a:spcBef>
              <a:buClr>
                <a:srgbClr val="376092"/>
              </a:buClr>
              <a:buFont typeface="Arial"/>
              <a:buChar char="•"/>
            </a:pPr>
            <a:r>
              <a:rPr b="0" lang="it-IT" sz="2800" spc="-1" strike="noStrike">
                <a:solidFill>
                  <a:srgbClr val="000000"/>
                </a:solidFill>
                <a:latin typeface="Calibri"/>
              </a:rPr>
              <a:t>un braccio steso lungo il fianco a reggere la veste e l’altro ripiegato sul petto in atto di recare un’offerta.</a:t>
            </a:r>
            <a:endParaRPr b="0" lang="it-IT" sz="2800" spc="-1" strike="noStrike">
              <a:latin typeface="Arial"/>
            </a:endParaRPr>
          </a:p>
        </p:txBody>
      </p:sp>
      <p:sp>
        <p:nvSpPr>
          <p:cNvPr id="110" name="CustomShape 3"/>
          <p:cNvSpPr/>
          <p:nvPr/>
        </p:nvSpPr>
        <p:spPr>
          <a:xfrm>
            <a:off x="0" y="0"/>
            <a:ext cx="9143640" cy="89712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2600">
            <a:solidFill>
              <a:schemeClr val="accent1">
                <a:lumMod val="75000"/>
              </a:schemeClr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anchor="ctr">
            <a:normAutofit/>
          </a:bodyPr>
          <a:p>
            <a:pPr algn="ctr">
              <a:lnSpc>
                <a:spcPct val="100000"/>
              </a:lnSpc>
              <a:spcBef>
                <a:spcPts val="799"/>
              </a:spcBef>
            </a:pPr>
            <a:r>
              <a:rPr b="0" lang="it-IT" sz="4000" spc="-1" strike="noStrike">
                <a:solidFill>
                  <a:srgbClr val="ffffff"/>
                </a:solidFill>
                <a:latin typeface="Calibri"/>
              </a:rPr>
              <a:t>La scultura arcaica: la </a:t>
            </a:r>
            <a:r>
              <a:rPr b="0" i="1" lang="it-IT" sz="4000" spc="-1" strike="noStrike">
                <a:solidFill>
                  <a:srgbClr val="ffffff"/>
                </a:solidFill>
                <a:latin typeface="Calibri"/>
              </a:rPr>
              <a:t>kore</a:t>
            </a:r>
            <a:endParaRPr b="0" lang="it-IT" sz="4000" spc="-1" strike="noStrike">
              <a:latin typeface="Arial"/>
            </a:endParaRPr>
          </a:p>
        </p:txBody>
      </p:sp>
      <p:sp>
        <p:nvSpPr>
          <p:cNvPr id="111" name="CustomShape 4"/>
          <p:cNvSpPr/>
          <p:nvPr/>
        </p:nvSpPr>
        <p:spPr>
          <a:xfrm>
            <a:off x="6683040" y="897480"/>
            <a:ext cx="360" cy="5421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63360">
            <a:round/>
            <a:tailEnd len="lg" type="triangle" w="lg"/>
          </a:ln>
          <a:effectLst>
            <a:outerShdw blurRad="40000" dir="5400000" dist="2016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12" name="CustomShape 5"/>
          <p:cNvSpPr/>
          <p:nvPr/>
        </p:nvSpPr>
        <p:spPr>
          <a:xfrm>
            <a:off x="6694200" y="2031480"/>
            <a:ext cx="360" cy="5421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63360">
            <a:round/>
            <a:tailEnd len="lg" type="triangle" w="lg"/>
          </a:ln>
          <a:effectLst>
            <a:outerShdw blurRad="40000" dir="5400000" dist="2016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pic>
        <p:nvPicPr>
          <p:cNvPr id="113" name="Immagine 7" descr=""/>
          <p:cNvPicPr/>
          <p:nvPr/>
        </p:nvPicPr>
        <p:blipFill>
          <a:blip r:embed="rId2"/>
          <a:stretch/>
        </p:blipFill>
        <p:spPr>
          <a:xfrm>
            <a:off x="6999840" y="6198480"/>
            <a:ext cx="2160720" cy="3866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7" dur="indefinite" restart="never" nodeType="tmRoot">
          <p:childTnLst>
            <p:seq>
              <p:cTn id="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CustomShape 1"/>
          <p:cNvSpPr/>
          <p:nvPr/>
        </p:nvSpPr>
        <p:spPr>
          <a:xfrm>
            <a:off x="457200" y="2683800"/>
            <a:ext cx="2201040" cy="545760"/>
          </a:xfrm>
          <a:prstGeom prst="rect">
            <a:avLst/>
          </a:prstGeom>
          <a:noFill/>
          <a:ln w="12600">
            <a:solidFill>
              <a:schemeClr val="accent1">
                <a:lumMod val="75000"/>
              </a:schemeClr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 algn="ctr">
              <a:lnSpc>
                <a:spcPct val="100000"/>
              </a:lnSpc>
              <a:spcBef>
                <a:spcPts val="641"/>
              </a:spcBef>
            </a:pPr>
            <a:r>
              <a:rPr b="0" lang="it-IT" sz="3200" spc="-1" strike="noStrike">
                <a:solidFill>
                  <a:srgbClr val="000000"/>
                </a:solidFill>
                <a:latin typeface="Calibri"/>
              </a:rPr>
              <a:t>dorica</a:t>
            </a:r>
            <a:endParaRPr b="0" lang="it-IT" sz="3200" spc="-1" strike="noStrike">
              <a:latin typeface="Arial"/>
            </a:endParaRPr>
          </a:p>
        </p:txBody>
      </p:sp>
      <p:sp>
        <p:nvSpPr>
          <p:cNvPr id="115" name="CustomShape 2"/>
          <p:cNvSpPr/>
          <p:nvPr/>
        </p:nvSpPr>
        <p:spPr>
          <a:xfrm>
            <a:off x="4679280" y="2113200"/>
            <a:ext cx="360" cy="559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63360">
            <a:round/>
            <a:tailEnd len="lg" type="triangle" w="lg"/>
          </a:ln>
          <a:effectLst>
            <a:outerShdw blurRad="40000" dir="5400000" dist="2016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16" name="CustomShape 3"/>
          <p:cNvSpPr/>
          <p:nvPr/>
        </p:nvSpPr>
        <p:spPr>
          <a:xfrm>
            <a:off x="0" y="0"/>
            <a:ext cx="9143640" cy="128664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2600">
            <a:solidFill>
              <a:schemeClr val="accent1">
                <a:lumMod val="75000"/>
              </a:schemeClr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anchor="ctr">
            <a:normAutofit/>
          </a:bodyPr>
          <a:p>
            <a:pPr algn="ctr">
              <a:lnSpc>
                <a:spcPct val="100000"/>
              </a:lnSpc>
              <a:spcBef>
                <a:spcPts val="799"/>
              </a:spcBef>
            </a:pPr>
            <a:r>
              <a:rPr b="0" lang="it-IT" sz="4000" spc="-1" strike="noStrike">
                <a:solidFill>
                  <a:srgbClr val="ffffff"/>
                </a:solidFill>
                <a:latin typeface="Calibri"/>
              </a:rPr>
              <a:t>La scultura arcaica: gli stili</a:t>
            </a:r>
            <a:endParaRPr b="0" lang="it-IT" sz="4000" spc="-1" strike="noStrike">
              <a:latin typeface="Arial"/>
            </a:endParaRPr>
          </a:p>
        </p:txBody>
      </p:sp>
      <p:sp>
        <p:nvSpPr>
          <p:cNvPr id="117" name="CustomShape 4"/>
          <p:cNvSpPr/>
          <p:nvPr/>
        </p:nvSpPr>
        <p:spPr>
          <a:xfrm>
            <a:off x="457200" y="1566720"/>
            <a:ext cx="8484120" cy="545760"/>
          </a:xfrm>
          <a:prstGeom prst="rect">
            <a:avLst/>
          </a:prstGeom>
          <a:noFill/>
          <a:ln w="12600">
            <a:solidFill>
              <a:schemeClr val="accent1">
                <a:lumMod val="75000"/>
              </a:schemeClr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 algn="ctr">
              <a:lnSpc>
                <a:spcPct val="100000"/>
              </a:lnSpc>
              <a:spcBef>
                <a:spcPts val="641"/>
              </a:spcBef>
            </a:pPr>
            <a:r>
              <a:rPr b="0" lang="it-IT" sz="3200" spc="-1" strike="noStrike">
                <a:solidFill>
                  <a:srgbClr val="000000"/>
                </a:solidFill>
                <a:latin typeface="Calibri"/>
              </a:rPr>
              <a:t>Si definiscono 3 correnti scultoree</a:t>
            </a:r>
            <a:endParaRPr b="0" lang="it-IT" sz="3200" spc="-1" strike="noStrike">
              <a:latin typeface="Arial"/>
            </a:endParaRPr>
          </a:p>
        </p:txBody>
      </p:sp>
      <p:sp>
        <p:nvSpPr>
          <p:cNvPr id="118" name="CustomShape 5"/>
          <p:cNvSpPr/>
          <p:nvPr/>
        </p:nvSpPr>
        <p:spPr>
          <a:xfrm>
            <a:off x="3578760" y="2672280"/>
            <a:ext cx="2201040" cy="545760"/>
          </a:xfrm>
          <a:prstGeom prst="rect">
            <a:avLst/>
          </a:prstGeom>
          <a:noFill/>
          <a:ln w="12600">
            <a:solidFill>
              <a:schemeClr val="accent1">
                <a:lumMod val="75000"/>
              </a:schemeClr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 algn="ctr">
              <a:lnSpc>
                <a:spcPct val="100000"/>
              </a:lnSpc>
              <a:spcBef>
                <a:spcPts val="641"/>
              </a:spcBef>
            </a:pPr>
            <a:r>
              <a:rPr b="0" lang="it-IT" sz="3200" spc="-1" strike="noStrike">
                <a:solidFill>
                  <a:srgbClr val="000000"/>
                </a:solidFill>
                <a:latin typeface="Calibri"/>
              </a:rPr>
              <a:t>attica</a:t>
            </a:r>
            <a:endParaRPr b="0" lang="it-IT" sz="3200" spc="-1" strike="noStrike">
              <a:latin typeface="Arial"/>
            </a:endParaRPr>
          </a:p>
        </p:txBody>
      </p:sp>
      <p:sp>
        <p:nvSpPr>
          <p:cNvPr id="119" name="CustomShape 6"/>
          <p:cNvSpPr/>
          <p:nvPr/>
        </p:nvSpPr>
        <p:spPr>
          <a:xfrm>
            <a:off x="6757200" y="2681640"/>
            <a:ext cx="2201040" cy="545760"/>
          </a:xfrm>
          <a:prstGeom prst="rect">
            <a:avLst/>
          </a:prstGeom>
          <a:noFill/>
          <a:ln w="12600">
            <a:solidFill>
              <a:schemeClr val="accent1">
                <a:lumMod val="75000"/>
              </a:schemeClr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 algn="ctr">
              <a:lnSpc>
                <a:spcPct val="100000"/>
              </a:lnSpc>
              <a:spcBef>
                <a:spcPts val="641"/>
              </a:spcBef>
            </a:pPr>
            <a:r>
              <a:rPr b="0" lang="it-IT" sz="3200" spc="-1" strike="noStrike">
                <a:solidFill>
                  <a:srgbClr val="000000"/>
                </a:solidFill>
                <a:latin typeface="Calibri"/>
              </a:rPr>
              <a:t>ionica</a:t>
            </a:r>
            <a:endParaRPr b="0" lang="it-IT" sz="3200" spc="-1" strike="noStrike">
              <a:latin typeface="Arial"/>
            </a:endParaRPr>
          </a:p>
        </p:txBody>
      </p:sp>
      <p:sp>
        <p:nvSpPr>
          <p:cNvPr id="120" name="CustomShape 7"/>
          <p:cNvSpPr/>
          <p:nvPr/>
        </p:nvSpPr>
        <p:spPr>
          <a:xfrm>
            <a:off x="7913520" y="2113200"/>
            <a:ext cx="360" cy="559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63360">
            <a:round/>
            <a:tailEnd len="lg" type="triangle" w="lg"/>
          </a:ln>
          <a:effectLst>
            <a:outerShdw blurRad="40000" dir="5400000" dist="2016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21" name="CustomShape 8"/>
          <p:cNvSpPr/>
          <p:nvPr/>
        </p:nvSpPr>
        <p:spPr>
          <a:xfrm>
            <a:off x="1461960" y="2113200"/>
            <a:ext cx="360" cy="559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63360">
            <a:round/>
            <a:tailEnd len="lg" type="triangle" w="lg"/>
          </a:ln>
          <a:effectLst>
            <a:outerShdw blurRad="40000" dir="5400000" dist="2016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22" name="CustomShape 9"/>
          <p:cNvSpPr/>
          <p:nvPr/>
        </p:nvSpPr>
        <p:spPr>
          <a:xfrm>
            <a:off x="92160" y="6632640"/>
            <a:ext cx="4187520" cy="144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noAutofit/>
          </a:bodyPr>
          <a:p>
            <a:pPr>
              <a:lnSpc>
                <a:spcPct val="100000"/>
              </a:lnSpc>
            </a:pPr>
            <a:r>
              <a:rPr b="0" lang="it-IT" sz="8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Cricco Di Teodoro, </a:t>
            </a:r>
            <a:r>
              <a:rPr b="0" i="1" lang="it-IT" sz="8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Itinerario nell’arte </a:t>
            </a:r>
            <a:r>
              <a:rPr b="0" lang="it-IT" sz="8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Quarta edizione, © Zanichelli editore 2016</a:t>
            </a:r>
            <a:endParaRPr b="0" lang="it-IT" sz="800" spc="-1" strike="noStrike">
              <a:latin typeface="Arial"/>
            </a:endParaRPr>
          </a:p>
        </p:txBody>
      </p:sp>
      <p:pic>
        <p:nvPicPr>
          <p:cNvPr id="123" name="Immagine 15" descr=""/>
          <p:cNvPicPr/>
          <p:nvPr/>
        </p:nvPicPr>
        <p:blipFill>
          <a:blip r:embed="rId1"/>
          <a:stretch/>
        </p:blipFill>
        <p:spPr>
          <a:xfrm>
            <a:off x="6999840" y="6198480"/>
            <a:ext cx="2160720" cy="3866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9" dur="indefinite" restart="never" nodeType="tmRoot">
          <p:childTnLst>
            <p:seq>
              <p:cTn id="1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Immagine 2" descr=""/>
          <p:cNvPicPr/>
          <p:nvPr/>
        </p:nvPicPr>
        <p:blipFill>
          <a:blip r:embed="rId1"/>
          <a:stretch/>
        </p:blipFill>
        <p:spPr>
          <a:xfrm>
            <a:off x="338760" y="825120"/>
            <a:ext cx="3941280" cy="6015600"/>
          </a:xfrm>
          <a:prstGeom prst="rect">
            <a:avLst/>
          </a:prstGeom>
          <a:ln>
            <a:noFill/>
          </a:ln>
        </p:spPr>
      </p:pic>
      <p:sp>
        <p:nvSpPr>
          <p:cNvPr id="125" name="CustomShape 1"/>
          <p:cNvSpPr/>
          <p:nvPr/>
        </p:nvSpPr>
        <p:spPr>
          <a:xfrm>
            <a:off x="0" y="0"/>
            <a:ext cx="9143640" cy="111276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2600">
            <a:solidFill>
              <a:schemeClr val="accent1">
                <a:lumMod val="75000"/>
              </a:schemeClr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anchor="ctr">
            <a:normAutofit/>
          </a:bodyPr>
          <a:p>
            <a:pPr algn="ctr">
              <a:lnSpc>
                <a:spcPct val="100000"/>
              </a:lnSpc>
              <a:spcBef>
                <a:spcPts val="799"/>
              </a:spcBef>
            </a:pPr>
            <a:r>
              <a:rPr b="0" lang="it-IT" sz="4000" spc="-1" strike="noStrike">
                <a:solidFill>
                  <a:srgbClr val="ffffff"/>
                </a:solidFill>
                <a:latin typeface="Calibri"/>
              </a:rPr>
              <a:t>Kleobi e Bitone</a:t>
            </a:r>
            <a:endParaRPr b="0" lang="it-IT" sz="4000" spc="-1" strike="noStrike">
              <a:latin typeface="Arial"/>
            </a:endParaRPr>
          </a:p>
        </p:txBody>
      </p:sp>
      <p:pic>
        <p:nvPicPr>
          <p:cNvPr id="126" name="Immagine 4" descr=""/>
          <p:cNvPicPr/>
          <p:nvPr/>
        </p:nvPicPr>
        <p:blipFill>
          <a:blip r:embed="rId2"/>
          <a:stretch/>
        </p:blipFill>
        <p:spPr>
          <a:xfrm>
            <a:off x="4923360" y="1216800"/>
            <a:ext cx="1720440" cy="5623920"/>
          </a:xfrm>
          <a:prstGeom prst="rect">
            <a:avLst/>
          </a:prstGeom>
          <a:ln>
            <a:noFill/>
          </a:ln>
        </p:spPr>
      </p:pic>
      <p:pic>
        <p:nvPicPr>
          <p:cNvPr id="127" name="Immagine 5" descr=""/>
          <p:cNvPicPr/>
          <p:nvPr/>
        </p:nvPicPr>
        <p:blipFill>
          <a:blip r:embed="rId3"/>
          <a:stretch/>
        </p:blipFill>
        <p:spPr>
          <a:xfrm>
            <a:off x="6938280" y="1219320"/>
            <a:ext cx="1719720" cy="56214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1" dur="indefinite" restart="never" nodeType="tmRoot">
          <p:childTnLst>
            <p:seq>
              <p:cTn id="1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CustomShape 1"/>
          <p:cNvSpPr/>
          <p:nvPr/>
        </p:nvSpPr>
        <p:spPr>
          <a:xfrm>
            <a:off x="457200" y="1466640"/>
            <a:ext cx="8484120" cy="497160"/>
          </a:xfrm>
          <a:prstGeom prst="rect">
            <a:avLst/>
          </a:prstGeom>
          <a:noFill/>
          <a:ln w="12600">
            <a:solidFill>
              <a:schemeClr val="accent1">
                <a:lumMod val="75000"/>
              </a:schemeClr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>
              <a:lnSpc>
                <a:spcPct val="100000"/>
              </a:lnSpc>
              <a:spcBef>
                <a:spcPts val="561"/>
              </a:spcBef>
            </a:pPr>
            <a:r>
              <a:rPr b="1" lang="it-IT" sz="2800" spc="-1" strike="noStrike">
                <a:solidFill>
                  <a:srgbClr val="000000"/>
                </a:solidFill>
                <a:latin typeface="Calibri"/>
              </a:rPr>
              <a:t>risalgono</a:t>
            </a:r>
            <a:r>
              <a:rPr b="0" lang="it-IT" sz="2800" spc="-1" strike="noStrike">
                <a:solidFill>
                  <a:srgbClr val="000000"/>
                </a:solidFill>
                <a:latin typeface="Calibri"/>
              </a:rPr>
              <a:t> al 610-590 a.C. circa (stile dorico).</a:t>
            </a:r>
            <a:endParaRPr b="0" lang="it-IT" sz="2800" spc="-1" strike="noStrike">
              <a:latin typeface="Arial"/>
            </a:endParaRPr>
          </a:p>
        </p:txBody>
      </p:sp>
      <p:sp>
        <p:nvSpPr>
          <p:cNvPr id="129" name="CustomShape 2"/>
          <p:cNvSpPr/>
          <p:nvPr/>
        </p:nvSpPr>
        <p:spPr>
          <a:xfrm>
            <a:off x="457200" y="2230920"/>
            <a:ext cx="8484120" cy="596520"/>
          </a:xfrm>
          <a:prstGeom prst="rect">
            <a:avLst/>
          </a:prstGeom>
          <a:noFill/>
          <a:ln w="12600">
            <a:solidFill>
              <a:schemeClr val="accent1">
                <a:lumMod val="75000"/>
              </a:schemeClr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>
              <a:lnSpc>
                <a:spcPct val="100000"/>
              </a:lnSpc>
              <a:spcBef>
                <a:spcPts val="561"/>
              </a:spcBef>
            </a:pPr>
            <a:r>
              <a:rPr b="0" lang="it-IT" sz="2800" spc="-1" strike="noStrike">
                <a:solidFill>
                  <a:srgbClr val="000000"/>
                </a:solidFill>
                <a:latin typeface="Calibri"/>
              </a:rPr>
              <a:t>realizzati in marmo di Paro da Polimede di Argo.</a:t>
            </a:r>
            <a:endParaRPr b="0" lang="it-IT" sz="2800" spc="-1" strike="noStrike">
              <a:latin typeface="Arial"/>
            </a:endParaRPr>
          </a:p>
        </p:txBody>
      </p:sp>
      <p:sp>
        <p:nvSpPr>
          <p:cNvPr id="130" name="CustomShape 3"/>
          <p:cNvSpPr/>
          <p:nvPr/>
        </p:nvSpPr>
        <p:spPr>
          <a:xfrm>
            <a:off x="423360" y="3150000"/>
            <a:ext cx="8484120" cy="507240"/>
          </a:xfrm>
          <a:prstGeom prst="rect">
            <a:avLst/>
          </a:prstGeom>
          <a:noFill/>
          <a:ln w="12600">
            <a:solidFill>
              <a:schemeClr val="accent1">
                <a:lumMod val="75000"/>
              </a:schemeClr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 algn="ctr">
              <a:lnSpc>
                <a:spcPct val="100000"/>
              </a:lnSpc>
              <a:spcBef>
                <a:spcPts val="561"/>
              </a:spcBef>
            </a:pPr>
            <a:r>
              <a:rPr b="0" lang="it-IT" sz="2800" spc="-1" strike="noStrike">
                <a:solidFill>
                  <a:srgbClr val="000000"/>
                </a:solidFill>
                <a:latin typeface="Calibri"/>
              </a:rPr>
              <a:t>Il gruppo scultoreo si distingue per</a:t>
            </a:r>
            <a:endParaRPr b="0" lang="it-IT" sz="2800" spc="-1" strike="noStrike">
              <a:latin typeface="Arial"/>
            </a:endParaRPr>
          </a:p>
        </p:txBody>
      </p:sp>
      <p:sp>
        <p:nvSpPr>
          <p:cNvPr id="131" name="CustomShape 4"/>
          <p:cNvSpPr/>
          <p:nvPr/>
        </p:nvSpPr>
        <p:spPr>
          <a:xfrm>
            <a:off x="389520" y="4149360"/>
            <a:ext cx="8484120" cy="524520"/>
          </a:xfrm>
          <a:prstGeom prst="rect">
            <a:avLst/>
          </a:prstGeom>
          <a:noFill/>
          <a:ln w="12600">
            <a:solidFill>
              <a:schemeClr val="accent1">
                <a:lumMod val="75000"/>
              </a:schemeClr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 algn="ctr">
              <a:lnSpc>
                <a:spcPct val="100000"/>
              </a:lnSpc>
              <a:spcBef>
                <a:spcPts val="561"/>
              </a:spcBef>
            </a:pPr>
            <a:r>
              <a:rPr b="0" lang="it-IT" sz="2800" spc="-1" strike="noStrike">
                <a:solidFill>
                  <a:srgbClr val="000000"/>
                </a:solidFill>
                <a:latin typeface="Calibri"/>
              </a:rPr>
              <a:t>le forme semplici e squadrate, le proporzioni massicce,</a:t>
            </a:r>
            <a:endParaRPr b="0" lang="it-IT" sz="2800" spc="-1" strike="noStrike">
              <a:latin typeface="Arial"/>
            </a:endParaRPr>
          </a:p>
        </p:txBody>
      </p:sp>
      <p:sp>
        <p:nvSpPr>
          <p:cNvPr id="132" name="CustomShape 5"/>
          <p:cNvSpPr/>
          <p:nvPr/>
        </p:nvSpPr>
        <p:spPr>
          <a:xfrm>
            <a:off x="4069800" y="3657600"/>
            <a:ext cx="360" cy="4914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63360">
            <a:round/>
            <a:tailEnd len="lg" type="triangle" w="lg"/>
          </a:ln>
          <a:effectLst>
            <a:outerShdw blurRad="40000" dir="5400000" dist="2016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33" name="CustomShape 6"/>
          <p:cNvSpPr/>
          <p:nvPr/>
        </p:nvSpPr>
        <p:spPr>
          <a:xfrm>
            <a:off x="0" y="0"/>
            <a:ext cx="9143640" cy="111276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2600">
            <a:solidFill>
              <a:schemeClr val="accent1">
                <a:lumMod val="75000"/>
              </a:schemeClr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anchor="ctr">
            <a:normAutofit/>
          </a:bodyPr>
          <a:p>
            <a:pPr algn="ctr">
              <a:lnSpc>
                <a:spcPct val="100000"/>
              </a:lnSpc>
              <a:spcBef>
                <a:spcPts val="799"/>
              </a:spcBef>
            </a:pPr>
            <a:r>
              <a:rPr b="0" lang="it-IT" sz="4000" spc="-1" strike="noStrike">
                <a:solidFill>
                  <a:srgbClr val="ffffff"/>
                </a:solidFill>
                <a:latin typeface="Calibri"/>
              </a:rPr>
              <a:t>Kleobi e Bitone</a:t>
            </a:r>
            <a:endParaRPr b="0" lang="it-IT" sz="4000" spc="-1" strike="noStrike">
              <a:latin typeface="Arial"/>
            </a:endParaRPr>
          </a:p>
        </p:txBody>
      </p:sp>
      <p:sp>
        <p:nvSpPr>
          <p:cNvPr id="134" name="CustomShape 7"/>
          <p:cNvSpPr/>
          <p:nvPr/>
        </p:nvSpPr>
        <p:spPr>
          <a:xfrm>
            <a:off x="389520" y="5145120"/>
            <a:ext cx="8484120" cy="1069200"/>
          </a:xfrm>
          <a:prstGeom prst="rect">
            <a:avLst/>
          </a:prstGeom>
          <a:noFill/>
          <a:ln w="12600">
            <a:solidFill>
              <a:schemeClr val="accent1">
                <a:lumMod val="75000"/>
              </a:schemeClr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 algn="ctr">
              <a:lnSpc>
                <a:spcPct val="100000"/>
              </a:lnSpc>
              <a:spcBef>
                <a:spcPts val="561"/>
              </a:spcBef>
            </a:pPr>
            <a:r>
              <a:rPr b="0" lang="it-IT" sz="2800" spc="-1" strike="noStrike">
                <a:solidFill>
                  <a:srgbClr val="000000"/>
                </a:solidFill>
                <a:latin typeface="Calibri"/>
              </a:rPr>
              <a:t>le labbra increspate in quello che verrà definito sorriso arcaico.</a:t>
            </a:r>
            <a:endParaRPr b="0" lang="it-IT" sz="2800" spc="-1" strike="noStrike">
              <a:latin typeface="Arial"/>
            </a:endParaRPr>
          </a:p>
        </p:txBody>
      </p:sp>
      <p:sp>
        <p:nvSpPr>
          <p:cNvPr id="135" name="CustomShape 8"/>
          <p:cNvSpPr/>
          <p:nvPr/>
        </p:nvSpPr>
        <p:spPr>
          <a:xfrm>
            <a:off x="4069800" y="4674240"/>
            <a:ext cx="360" cy="4914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63360">
            <a:round/>
            <a:tailEnd len="lg" type="triangle" w="lg"/>
          </a:ln>
          <a:effectLst>
            <a:outerShdw blurRad="40000" dir="5400000" dist="2016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36" name="CustomShape 9"/>
          <p:cNvSpPr/>
          <p:nvPr/>
        </p:nvSpPr>
        <p:spPr>
          <a:xfrm>
            <a:off x="92160" y="6632640"/>
            <a:ext cx="4187520" cy="144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noAutofit/>
          </a:bodyPr>
          <a:p>
            <a:pPr>
              <a:lnSpc>
                <a:spcPct val="100000"/>
              </a:lnSpc>
            </a:pPr>
            <a:r>
              <a:rPr b="0" lang="it-IT" sz="8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Cricco Di Teodoro, </a:t>
            </a:r>
            <a:r>
              <a:rPr b="0" i="1" lang="it-IT" sz="8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Itinerario nell’arte </a:t>
            </a:r>
            <a:r>
              <a:rPr b="0" lang="it-IT" sz="8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Quarta edizione, © Zanichelli editore 2016</a:t>
            </a:r>
            <a:endParaRPr b="0" lang="it-IT" sz="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3" dur="indefinite" restart="never" nodeType="tmRoot">
          <p:childTnLst>
            <p:seq>
              <p:cTn id="1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Immagine 1" descr=""/>
          <p:cNvPicPr/>
          <p:nvPr/>
        </p:nvPicPr>
        <p:blipFill>
          <a:blip r:embed="rId1"/>
          <a:srcRect l="0" t="0" r="0" b="906"/>
          <a:stretch/>
        </p:blipFill>
        <p:spPr>
          <a:xfrm>
            <a:off x="2854440" y="982080"/>
            <a:ext cx="3434400" cy="5875560"/>
          </a:xfrm>
          <a:prstGeom prst="rect">
            <a:avLst/>
          </a:prstGeom>
          <a:ln>
            <a:noFill/>
          </a:ln>
        </p:spPr>
      </p:pic>
      <p:sp>
        <p:nvSpPr>
          <p:cNvPr id="138" name="CustomShape 1"/>
          <p:cNvSpPr/>
          <p:nvPr/>
        </p:nvSpPr>
        <p:spPr>
          <a:xfrm>
            <a:off x="0" y="0"/>
            <a:ext cx="9143640" cy="111276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2600">
            <a:solidFill>
              <a:schemeClr val="accent1">
                <a:lumMod val="75000"/>
              </a:schemeClr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anchor="ctr">
            <a:normAutofit/>
          </a:bodyPr>
          <a:p>
            <a:pPr algn="ctr">
              <a:lnSpc>
                <a:spcPct val="100000"/>
              </a:lnSpc>
              <a:spcBef>
                <a:spcPts val="799"/>
              </a:spcBef>
            </a:pPr>
            <a:r>
              <a:rPr b="0" i="1" lang="it-IT" sz="4000" spc="-1" strike="noStrike">
                <a:solidFill>
                  <a:srgbClr val="ffffff"/>
                </a:solidFill>
                <a:latin typeface="Calibri"/>
              </a:rPr>
              <a:t>Moschophoros</a:t>
            </a:r>
            <a:endParaRPr b="0" lang="it-IT" sz="4000" spc="-1" strike="noStrike">
              <a:latin typeface="Arial"/>
            </a:endParaRPr>
          </a:p>
        </p:txBody>
      </p:sp>
      <p:sp>
        <p:nvSpPr>
          <p:cNvPr id="139" name="CustomShape 2"/>
          <p:cNvSpPr/>
          <p:nvPr/>
        </p:nvSpPr>
        <p:spPr>
          <a:xfrm>
            <a:off x="92160" y="6632640"/>
            <a:ext cx="4187520" cy="144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noAutofit/>
          </a:bodyPr>
          <a:p>
            <a:pPr>
              <a:lnSpc>
                <a:spcPct val="100000"/>
              </a:lnSpc>
            </a:pPr>
            <a:r>
              <a:rPr b="0" lang="it-IT" sz="8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Cricco Di Teodoro, </a:t>
            </a:r>
            <a:r>
              <a:rPr b="0" i="1" lang="it-IT" sz="8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Itinerario nell’arte </a:t>
            </a:r>
            <a:r>
              <a:rPr b="0" lang="it-IT" sz="8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Quarta edizione, © Zanichelli editore 2016</a:t>
            </a:r>
            <a:endParaRPr b="0" lang="it-IT" sz="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5" dur="indefinite" restart="never" nodeType="tmRoot">
          <p:childTnLst>
            <p:seq>
              <p:cTn id="1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CustomShape 1"/>
          <p:cNvSpPr/>
          <p:nvPr/>
        </p:nvSpPr>
        <p:spPr>
          <a:xfrm>
            <a:off x="457200" y="1466640"/>
            <a:ext cx="8484120" cy="497160"/>
          </a:xfrm>
          <a:prstGeom prst="rect">
            <a:avLst/>
          </a:prstGeom>
          <a:noFill/>
          <a:ln w="12600">
            <a:solidFill>
              <a:schemeClr val="accent1">
                <a:lumMod val="75000"/>
              </a:schemeClr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>
              <a:lnSpc>
                <a:spcPct val="100000"/>
              </a:lnSpc>
              <a:spcBef>
                <a:spcPts val="561"/>
              </a:spcBef>
            </a:pPr>
            <a:r>
              <a:rPr b="1" lang="it-IT" sz="2800" spc="-1" strike="noStrike">
                <a:solidFill>
                  <a:srgbClr val="000000"/>
                </a:solidFill>
                <a:latin typeface="Calibri"/>
              </a:rPr>
              <a:t>risale</a:t>
            </a:r>
            <a:r>
              <a:rPr b="0" lang="it-IT" sz="2800" spc="-1" strike="noStrike">
                <a:solidFill>
                  <a:srgbClr val="000000"/>
                </a:solidFill>
                <a:latin typeface="Calibri"/>
              </a:rPr>
              <a:t> al 570-560 a.C. circa (stile attico).</a:t>
            </a:r>
            <a:endParaRPr b="0" lang="it-IT" sz="2800" spc="-1" strike="noStrike">
              <a:latin typeface="Arial"/>
            </a:endParaRPr>
          </a:p>
        </p:txBody>
      </p:sp>
      <p:sp>
        <p:nvSpPr>
          <p:cNvPr id="141" name="CustomShape 2"/>
          <p:cNvSpPr/>
          <p:nvPr/>
        </p:nvSpPr>
        <p:spPr>
          <a:xfrm>
            <a:off x="457200" y="2230920"/>
            <a:ext cx="8484120" cy="596520"/>
          </a:xfrm>
          <a:prstGeom prst="rect">
            <a:avLst/>
          </a:prstGeom>
          <a:noFill/>
          <a:ln w="12600">
            <a:solidFill>
              <a:schemeClr val="accent1">
                <a:lumMod val="75000"/>
              </a:schemeClr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>
              <a:lnSpc>
                <a:spcPct val="100000"/>
              </a:lnSpc>
              <a:spcBef>
                <a:spcPts val="561"/>
              </a:spcBef>
            </a:pPr>
            <a:r>
              <a:rPr b="0" lang="it-IT" sz="2800" spc="-1" strike="noStrike">
                <a:solidFill>
                  <a:srgbClr val="000000"/>
                </a:solidFill>
                <a:latin typeface="Calibri"/>
              </a:rPr>
              <a:t>realizzato in marmo, significa colui che porta il vitello.</a:t>
            </a:r>
            <a:endParaRPr b="0" lang="it-IT" sz="2800" spc="-1" strike="noStrike">
              <a:latin typeface="Arial"/>
            </a:endParaRPr>
          </a:p>
        </p:txBody>
      </p:sp>
      <p:sp>
        <p:nvSpPr>
          <p:cNvPr id="142" name="CustomShape 3"/>
          <p:cNvSpPr/>
          <p:nvPr/>
        </p:nvSpPr>
        <p:spPr>
          <a:xfrm>
            <a:off x="423360" y="3150000"/>
            <a:ext cx="8484120" cy="507240"/>
          </a:xfrm>
          <a:prstGeom prst="rect">
            <a:avLst/>
          </a:prstGeom>
          <a:noFill/>
          <a:ln w="12600">
            <a:solidFill>
              <a:schemeClr val="accent1">
                <a:lumMod val="75000"/>
              </a:schemeClr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 algn="ctr">
              <a:lnSpc>
                <a:spcPct val="100000"/>
              </a:lnSpc>
              <a:spcBef>
                <a:spcPts val="561"/>
              </a:spcBef>
            </a:pPr>
            <a:r>
              <a:rPr b="0" lang="it-IT" sz="2800" spc="-1" strike="noStrike">
                <a:solidFill>
                  <a:srgbClr val="000000"/>
                </a:solidFill>
                <a:latin typeface="Calibri"/>
              </a:rPr>
              <a:t>La scultura si distingue per</a:t>
            </a:r>
            <a:endParaRPr b="0" lang="it-IT" sz="2800" spc="-1" strike="noStrike">
              <a:latin typeface="Arial"/>
            </a:endParaRPr>
          </a:p>
        </p:txBody>
      </p:sp>
      <p:sp>
        <p:nvSpPr>
          <p:cNvPr id="143" name="CustomShape 4"/>
          <p:cNvSpPr/>
          <p:nvPr/>
        </p:nvSpPr>
        <p:spPr>
          <a:xfrm>
            <a:off x="389520" y="4149360"/>
            <a:ext cx="8484120" cy="524520"/>
          </a:xfrm>
          <a:prstGeom prst="rect">
            <a:avLst/>
          </a:prstGeom>
          <a:noFill/>
          <a:ln w="12600">
            <a:solidFill>
              <a:schemeClr val="accent1">
                <a:lumMod val="75000"/>
              </a:schemeClr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 algn="ctr">
              <a:lnSpc>
                <a:spcPct val="100000"/>
              </a:lnSpc>
              <a:spcBef>
                <a:spcPts val="561"/>
              </a:spcBef>
            </a:pPr>
            <a:r>
              <a:rPr b="0" lang="it-IT" sz="2800" spc="-1" strike="noStrike">
                <a:solidFill>
                  <a:srgbClr val="000000"/>
                </a:solidFill>
                <a:latin typeface="Calibri"/>
              </a:rPr>
              <a:t>proporzioni armoniose, monumentalità</a:t>
            </a:r>
            <a:endParaRPr b="0" lang="it-IT" sz="2800" spc="-1" strike="noStrike">
              <a:latin typeface="Arial"/>
            </a:endParaRPr>
          </a:p>
        </p:txBody>
      </p:sp>
      <p:sp>
        <p:nvSpPr>
          <p:cNvPr id="144" name="CustomShape 5"/>
          <p:cNvSpPr/>
          <p:nvPr/>
        </p:nvSpPr>
        <p:spPr>
          <a:xfrm>
            <a:off x="4069800" y="3657600"/>
            <a:ext cx="360" cy="4914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63360">
            <a:round/>
            <a:tailEnd len="lg" type="triangle" w="lg"/>
          </a:ln>
          <a:effectLst>
            <a:outerShdw blurRad="40000" dir="5400000" dist="2016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45" name="CustomShape 6"/>
          <p:cNvSpPr/>
          <p:nvPr/>
        </p:nvSpPr>
        <p:spPr>
          <a:xfrm>
            <a:off x="0" y="0"/>
            <a:ext cx="9143640" cy="111276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2600">
            <a:solidFill>
              <a:schemeClr val="accent1">
                <a:lumMod val="75000"/>
              </a:schemeClr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anchor="ctr">
            <a:normAutofit/>
          </a:bodyPr>
          <a:p>
            <a:pPr algn="ctr">
              <a:lnSpc>
                <a:spcPct val="100000"/>
              </a:lnSpc>
              <a:spcBef>
                <a:spcPts val="799"/>
              </a:spcBef>
            </a:pPr>
            <a:r>
              <a:rPr b="0" i="1" lang="it-IT" sz="4000" spc="-1" strike="noStrike">
                <a:solidFill>
                  <a:srgbClr val="ffffff"/>
                </a:solidFill>
                <a:latin typeface="Calibri"/>
              </a:rPr>
              <a:t>Moschophoros</a:t>
            </a:r>
            <a:endParaRPr b="0" lang="it-IT" sz="4000" spc="-1" strike="noStrike">
              <a:latin typeface="Arial"/>
            </a:endParaRPr>
          </a:p>
        </p:txBody>
      </p:sp>
      <p:sp>
        <p:nvSpPr>
          <p:cNvPr id="146" name="CustomShape 7"/>
          <p:cNvSpPr/>
          <p:nvPr/>
        </p:nvSpPr>
        <p:spPr>
          <a:xfrm>
            <a:off x="389520" y="5145120"/>
            <a:ext cx="8484120" cy="612000"/>
          </a:xfrm>
          <a:prstGeom prst="rect">
            <a:avLst/>
          </a:prstGeom>
          <a:noFill/>
          <a:ln w="12600">
            <a:solidFill>
              <a:schemeClr val="accent1">
                <a:lumMod val="75000"/>
              </a:schemeClr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 algn="ctr">
              <a:lnSpc>
                <a:spcPct val="100000"/>
              </a:lnSpc>
              <a:spcBef>
                <a:spcPts val="561"/>
              </a:spcBef>
            </a:pPr>
            <a:r>
              <a:rPr b="0" lang="it-IT" sz="2800" spc="-1" strike="noStrike">
                <a:solidFill>
                  <a:srgbClr val="000000"/>
                </a:solidFill>
                <a:latin typeface="Calibri"/>
              </a:rPr>
              <a:t>definizione dei particolari anatomici e decorativi.</a:t>
            </a:r>
            <a:endParaRPr b="0" lang="it-IT" sz="2800" spc="-1" strike="noStrike">
              <a:latin typeface="Arial"/>
            </a:endParaRPr>
          </a:p>
        </p:txBody>
      </p:sp>
      <p:sp>
        <p:nvSpPr>
          <p:cNvPr id="147" name="CustomShape 8"/>
          <p:cNvSpPr/>
          <p:nvPr/>
        </p:nvSpPr>
        <p:spPr>
          <a:xfrm>
            <a:off x="4069800" y="4674240"/>
            <a:ext cx="360" cy="4914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63360">
            <a:round/>
            <a:tailEnd len="lg" type="triangle" w="lg"/>
          </a:ln>
          <a:effectLst>
            <a:outerShdw blurRad="40000" dir="5400000" dist="2016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48" name="CustomShape 9"/>
          <p:cNvSpPr/>
          <p:nvPr/>
        </p:nvSpPr>
        <p:spPr>
          <a:xfrm>
            <a:off x="92160" y="6632640"/>
            <a:ext cx="4187520" cy="144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noAutofit/>
          </a:bodyPr>
          <a:p>
            <a:pPr>
              <a:lnSpc>
                <a:spcPct val="100000"/>
              </a:lnSpc>
            </a:pPr>
            <a:r>
              <a:rPr b="0" lang="it-IT" sz="8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Cricco Di Teodoro, </a:t>
            </a:r>
            <a:r>
              <a:rPr b="0" i="1" lang="it-IT" sz="8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Itinerario nell’arte </a:t>
            </a:r>
            <a:r>
              <a:rPr b="0" lang="it-IT" sz="8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Quarta edizione, © Zanichelli editore 2016</a:t>
            </a:r>
            <a:endParaRPr b="0" lang="it-IT" sz="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7" dur="indefinite" restart="never" nodeType="tmRoot">
          <p:childTnLst>
            <p:seq>
              <p:cTn id="1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1640</TotalTime>
  <Application>LibreOffice/6.1.6.3$Windows_X86_64 LibreOffice_project/5896ab1714085361c45cf540f76f60673dd96a72</Application>
  <Words>804</Words>
  <Paragraphs>108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2016-06-22T20:17:39Z</dcterms:created>
  <dc:creator>Rossana Delogu</dc:creator>
  <dc:description/>
  <dc:language>it-IT</dc:language>
  <cp:lastModifiedBy>Rossana Delogu</cp:lastModifiedBy>
  <dcterms:modified xsi:type="dcterms:W3CDTF">2016-07-18T06:28:38Z</dcterms:modified>
  <cp:revision>195</cp:revision>
  <dc:subject/>
  <dc:title>LA SCULTURA  GRECA CLASSICA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14.0000</vt:lpwstr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Presentazione su schermo (4:3)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23</vt:i4>
  </property>
</Properties>
</file>